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  <p:sldMasterId id="2147483793" r:id="rId3"/>
  </p:sldMasterIdLst>
  <p:notesMasterIdLst>
    <p:notesMasterId r:id="rId44"/>
  </p:notesMasterIdLst>
  <p:sldIdLst>
    <p:sldId id="256" r:id="rId4"/>
    <p:sldId id="381" r:id="rId5"/>
    <p:sldId id="258" r:id="rId6"/>
    <p:sldId id="335" r:id="rId7"/>
    <p:sldId id="345" r:id="rId8"/>
    <p:sldId id="367" r:id="rId9"/>
    <p:sldId id="420" r:id="rId10"/>
    <p:sldId id="365" r:id="rId11"/>
    <p:sldId id="300" r:id="rId12"/>
    <p:sldId id="373" r:id="rId13"/>
    <p:sldId id="309" r:id="rId14"/>
    <p:sldId id="370" r:id="rId15"/>
    <p:sldId id="346" r:id="rId16"/>
    <p:sldId id="371" r:id="rId17"/>
    <p:sldId id="395" r:id="rId18"/>
    <p:sldId id="372" r:id="rId19"/>
    <p:sldId id="394" r:id="rId20"/>
    <p:sldId id="421" r:id="rId21"/>
    <p:sldId id="422" r:id="rId22"/>
    <p:sldId id="423" r:id="rId23"/>
    <p:sldId id="424" r:id="rId24"/>
    <p:sldId id="323" r:id="rId25"/>
    <p:sldId id="412" r:id="rId26"/>
    <p:sldId id="400" r:id="rId27"/>
    <p:sldId id="413" r:id="rId28"/>
    <p:sldId id="402" r:id="rId29"/>
    <p:sldId id="414" r:id="rId30"/>
    <p:sldId id="404" r:id="rId31"/>
    <p:sldId id="415" r:id="rId32"/>
    <p:sldId id="406" r:id="rId33"/>
    <p:sldId id="416" r:id="rId34"/>
    <p:sldId id="408" r:id="rId35"/>
    <p:sldId id="417" r:id="rId36"/>
    <p:sldId id="419" r:id="rId37"/>
    <p:sldId id="425" r:id="rId38"/>
    <p:sldId id="397" r:id="rId39"/>
    <p:sldId id="360" r:id="rId40"/>
    <p:sldId id="374" r:id="rId41"/>
    <p:sldId id="375" r:id="rId42"/>
    <p:sldId id="311" r:id="rId4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51FF36"/>
    <a:srgbClr val="DAB63A"/>
    <a:srgbClr val="000000"/>
    <a:srgbClr val="EF22B4"/>
    <a:srgbClr val="EF219A"/>
    <a:srgbClr val="FFCCFF"/>
    <a:srgbClr val="CC99FF"/>
    <a:srgbClr val="FFFFFF"/>
    <a:srgbClr val="FFCC99"/>
    <a:srgbClr val="F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83" autoAdjust="0"/>
  </p:normalViewPr>
  <p:slideViewPr>
    <p:cSldViewPr>
      <p:cViewPr>
        <p:scale>
          <a:sx n="66" d="100"/>
          <a:sy n="66" d="100"/>
        </p:scale>
        <p:origin x="-1256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notesViewPr>
    <p:cSldViewPr>
      <p:cViewPr>
        <p:scale>
          <a:sx n="90" d="100"/>
          <a:sy n="90" d="100"/>
        </p:scale>
        <p:origin x="-2100" y="1242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8020492-3AA0-4D34-B39D-5664AE00D3DA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2BCC4A6-D97E-44E9-9615-EFC4BE614E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that this workshop will cover only the Assess and Complement steps of the ACES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participants look</a:t>
            </a:r>
            <a:r>
              <a:rPr lang="en-US" baseline="0" dirty="0" smtClean="0"/>
              <a:t> at</a:t>
            </a:r>
            <a:r>
              <a:rPr lang="en-US" dirty="0" smtClean="0"/>
              <a:t> the pre &amp; post</a:t>
            </a:r>
            <a:r>
              <a:rPr lang="en-US" baseline="0" dirty="0" smtClean="0"/>
              <a:t> </a:t>
            </a:r>
            <a:r>
              <a:rPr lang="en-US" dirty="0" smtClean="0"/>
              <a:t>ACES side-by-side lesson plan on page 5</a:t>
            </a:r>
            <a:r>
              <a:rPr lang="en-US" baseline="0" dirty="0" smtClean="0"/>
              <a:t> </a:t>
            </a:r>
            <a:r>
              <a:rPr lang="en-US" dirty="0" smtClean="0"/>
              <a:t>and “Assess” each</a:t>
            </a:r>
            <a:r>
              <a:rPr lang="en-US" baseline="0" dirty="0" smtClean="0"/>
              <a:t> component for CT skills.</a:t>
            </a:r>
            <a:r>
              <a:rPr lang="en-US" dirty="0" smtClean="0"/>
              <a:t>  Have them refer to the “TIF @ a Glance: CT Snapshot” (handout</a:t>
            </a:r>
            <a:r>
              <a:rPr lang="en-US" baseline="0" dirty="0" smtClean="0"/>
              <a:t> p. 3) to identify the CT skills and sub skills and “TIF-</a:t>
            </a:r>
            <a:r>
              <a:rPr lang="en-US" baseline="0" dirty="0" err="1" smtClean="0"/>
              <a:t>ing</a:t>
            </a:r>
            <a:r>
              <a:rPr lang="en-US" baseline="0" dirty="0" smtClean="0"/>
              <a:t> a Lesson” grid (handout p. 6) where they will jot down the skills they identify for this activity.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step-by-step through each component of the pre-ACES</a:t>
            </a:r>
            <a:r>
              <a:rPr lang="en-US" baseline="0" dirty="0" smtClean="0"/>
              <a:t> lesson identifying any EC skills that are addressed.  Have participants write the identified skills &amp; sub skills in  TIF-</a:t>
            </a:r>
            <a:r>
              <a:rPr lang="en-US" baseline="0" dirty="0" err="1" smtClean="0"/>
              <a:t>ing</a:t>
            </a:r>
            <a:r>
              <a:rPr lang="en-US" baseline="0" dirty="0" smtClean="0"/>
              <a:t> a Lesson grid (p. 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participants check their answers on their grid with this slide. “Click” to reveal the skills one row at a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Brief introductions:</a:t>
            </a:r>
            <a:r>
              <a:rPr lang="en-US" sz="1400" baseline="0" dirty="0" smtClean="0"/>
              <a:t> Presenter &amp; who’s in the room? [GED?  Low/Inter. ABE? Low-level ESL? Inter/Adv. ESL?  Multi-level? Managers? One-room schoolhouse? Etc.]  </a:t>
            </a:r>
            <a:r>
              <a:rPr lang="en-US" sz="1400" dirty="0" smtClean="0"/>
              <a:t>Get show of hands to gauge</a:t>
            </a:r>
            <a:r>
              <a:rPr lang="en-US" sz="1400" baseline="0" dirty="0" smtClean="0"/>
              <a:t> the audience.  Depending on who is in attendance, you may want to have the sample lessons on hand for Beg. ESL &amp; Advanced ESL/ABE.  These would be extra handouts and not used for the presentation itself.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0AAA-1ABE-4DBE-8359-ADF1A4E8CC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working from the TIF</a:t>
            </a:r>
            <a:r>
              <a:rPr lang="en-US" baseline="0" dirty="0" smtClean="0"/>
              <a:t> @ a Glance CT Snapshot and </a:t>
            </a:r>
            <a:r>
              <a:rPr lang="en-US" dirty="0" smtClean="0"/>
              <a:t>TIF-</a:t>
            </a:r>
            <a:r>
              <a:rPr lang="en-US" dirty="0" err="1" smtClean="0"/>
              <a:t>ing</a:t>
            </a:r>
            <a:r>
              <a:rPr lang="en-US" dirty="0" smtClean="0"/>
              <a:t> a Lesson Grid (p. 6)</a:t>
            </a:r>
            <a:r>
              <a:rPr lang="en-US" baseline="0" dirty="0" smtClean="0"/>
              <a:t>.  Click the video link and show the video one segment at a time per the times indicated on the TIF-</a:t>
            </a:r>
            <a:r>
              <a:rPr lang="en-US" baseline="0" dirty="0" err="1" smtClean="0"/>
              <a:t>ing</a:t>
            </a:r>
            <a:r>
              <a:rPr lang="en-US" baseline="0" dirty="0" smtClean="0"/>
              <a:t> a Lesson Grid and the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 slides.  After participants watch each segment, have them refer to the Snapshot and record the CT skills &amp; </a:t>
            </a:r>
            <a:r>
              <a:rPr lang="en-US" baseline="0" dirty="0" err="1" smtClean="0"/>
              <a:t>subskills</a:t>
            </a:r>
            <a:r>
              <a:rPr lang="en-US" baseline="0" dirty="0" smtClean="0"/>
              <a:t> on the grid for each segment. Go to next slide &amp; have participants check the skills/sub skills they identified with the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</a:t>
            </a:r>
            <a:r>
              <a:rPr lang="en-US" baseline="0" dirty="0" smtClean="0"/>
              <a:t> CT</a:t>
            </a:r>
            <a:r>
              <a:rPr lang="en-US" dirty="0" smtClean="0"/>
              <a:t> skills did you notice?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3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participants check their answers on their grid with this slide. “Click” to reveal the skills one row at 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39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participants check their answers on their grid with this slide. “Click” to reveal the skills one row at 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6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participants check their answers on their grid with this slide. “Click” to reveal the skills one row at 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13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participants check their answers on their grid with this slide. “Click” to reveal the skills one row at 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2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r>
              <a:rPr lang="en-US" baseline="0" dirty="0" smtClean="0"/>
              <a:t> on Title page of handouts, p.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participants check their answers on their grid with this slide. “Click” to reveal the skills one row at 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73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participants check their answers on their grid with this slide. “Click” to reveal the skills one row at 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the adult</a:t>
            </a:r>
            <a:r>
              <a:rPr lang="en-US" baseline="0" dirty="0" smtClean="0"/>
              <a:t> basic education support (ABES) available to practitioners in 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that all resources from today’s workshop are located here.  Info on title page of handout, p.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is internet access, go to the link and demo what is available: PLC materials and category-specific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594EF-2D84-44F6-832D-3DE836BE0F2A}" type="slidenum">
              <a:rPr lang="en-US"/>
              <a:pPr/>
              <a:t>40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Federal</a:t>
            </a:r>
            <a:r>
              <a:rPr lang="en-US" baseline="0" dirty="0" smtClean="0"/>
              <a:t> push to focus on transitions in ABE/ESL.  Minnesota’s response to make “transitions” relevant for all levels of ESL/ABE.  Share the Presenter’s (My) interests and motivations; for example, “I taught </a:t>
            </a:r>
            <a:r>
              <a:rPr lang="en-US" baseline="0" dirty="0" err="1" smtClean="0"/>
              <a:t>FastTRACK</a:t>
            </a:r>
            <a:r>
              <a:rPr lang="en-US" baseline="0" dirty="0" smtClean="0"/>
              <a:t> and saw students completely fail because they lacked the Critical Thinking skills they needed.”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</a:t>
            </a:r>
            <a:r>
              <a:rPr lang="en-US" baseline="0" dirty="0" smtClean="0"/>
              <a:t> participants to the m</a:t>
            </a:r>
            <a:r>
              <a:rPr lang="en-US" dirty="0" smtClean="0"/>
              <a:t>atching handout p. 2.  After they match the sub skills to skills, have them turn to p. 3 (EC skills snapshot) and</a:t>
            </a:r>
            <a:r>
              <a:rPr lang="en-US" baseline="0" dirty="0" smtClean="0"/>
              <a:t> check their answers with the actual EC skills and sub skills from the TIF @ a Glance.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</a:t>
            </a:r>
            <a:r>
              <a:rPr lang="en-US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organization of the TIF.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0AAA-1ABE-4DBE-8359-ADF1A4E8CC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ACES PLC Meeting ONE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the layout of the TIF, indicating the skills, sub skills, sample activities, and contexts.  Explain that two sub skills from each skill are exemplified through sample activities on a continuum of complexity. Show how technology sample activities are included for each of these sub skills as well.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4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the group into groups/pairs</a:t>
            </a:r>
            <a:r>
              <a:rPr lang="en-US" baseline="0" dirty="0" smtClean="0"/>
              <a:t> divisible by 4 so that an equal number of groups look at one CT Skill for each of the 4 skills. Assign one skill to each group and refer them to the correct pages of the complete TIF (pp. 42-49) for that skill</a:t>
            </a:r>
            <a:r>
              <a:rPr lang="en-US" dirty="0" smtClean="0"/>
              <a:t>. </a:t>
            </a:r>
            <a:r>
              <a:rPr lang="en-US" baseline="0" dirty="0" smtClean="0"/>
              <a:t>Each group will look at only 1 of the 4 skills and then share out their “finds” with the whole group. The whole group can then fill in the remaining 2 rows on their handout during the whole group share.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Reveal</a:t>
            </a:r>
            <a:r>
              <a:rPr lang="en-US" baseline="0" dirty="0" smtClean="0"/>
              <a:t> each letter in the acronym one at a time and have participants “shout out” what it stands for.  “Click” to reveal the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4A6-D97E-44E9-9615-EFC4BE614E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11188646-8CEC-4AE4-B1E7-ADF9D885FD9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/>
          <p:cNvSpPr>
            <a:spLocks/>
          </p:cNvSpPr>
          <p:nvPr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40200"/>
            <a:ext cx="7315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9144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2"/>
            <a:ext cx="7315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1"/>
            <a:ext cx="731520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381000" y="482600"/>
            <a:ext cx="495300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905000"/>
            <a:ext cx="3886200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1" y="482601"/>
            <a:ext cx="3809386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3733800"/>
            <a:ext cx="3886200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482600"/>
            <a:ext cx="4953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994" y="482599"/>
            <a:ext cx="1383347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82599"/>
            <a:ext cx="6781800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5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5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5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3401"/>
            <a:ext cx="77724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D50D227-326F-42D5-8B2A-D2E500CC4CB6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19BEC30-0701-474B-BBFE-F27599330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v9XkUD4mHb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abe.org/resources/aces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86800" cy="2147926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FFFF"/>
                </a:solidFill>
              </a:rPr>
              <a:t>The TIF-Lens Series</a:t>
            </a:r>
            <a:r>
              <a:rPr lang="en-US" sz="3600" b="1" dirty="0" smtClean="0">
                <a:solidFill>
                  <a:srgbClr val="FFFFFF"/>
                </a:solidFill>
              </a:rPr>
              <a:t>: “Zoom in” on CRITICAL THINKING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724400"/>
            <a:ext cx="533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Suzanne Gilchrist McCurdy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ACES Consultant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ATLAS, Hamline University, MN</a:t>
            </a:r>
          </a:p>
        </p:txBody>
      </p:sp>
      <p:pic>
        <p:nvPicPr>
          <p:cNvPr id="6" name="Picture 5" descr="C:\Users\Lia\Dropbox\ACES FY14\EXECUTIVE Team FY14\ACE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784764" cy="12763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863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Give me an </a:t>
            </a:r>
            <a:r>
              <a:rPr lang="en-US" sz="4900" b="1" dirty="0" smtClean="0">
                <a:solidFill>
                  <a:srgbClr val="7030A0"/>
                </a:solidFill>
              </a:rPr>
              <a:t>A! </a:t>
            </a:r>
            <a:r>
              <a:rPr lang="en-US" b="1" dirty="0" smtClean="0">
                <a:solidFill>
                  <a:schemeClr val="bg1"/>
                </a:solidFill>
              </a:rPr>
              <a:t>The</a:t>
            </a:r>
            <a:r>
              <a:rPr lang="en-US" sz="4900" b="1" dirty="0" smtClean="0">
                <a:solidFill>
                  <a:srgbClr val="7030A0"/>
                </a:solidFill>
              </a:rPr>
              <a:t> ACES</a:t>
            </a:r>
            <a:r>
              <a:rPr lang="en-US" b="1" dirty="0" smtClean="0"/>
              <a:t>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4648200"/>
          </a:xfrm>
        </p:spPr>
        <p:txBody>
          <a:bodyPr>
            <a:normAutofit lnSpcReduction="10000"/>
          </a:bodyPr>
          <a:lstStyle/>
          <a:p>
            <a:pPr marL="742950" lvl="0" indent="-742950">
              <a:buClrTx/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A</a:t>
            </a:r>
            <a:endParaRPr lang="en-US" sz="3200" dirty="0" smtClean="0"/>
          </a:p>
          <a:p>
            <a:pPr marL="742950" lvl="0" indent="-742950">
              <a:buClrTx/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742950" lvl="0" indent="-742950">
              <a:buClrTx/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C</a:t>
            </a:r>
            <a:endParaRPr lang="en-US" sz="3200" dirty="0" smtClean="0"/>
          </a:p>
          <a:p>
            <a:pPr marL="742950" lvl="0" indent="-742950">
              <a:buClrTx/>
              <a:buFont typeface="+mj-lt"/>
              <a:buAutoNum type="arabicPeriod"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742950" lvl="0" indent="-742950">
              <a:buClrTx/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E</a:t>
            </a:r>
            <a:endParaRPr lang="en-US" sz="3200" dirty="0" smtClean="0"/>
          </a:p>
          <a:p>
            <a:pPr marL="742950" lvl="0" indent="-742950">
              <a:buClrTx/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742950" lvl="0" indent="-742950">
              <a:buClrTx/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620000" cy="9787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/>
              <a:t>ssess</a:t>
            </a:r>
            <a:r>
              <a:rPr lang="en-US" sz="3200" dirty="0" smtClean="0"/>
              <a:t> instruction/materials/curriculum to identify where TIF skills are addressed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26471"/>
            <a:ext cx="7620000" cy="9787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/>
              <a:t>omplement</a:t>
            </a:r>
            <a:r>
              <a:rPr lang="en-US" sz="3200" dirty="0" smtClean="0"/>
              <a:t> to intentionally integrate TIF skills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821871"/>
            <a:ext cx="762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valuate</a:t>
            </a:r>
            <a:r>
              <a:rPr lang="en-US" sz="3200" dirty="0" smtClean="0"/>
              <a:t> outcomes after delivering lesson/using materials/trying the activity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029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ClrTx/>
              <a:buNone/>
            </a:pPr>
            <a:r>
              <a:rPr lang="en-US" sz="3200" b="1" dirty="0" err="1" smtClean="0"/>
              <a:t>tudy</a:t>
            </a:r>
            <a:r>
              <a:rPr lang="en-US" sz="3200" dirty="0" smtClean="0"/>
              <a:t> and reflect</a:t>
            </a:r>
          </a:p>
          <a:p>
            <a:pPr lvl="3">
              <a:buClrTx/>
            </a:pPr>
            <a:r>
              <a:rPr lang="en-US" sz="3200" dirty="0" smtClean="0"/>
              <a:t>What else do students need?</a:t>
            </a:r>
          </a:p>
          <a:p>
            <a:pPr lvl="3">
              <a:buClrTx/>
            </a:pPr>
            <a:r>
              <a:rPr lang="en-US" sz="3200" dirty="0" smtClean="0"/>
              <a:t>What else do I need?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660066"/>
                </a:solidFill>
              </a:rPr>
              <a:t>Step 1: assess</a:t>
            </a:r>
            <a:endParaRPr lang="en-US" sz="44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105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3600" dirty="0"/>
              <a:t>Read and </a:t>
            </a:r>
            <a:r>
              <a:rPr lang="en-US" sz="3600" b="1" dirty="0">
                <a:solidFill>
                  <a:srgbClr val="C00000"/>
                </a:solidFill>
              </a:rPr>
              <a:t>ASSESS</a:t>
            </a:r>
            <a:r>
              <a:rPr lang="en-US" sz="3600" dirty="0"/>
              <a:t> the Pre A-C-E-S Lesson to determine what </a:t>
            </a:r>
            <a:r>
              <a:rPr lang="en-US" sz="3600" dirty="0" smtClean="0"/>
              <a:t>CT </a:t>
            </a:r>
            <a:r>
              <a:rPr lang="en-US" sz="3600" dirty="0"/>
              <a:t>skills and sub skills are being addressed</a:t>
            </a:r>
          </a:p>
          <a:p>
            <a:pPr marL="1005840" lvl="2" indent="-457200">
              <a:buClrTx/>
            </a:pPr>
            <a:r>
              <a:rPr lang="en-US" sz="3200" dirty="0"/>
              <a:t>Look at each lesson component on the Pre &amp; Post ACES side-by-side lesson plan </a:t>
            </a:r>
          </a:p>
          <a:p>
            <a:pPr marL="1005840" lvl="2" indent="-457200">
              <a:buClrTx/>
            </a:pPr>
            <a:r>
              <a:rPr lang="en-US" sz="3200" dirty="0"/>
              <a:t>Identify the </a:t>
            </a:r>
            <a:r>
              <a:rPr lang="en-US" sz="3200" dirty="0" smtClean="0"/>
              <a:t>CT </a:t>
            </a:r>
            <a:r>
              <a:rPr lang="en-US" sz="3200" dirty="0"/>
              <a:t>skills and sub skills it addresses. (Refer to the “TIF @ a Glance: </a:t>
            </a:r>
            <a:r>
              <a:rPr lang="en-US" sz="3200" dirty="0" smtClean="0"/>
              <a:t>CT </a:t>
            </a:r>
            <a:r>
              <a:rPr lang="en-US" sz="3200" dirty="0"/>
              <a:t>Snapshot”)</a:t>
            </a:r>
          </a:p>
          <a:p>
            <a:pPr marL="1005840" lvl="2" indent="-457200">
              <a:buClrTx/>
            </a:pPr>
            <a:r>
              <a:rPr lang="en-US" sz="3200" dirty="0"/>
              <a:t>Note the skills and sub skills in the “Assess” column for each lesson component (e.g. </a:t>
            </a:r>
            <a:r>
              <a:rPr lang="en-US" sz="3200" dirty="0" smtClean="0"/>
              <a:t>CT </a:t>
            </a:r>
            <a:r>
              <a:rPr lang="en-US" sz="3200" dirty="0"/>
              <a:t>1a, 2b)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600" dirty="0"/>
              <a:t>Share out the skills and sub skills your group identified in the lesson</a:t>
            </a:r>
          </a:p>
          <a:p>
            <a:pPr marL="731520" lvl="1" indent="-457200">
              <a:buClrTx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96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Pre-ACES Lesson Plan</a:t>
            </a:r>
            <a:br>
              <a:rPr lang="en-US" dirty="0" smtClean="0"/>
            </a:br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762000"/>
            <a:ext cx="8610600" cy="670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 smtClean="0"/>
          </a:p>
          <a:p>
            <a:endParaRPr lang="en-US" sz="1200" u="sng" dirty="0" smtClean="0"/>
          </a:p>
          <a:p>
            <a:pPr marL="457200" lvl="0" indent="-457200">
              <a:buFont typeface="Arial"/>
              <a:buChar char="•"/>
            </a:pPr>
            <a:r>
              <a:rPr lang="en-US" sz="2800" dirty="0" err="1"/>
              <a:t>Ss</a:t>
            </a:r>
            <a:r>
              <a:rPr lang="en-US" sz="2800" dirty="0"/>
              <a:t> get their monthly calendar out of their folders</a:t>
            </a:r>
            <a:r>
              <a:rPr lang="en-US" sz="2800" dirty="0" smtClean="0"/>
              <a:t>.</a:t>
            </a:r>
          </a:p>
          <a:p>
            <a:pPr lvl="0"/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One </a:t>
            </a:r>
            <a:r>
              <a:rPr lang="en-US" sz="2800" dirty="0" err="1"/>
              <a:t>ss</a:t>
            </a:r>
            <a:r>
              <a:rPr lang="en-US" sz="2800" dirty="0"/>
              <a:t> volunteers to go to the board and write today’s date, yesterday and tomorrow’s day names and what the </a:t>
            </a:r>
            <a:r>
              <a:rPr lang="en-US" sz="2800" dirty="0" smtClean="0"/>
              <a:t>weather will be. </a:t>
            </a:r>
          </a:p>
          <a:p>
            <a:pPr lvl="0"/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 err="1"/>
              <a:t>Ss</a:t>
            </a:r>
            <a:r>
              <a:rPr lang="en-US" sz="2800" dirty="0"/>
              <a:t> write board information in their notebooks. </a:t>
            </a:r>
            <a:endParaRPr lang="en-US" sz="2800" dirty="0" smtClean="0"/>
          </a:p>
          <a:p>
            <a:pPr lvl="0"/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Class chorally repeats board information as volunteer </a:t>
            </a:r>
            <a:r>
              <a:rPr lang="en-US" sz="2800" dirty="0" err="1"/>
              <a:t>ss</a:t>
            </a:r>
            <a:r>
              <a:rPr lang="en-US" sz="2800" dirty="0"/>
              <a:t> leads. 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800" b="1" dirty="0" smtClean="0"/>
              <a:t> </a:t>
            </a:r>
            <a:endParaRPr lang="en-US" sz="2800" dirty="0" smtClean="0"/>
          </a:p>
          <a:p>
            <a:r>
              <a:rPr lang="en-US" sz="2800" b="1" dirty="0" smtClean="0"/>
              <a:t> 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A-c-e-s Lesson: </a:t>
            </a:r>
            <a:r>
              <a:rPr lang="en-US" i="1" dirty="0" smtClean="0"/>
              <a:t>Assess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0997" y="1981198"/>
          <a:ext cx="8305802" cy="3952710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 Practice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 Practice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Assessment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609600"/>
            <a:ext cx="16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2004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648200"/>
            <a:ext cx="16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6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Pre-ACES Lesson Plan</a:t>
            </a:r>
            <a:br>
              <a:rPr lang="en-US" dirty="0" smtClean="0"/>
            </a:br>
            <a:r>
              <a:rPr lang="en-US" dirty="0" smtClean="0"/>
              <a:t>Introduction: 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695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 smtClean="0"/>
              <a:t>Review </a:t>
            </a:r>
            <a:r>
              <a:rPr lang="en-US" sz="2800" dirty="0"/>
              <a:t>of place vocabulary (e.g. supermarket) </a:t>
            </a:r>
            <a:r>
              <a:rPr lang="en-US" sz="2800" dirty="0" smtClean="0"/>
              <a:t>and prepositions </a:t>
            </a:r>
            <a:r>
              <a:rPr lang="en-US" sz="2800" dirty="0"/>
              <a:t>of place (e.g. next to). </a:t>
            </a:r>
            <a:endParaRPr lang="en-US" sz="2800" dirty="0" smtClean="0"/>
          </a:p>
          <a:p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Teacher and </a:t>
            </a:r>
            <a:r>
              <a:rPr lang="en-US" sz="2800" dirty="0" err="1"/>
              <a:t>ss</a:t>
            </a:r>
            <a:r>
              <a:rPr lang="en-US" sz="2800" dirty="0"/>
              <a:t> go through pictures of place vocabulary and chorally repeat. </a:t>
            </a:r>
            <a:endParaRPr lang="en-US" sz="2800" dirty="0" smtClean="0"/>
          </a:p>
          <a:p>
            <a:pPr lvl="0"/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T and </a:t>
            </a:r>
            <a:r>
              <a:rPr lang="en-US" sz="2800" dirty="0" err="1"/>
              <a:t>ss</a:t>
            </a:r>
            <a:r>
              <a:rPr lang="en-US" sz="2800" dirty="0"/>
              <a:t> review prepositions of place using classroom realia: T places two objects in relation to each other, and elicits from </a:t>
            </a:r>
            <a:r>
              <a:rPr lang="en-US" sz="2800" dirty="0" err="1"/>
              <a:t>ss</a:t>
            </a:r>
            <a:r>
              <a:rPr lang="en-US" sz="2800" dirty="0"/>
              <a:t> the correct preposition of place. For example, teacher puts a pencil on a chair, and elicits “on” from ss. 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800" b="1" dirty="0" smtClean="0"/>
              <a:t> </a:t>
            </a:r>
            <a:endParaRPr lang="en-US" sz="2800" dirty="0" smtClean="0"/>
          </a:p>
          <a:p>
            <a:r>
              <a:rPr lang="en-US" sz="2800" b="1" dirty="0" smtClean="0"/>
              <a:t> 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A-c-e-s Lesson: </a:t>
            </a:r>
            <a:r>
              <a:rPr lang="en-US" i="1" dirty="0" smtClean="0"/>
              <a:t>Assess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86141"/>
              </p:ext>
            </p:extLst>
          </p:nvPr>
        </p:nvGraphicFramePr>
        <p:xfrm>
          <a:off x="380997" y="1981198"/>
          <a:ext cx="8305802" cy="3865428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Controlled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609600"/>
            <a:ext cx="16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2766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1c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648200"/>
            <a:ext cx="16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6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Pre-ACES Lesson Plan</a:t>
            </a:r>
            <a:br>
              <a:rPr lang="en-US" dirty="0" smtClean="0"/>
            </a:br>
            <a:r>
              <a:rPr lang="en-US" dirty="0" smtClean="0"/>
              <a:t>Controlled</a:t>
            </a:r>
            <a:r>
              <a:rPr lang="en-US" dirty="0"/>
              <a:t>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/>
              <a:t>Controlled:</a:t>
            </a:r>
            <a:endParaRPr lang="en-US" sz="2400" u="sng" dirty="0"/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err="1" smtClean="0"/>
              <a:t>Ss</a:t>
            </a:r>
            <a:r>
              <a:rPr lang="en-US" sz="2400" dirty="0" smtClean="0"/>
              <a:t> </a:t>
            </a:r>
            <a:r>
              <a:rPr lang="en-US" sz="2400" dirty="0"/>
              <a:t>read questions about map, and circle appropriate answer to fill in the blank. </a:t>
            </a:r>
            <a:endParaRPr lang="en-US" sz="2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Shot 2015-02-13 at 4.58.13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102100" cy="1879600"/>
          </a:xfrm>
          <a:prstGeom prst="rect">
            <a:avLst/>
          </a:prstGeom>
        </p:spPr>
      </p:pic>
      <p:pic>
        <p:nvPicPr>
          <p:cNvPr id="4" name="Picture 3" descr="Screen Shot 2015-02-13 at 4.58.53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3700" y="2298700"/>
            <a:ext cx="2425700" cy="438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A-c-e-s Lesson: </a:t>
            </a:r>
            <a:r>
              <a:rPr lang="en-US" i="1" dirty="0" smtClean="0"/>
              <a:t>Assess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9554"/>
              </p:ext>
            </p:extLst>
          </p:nvPr>
        </p:nvGraphicFramePr>
        <p:xfrm>
          <a:off x="380997" y="1981198"/>
          <a:ext cx="8305802" cy="3865428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Controlled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609600"/>
            <a:ext cx="16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2766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648200"/>
            <a:ext cx="16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8100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1a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Pre-ACES Lesson Plan</a:t>
            </a:r>
            <a:br>
              <a:rPr lang="en-US" dirty="0"/>
            </a:br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u="sng" dirty="0">
                <a:cs typeface="Arial" pitchFamily="34" charset="0"/>
              </a:rPr>
              <a:t>Guided:</a:t>
            </a:r>
          </a:p>
          <a:p>
            <a:pPr marL="342900" lvl="0" indent="-342900">
              <a:buClr>
                <a:schemeClr val="accent1">
                  <a:lumMod val="10000"/>
                </a:schemeClr>
              </a:buClr>
              <a:buFont typeface="Arial"/>
              <a:buChar char="•"/>
            </a:pPr>
            <a:r>
              <a:rPr lang="en-US" dirty="0" err="1"/>
              <a:t>Ss</a:t>
            </a:r>
            <a:r>
              <a:rPr lang="en-US" dirty="0"/>
              <a:t> work in pairs and use map to complete short cloze dialogues. </a:t>
            </a:r>
          </a:p>
          <a:p>
            <a:pPr marL="342900" lvl="0" indent="-342900">
              <a:buClr>
                <a:schemeClr val="accent1">
                  <a:lumMod val="10000"/>
                </a:schemeClr>
              </a:buClr>
              <a:buFont typeface="Arial"/>
              <a:buChar char="•"/>
            </a:pPr>
            <a:r>
              <a:rPr lang="en-US" dirty="0" err="1"/>
              <a:t>Ss</a:t>
            </a:r>
            <a:r>
              <a:rPr lang="en-US" dirty="0"/>
              <a:t> pairs read dialogues out loud after completing cloze.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cs typeface="Arial" pitchFamily="34" charset="0"/>
            </a:endParaRPr>
          </a:p>
        </p:txBody>
      </p:sp>
      <p:pic>
        <p:nvPicPr>
          <p:cNvPr id="4" name="Picture 3" descr="Screen Shot 2015-02-13 at 5.02.0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43400"/>
            <a:ext cx="47879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A-c-e-s Lesson: </a:t>
            </a:r>
            <a:r>
              <a:rPr lang="en-US" i="1" dirty="0" smtClean="0"/>
              <a:t>Assess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81795"/>
              </p:ext>
            </p:extLst>
          </p:nvPr>
        </p:nvGraphicFramePr>
        <p:xfrm>
          <a:off x="380997" y="1981198"/>
          <a:ext cx="8305802" cy="3865428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Controlled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609600"/>
            <a:ext cx="16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2766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648200"/>
            <a:ext cx="16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8100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3434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1a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990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58F4FCFB-AAA4-4FF1-84EE-D3C7F75F194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53400" cy="50292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10000"/>
                </a:schemeClr>
              </a:buClr>
            </a:pPr>
            <a:r>
              <a:rPr lang="en-US" dirty="0"/>
              <a:t>Presenter: </a:t>
            </a:r>
            <a:r>
              <a:rPr lang="en-US" dirty="0" smtClean="0"/>
              <a:t>Suzanne McCurdy                                 </a:t>
            </a:r>
            <a:r>
              <a:rPr lang="en-US" dirty="0"/>
              <a:t>(ACES </a:t>
            </a:r>
            <a:r>
              <a:rPr lang="en-US" dirty="0" smtClean="0"/>
              <a:t>Consultant)</a:t>
            </a:r>
            <a:endParaRPr lang="en-US" dirty="0"/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dirty="0"/>
              <a:t>Who teaches…</a:t>
            </a:r>
          </a:p>
          <a:p>
            <a:pPr lvl="1">
              <a:buClr>
                <a:schemeClr val="accent1">
                  <a:lumMod val="10000"/>
                </a:schemeClr>
              </a:buClr>
            </a:pPr>
            <a:r>
              <a:rPr lang="en-US" dirty="0"/>
              <a:t>GED?  </a:t>
            </a:r>
          </a:p>
          <a:p>
            <a:pPr lvl="1">
              <a:buClr>
                <a:schemeClr val="accent1">
                  <a:lumMod val="10000"/>
                </a:schemeClr>
              </a:buClr>
            </a:pPr>
            <a:r>
              <a:rPr lang="en-US" dirty="0"/>
              <a:t>Low/Inter. ABE? </a:t>
            </a:r>
          </a:p>
          <a:p>
            <a:pPr lvl="1">
              <a:buClr>
                <a:schemeClr val="accent1">
                  <a:lumMod val="10000"/>
                </a:schemeClr>
              </a:buClr>
            </a:pPr>
            <a:r>
              <a:rPr lang="en-US" dirty="0"/>
              <a:t>Low-level ESL? </a:t>
            </a:r>
          </a:p>
          <a:p>
            <a:pPr lvl="1">
              <a:buClr>
                <a:schemeClr val="accent1">
                  <a:lumMod val="10000"/>
                </a:schemeClr>
              </a:buClr>
            </a:pPr>
            <a:r>
              <a:rPr lang="en-US" dirty="0"/>
              <a:t>Inter/Adv. ESL?  </a:t>
            </a:r>
          </a:p>
          <a:p>
            <a:pPr lvl="1">
              <a:buClr>
                <a:schemeClr val="accent1">
                  <a:lumMod val="10000"/>
                </a:schemeClr>
              </a:buClr>
            </a:pPr>
            <a:r>
              <a:rPr lang="en-US" dirty="0"/>
              <a:t>Multi-level? </a:t>
            </a:r>
          </a:p>
          <a:p>
            <a:pPr lvl="1">
              <a:buClr>
                <a:schemeClr val="accent1">
                  <a:lumMod val="10000"/>
                </a:schemeClr>
              </a:buClr>
            </a:pPr>
            <a:r>
              <a:rPr lang="en-US" dirty="0"/>
              <a:t>In a 1-room schoolhouse?</a:t>
            </a:r>
          </a:p>
          <a:p>
            <a:pPr>
              <a:buClr>
                <a:schemeClr val="accent1">
                  <a:lumMod val="10000"/>
                </a:schemeClr>
              </a:buClr>
              <a:buNone/>
            </a:pPr>
            <a:r>
              <a:rPr lang="en-US" dirty="0"/>
              <a:t>Who’s a manager or coordinator?</a:t>
            </a:r>
          </a:p>
          <a:p>
            <a:pPr>
              <a:buClr>
                <a:schemeClr val="accent1">
                  <a:lumMod val="10000"/>
                </a:schemeClr>
              </a:buClr>
              <a:buNone/>
            </a:pPr>
            <a:r>
              <a:rPr lang="en-US" dirty="0"/>
              <a:t>Who did I miss?</a:t>
            </a:r>
          </a:p>
          <a:p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828800" y="76200"/>
            <a:ext cx="2895600" cy="1066800"/>
          </a:xfrm>
          <a:prstGeom prst="wedgeRoundRectCallout">
            <a:avLst>
              <a:gd name="adj1" fmla="val 106837"/>
              <a:gd name="adj2" fmla="val -19549"/>
              <a:gd name="adj3" fmla="val 16667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76200"/>
            <a:ext cx="3581400" cy="838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Who’s who?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s://encrypted-tbn1.gstatic.com/images?q=tbn:ANd9GcQAfybXq2cZISxzKGcF1v0EyzD5wRp12AxW3rdrXCWZlTChtlQ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24600" y="0"/>
            <a:ext cx="1976540" cy="2057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Pre-ACES Lesson Plan</a:t>
            </a:r>
            <a:br>
              <a:rPr lang="en-US" dirty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u="sng" dirty="0">
                <a:cs typeface="Arial" pitchFamily="34" charset="0"/>
              </a:rPr>
              <a:t>Independent: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accent1">
                  <a:lumMod val="10000"/>
                </a:schemeClr>
              </a:buClr>
              <a:buFont typeface="Arial"/>
              <a:buChar char="•"/>
            </a:pPr>
            <a:r>
              <a:rPr lang="en-US" dirty="0" err="1"/>
              <a:t>Ss</a:t>
            </a:r>
            <a:r>
              <a:rPr lang="en-US" dirty="0"/>
              <a:t> use map and ask each other original “Where is the _________?” questions.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02-13 at 4.58.5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0100" y="2755900"/>
            <a:ext cx="2425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A-c-e-s Lesson: </a:t>
            </a:r>
            <a:r>
              <a:rPr lang="en-US" i="1" dirty="0" smtClean="0"/>
              <a:t>Assess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37223"/>
              </p:ext>
            </p:extLst>
          </p:nvPr>
        </p:nvGraphicFramePr>
        <p:xfrm>
          <a:off x="380997" y="1981198"/>
          <a:ext cx="8305802" cy="3865428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Controlled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609600"/>
            <a:ext cx="16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2766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648200"/>
            <a:ext cx="16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8100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3434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1a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48768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 2c 3b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4102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1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8382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660066"/>
                </a:solidFill>
              </a:rPr>
              <a:t>Step 2: Complement</a:t>
            </a:r>
            <a:endParaRPr lang="en-US" sz="44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486400"/>
          </a:xfrm>
        </p:spPr>
        <p:txBody>
          <a:bodyPr>
            <a:no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3600" dirty="0" smtClean="0"/>
              <a:t>Now watch the video clip of the “Post-ACES” TIF-</a:t>
            </a:r>
            <a:r>
              <a:rPr lang="en-US" sz="3600" dirty="0" err="1" smtClean="0"/>
              <a:t>ed</a:t>
            </a:r>
            <a:r>
              <a:rPr lang="en-US" sz="3600" dirty="0" smtClean="0"/>
              <a:t> lesson one segment at a time. </a:t>
            </a:r>
            <a:r>
              <a:rPr lang="en-US" sz="2000" u="sng" dirty="0">
                <a:hlinkClick r:id="rId3"/>
              </a:rPr>
              <a:t>https://www.youtube.com/watch?v=v9XkUD4mHb0</a:t>
            </a:r>
            <a:endParaRPr lang="en-US" sz="2000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600" dirty="0" smtClean="0"/>
              <a:t>How </a:t>
            </a:r>
            <a:r>
              <a:rPr lang="en-US" sz="3600" dirty="0"/>
              <a:t>did the teacher </a:t>
            </a:r>
            <a:r>
              <a:rPr lang="en-US" sz="3600" b="1" dirty="0">
                <a:solidFill>
                  <a:srgbClr val="C00000"/>
                </a:solidFill>
              </a:rPr>
              <a:t>COMPLEMENT</a:t>
            </a:r>
            <a:r>
              <a:rPr lang="en-US" sz="3600" dirty="0"/>
              <a:t> the lesson with additional </a:t>
            </a:r>
            <a:r>
              <a:rPr lang="en-US" sz="3600" dirty="0" smtClean="0"/>
              <a:t>CT </a:t>
            </a:r>
            <a:r>
              <a:rPr lang="en-US" sz="3600" dirty="0"/>
              <a:t>skills and sub skills for each segment?</a:t>
            </a:r>
          </a:p>
          <a:p>
            <a:pPr marL="1005840" lvl="2" indent="-457200">
              <a:buClrTx/>
            </a:pPr>
            <a:r>
              <a:rPr lang="en-US" sz="3200" dirty="0"/>
              <a:t>Refer to the TIF @ a Glance </a:t>
            </a:r>
            <a:r>
              <a:rPr lang="en-US" sz="3200" dirty="0" smtClean="0"/>
              <a:t>CT </a:t>
            </a:r>
            <a:r>
              <a:rPr lang="en-US" sz="3200" dirty="0"/>
              <a:t>Snapshot.</a:t>
            </a:r>
          </a:p>
          <a:p>
            <a:pPr marL="1005840" lvl="2" indent="-457200">
              <a:buClrTx/>
            </a:pPr>
            <a:r>
              <a:rPr lang="en-US" sz="3200" dirty="0"/>
              <a:t>Note the skills and sub skills on </a:t>
            </a:r>
            <a:r>
              <a:rPr lang="en-US" sz="3200" dirty="0" smtClean="0"/>
              <a:t>the page 6 grid in </a:t>
            </a:r>
            <a:r>
              <a:rPr lang="en-US" sz="3200" dirty="0"/>
              <a:t>the “complement” column.</a:t>
            </a:r>
          </a:p>
          <a:p>
            <a:pPr marL="742950" indent="-742950">
              <a:buClrTx/>
              <a:buFont typeface="+mj-lt"/>
              <a:buAutoNum type="arabicPeriod"/>
            </a:pPr>
            <a:r>
              <a:rPr lang="en-US" sz="3600" dirty="0"/>
              <a:t>Share out skills &amp; sub skills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dirty="0" smtClean="0"/>
              <a:t>View the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704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Warm-up video segment: </a:t>
            </a:r>
            <a:r>
              <a:rPr lang="en-US" sz="2400" dirty="0">
                <a:solidFill>
                  <a:srgbClr val="FF0000"/>
                </a:solidFill>
              </a:rPr>
              <a:t>0:00 – 2:36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 smtClean="0"/>
              <a:t>Please watch the post ACES lesson warm-</a:t>
            </a:r>
            <a:r>
              <a:rPr lang="en-US" sz="2400" dirty="0" smtClean="0"/>
              <a:t>up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smtClean="0"/>
              <a:t>pause </a:t>
            </a:r>
            <a:r>
              <a:rPr lang="en-US" sz="2400" dirty="0" smtClean="0"/>
              <a:t>the </a:t>
            </a:r>
            <a:r>
              <a:rPr lang="en-US" sz="2400" dirty="0" smtClean="0"/>
              <a:t>video. </a:t>
            </a:r>
            <a:endParaRPr lang="en-US" sz="2400" dirty="0" smtClean="0"/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 smtClean="0"/>
              <a:t>While viewing, please note: How </a:t>
            </a:r>
            <a:r>
              <a:rPr lang="en-US" sz="2400" dirty="0"/>
              <a:t>did the teacher </a:t>
            </a:r>
            <a:r>
              <a:rPr lang="en-US" sz="2400" b="1" dirty="0">
                <a:solidFill>
                  <a:srgbClr val="C00000"/>
                </a:solidFill>
              </a:rPr>
              <a:t>COMPLEMENT</a:t>
            </a:r>
            <a:r>
              <a:rPr lang="en-US" sz="2400" dirty="0"/>
              <a:t> the lesson with additional CT skills and sub skills?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Refer </a:t>
            </a:r>
            <a:r>
              <a:rPr lang="en-US" sz="2400" dirty="0" smtClean="0"/>
              <a:t>to page </a:t>
            </a:r>
            <a:r>
              <a:rPr lang="en-US" sz="2400" dirty="0" smtClean="0"/>
              <a:t>3 </a:t>
            </a:r>
            <a:r>
              <a:rPr lang="en-US" sz="2400" dirty="0" smtClean="0"/>
              <a:t>in your handout.</a:t>
            </a:r>
            <a:endParaRPr lang="en-US" sz="2400" dirty="0"/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 smtClean="0"/>
              <a:t>Write the </a:t>
            </a:r>
            <a:r>
              <a:rPr lang="en-US" sz="2400" dirty="0"/>
              <a:t>skills and sub skills on </a:t>
            </a:r>
            <a:r>
              <a:rPr lang="en-US" sz="2400" dirty="0" smtClean="0"/>
              <a:t>pg. </a:t>
            </a:r>
            <a:r>
              <a:rPr lang="en-US" sz="2400" dirty="0" smtClean="0"/>
              <a:t>6 </a:t>
            </a:r>
            <a:r>
              <a:rPr lang="en-US" sz="2400" dirty="0" smtClean="0"/>
              <a:t>in </a:t>
            </a:r>
            <a:r>
              <a:rPr lang="en-US" sz="2400" dirty="0"/>
              <a:t>the “complement” column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15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A-c-e-s: </a:t>
            </a:r>
            <a:r>
              <a:rPr lang="en-US" i="1" dirty="0" smtClean="0"/>
              <a:t>Complement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33100"/>
              </p:ext>
            </p:extLst>
          </p:nvPr>
        </p:nvGraphicFramePr>
        <p:xfrm>
          <a:off x="380997" y="1981198"/>
          <a:ext cx="8305802" cy="4343402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Controlled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1000" y="28194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CT </a:t>
            </a:r>
            <a:r>
              <a:rPr lang="en-US" dirty="0">
                <a:latin typeface="Comic Sans MS"/>
                <a:cs typeface="Comic Sans MS"/>
              </a:rPr>
              <a:t>1a,</a:t>
            </a:r>
            <a:r>
              <a:rPr lang="en-US" i="1" dirty="0">
                <a:latin typeface="Comic Sans MS"/>
                <a:cs typeface="Comic Sans MS"/>
              </a:rPr>
              <a:t> 1c, 2c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2766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8100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43434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1a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0292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 2c 3b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57150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dirty="0" smtClean="0"/>
              <a:t>View the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704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 smtClean="0"/>
              <a:t>Introduction video </a:t>
            </a:r>
            <a:r>
              <a:rPr lang="en-US" sz="2400" dirty="0"/>
              <a:t>segment: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</a:rPr>
              <a:t>36 – 4:</a:t>
            </a:r>
            <a:r>
              <a:rPr lang="en-US" sz="2400" dirty="0" smtClean="0">
                <a:solidFill>
                  <a:srgbClr val="FF0000"/>
                </a:solidFill>
              </a:rPr>
              <a:t>21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Please watch the post ACES lesson </a:t>
            </a:r>
            <a:r>
              <a:rPr lang="en-US" sz="2400" dirty="0" smtClean="0"/>
              <a:t>Introduction and </a:t>
            </a:r>
            <a:r>
              <a:rPr lang="en-US" sz="2400" dirty="0"/>
              <a:t>pause the video. 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While viewing, please note: How did the teacher </a:t>
            </a:r>
            <a:r>
              <a:rPr lang="en-US" sz="2400" b="1" dirty="0">
                <a:solidFill>
                  <a:srgbClr val="C00000"/>
                </a:solidFill>
              </a:rPr>
              <a:t>COMPLEMENT</a:t>
            </a:r>
            <a:r>
              <a:rPr lang="en-US" sz="2400" dirty="0"/>
              <a:t> the lesson with additional CT skills and sub skills?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Refer to page 3 in your handout.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Write the skills and sub skills on pg. 6 in the “complement” column.</a:t>
            </a:r>
          </a:p>
          <a:p>
            <a:pPr marL="0" indent="0">
              <a:buClr>
                <a:schemeClr val="accent1">
                  <a:lumMod val="10000"/>
                </a:schemeClr>
              </a:buCl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A-c-e-s: </a:t>
            </a:r>
            <a:r>
              <a:rPr lang="en-US" i="1" dirty="0" smtClean="0"/>
              <a:t>Complement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99290"/>
              </p:ext>
            </p:extLst>
          </p:nvPr>
        </p:nvGraphicFramePr>
        <p:xfrm>
          <a:off x="380997" y="1981198"/>
          <a:ext cx="8305802" cy="4343402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Controlled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1000" y="27432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CT </a:t>
            </a:r>
            <a:r>
              <a:rPr lang="en-US" dirty="0">
                <a:latin typeface="Comic Sans MS"/>
                <a:cs typeface="Comic Sans MS"/>
              </a:rPr>
              <a:t>1a,</a:t>
            </a:r>
            <a:r>
              <a:rPr lang="en-US" i="1" dirty="0">
                <a:latin typeface="Comic Sans MS"/>
                <a:cs typeface="Comic Sans MS"/>
              </a:rPr>
              <a:t> 1c, 2c</a:t>
            </a:r>
            <a:r>
              <a:rPr lang="en-US" dirty="0">
                <a:latin typeface="Comic Sans MS"/>
                <a:cs typeface="Comic Sans MS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32766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 </a:t>
            </a:r>
            <a:r>
              <a:rPr lang="en-US" dirty="0">
                <a:latin typeface="Comic Sans MS"/>
                <a:cs typeface="Comic Sans MS"/>
              </a:rPr>
              <a:t>1c</a:t>
            </a:r>
            <a:r>
              <a:rPr lang="en-US" i="1" dirty="0">
                <a:latin typeface="Comic Sans MS"/>
                <a:cs typeface="Comic Sans MS"/>
              </a:rPr>
              <a:t>, 1b, 2c, 3b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2766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8100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43434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1a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0292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 2c 3b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7150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dirty="0" smtClean="0"/>
              <a:t>View the Controlled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704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 smtClean="0"/>
              <a:t>Controlled Practice video </a:t>
            </a:r>
            <a:r>
              <a:rPr lang="en-US" sz="2400" dirty="0"/>
              <a:t>segment: </a:t>
            </a:r>
            <a:r>
              <a:rPr lang="en-US" sz="2400" dirty="0" smtClean="0">
                <a:solidFill>
                  <a:srgbClr val="FF0000"/>
                </a:solidFill>
              </a:rPr>
              <a:t>4:21 – 5:58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Please watch the post ACES lesson </a:t>
            </a:r>
            <a:r>
              <a:rPr lang="en-US" sz="2400" dirty="0" smtClean="0"/>
              <a:t>Controlled Practice and </a:t>
            </a:r>
            <a:r>
              <a:rPr lang="en-US" sz="2400" dirty="0"/>
              <a:t>pause the video. 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While viewing, please note: How did the teacher </a:t>
            </a:r>
            <a:r>
              <a:rPr lang="en-US" sz="2400" b="1" dirty="0">
                <a:solidFill>
                  <a:srgbClr val="C00000"/>
                </a:solidFill>
              </a:rPr>
              <a:t>COMPLEMENT</a:t>
            </a:r>
            <a:r>
              <a:rPr lang="en-US" sz="2400" dirty="0"/>
              <a:t> the lesson with additional CT skills and sub skills?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Refer to page 3 in your handout.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Write the skills and sub skills on pg. 6 in the “complement” column.</a:t>
            </a:r>
          </a:p>
        </p:txBody>
      </p:sp>
    </p:spTree>
    <p:extLst>
      <p:ext uri="{BB962C8B-B14F-4D97-AF65-F5344CB8AC3E}">
        <p14:creationId xmlns:p14="http://schemas.microsoft.com/office/powerpoint/2010/main" val="2135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A-c-e-s: </a:t>
            </a:r>
            <a:r>
              <a:rPr lang="en-US" i="1" dirty="0" smtClean="0"/>
              <a:t>Complement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18279"/>
              </p:ext>
            </p:extLst>
          </p:nvPr>
        </p:nvGraphicFramePr>
        <p:xfrm>
          <a:off x="380997" y="1981198"/>
          <a:ext cx="8305802" cy="4343402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Controlled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32766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38100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43434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1a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0292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 2c 3b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7150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NA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27432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</a:t>
            </a:r>
            <a:r>
              <a:rPr lang="en-US" dirty="0">
                <a:latin typeface="Comic Sans MS"/>
                <a:cs typeface="Comic Sans MS"/>
              </a:rPr>
              <a:t>1a,</a:t>
            </a:r>
            <a:r>
              <a:rPr lang="en-US" i="1" dirty="0">
                <a:latin typeface="Comic Sans MS"/>
                <a:cs typeface="Comic Sans MS"/>
              </a:rPr>
              <a:t> 1c, 2c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32766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 </a:t>
            </a:r>
            <a:r>
              <a:rPr lang="en-US" dirty="0">
                <a:latin typeface="Comic Sans MS"/>
                <a:cs typeface="Comic Sans MS"/>
              </a:rPr>
              <a:t>1c</a:t>
            </a:r>
            <a:r>
              <a:rPr lang="en-US" i="1" dirty="0">
                <a:latin typeface="Comic Sans MS"/>
                <a:cs typeface="Comic Sans MS"/>
              </a:rPr>
              <a:t>, 1b, 2c, 3b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3657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mic Sans MS"/>
                <a:cs typeface="Comic Sans MS"/>
              </a:rPr>
              <a:t>1a, 1c, </a:t>
            </a:r>
            <a:r>
              <a:rPr lang="en-US" dirty="0">
                <a:latin typeface="Comic Sans MS"/>
                <a:cs typeface="Comic Sans MS"/>
              </a:rPr>
              <a:t>2c</a:t>
            </a:r>
            <a:r>
              <a:rPr lang="en-US" i="1" dirty="0">
                <a:latin typeface="Comic Sans MS"/>
                <a:cs typeface="Comic Sans MS"/>
              </a:rPr>
              <a:t>, 2d, </a:t>
            </a:r>
            <a:endParaRPr lang="en-US" i="1" dirty="0" smtClean="0">
              <a:latin typeface="Comic Sans MS"/>
              <a:cs typeface="Comic Sans MS"/>
            </a:endParaRPr>
          </a:p>
          <a:p>
            <a:r>
              <a:rPr lang="en-US" i="1" dirty="0" smtClean="0">
                <a:latin typeface="Comic Sans MS"/>
                <a:cs typeface="Comic Sans MS"/>
              </a:rPr>
              <a:t>3b</a:t>
            </a:r>
            <a:r>
              <a:rPr lang="en-US" i="1" dirty="0">
                <a:latin typeface="Comic Sans MS"/>
                <a:cs typeface="Comic Sans MS"/>
              </a:rPr>
              <a:t>, 3d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dirty="0" smtClean="0"/>
              <a:t>View the 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704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 smtClean="0"/>
              <a:t>Guided Practice video </a:t>
            </a:r>
            <a:r>
              <a:rPr lang="en-US" sz="2400" dirty="0"/>
              <a:t>segment: </a:t>
            </a:r>
            <a:r>
              <a:rPr lang="en-US" sz="2400" dirty="0" smtClean="0">
                <a:solidFill>
                  <a:srgbClr val="FF0000"/>
                </a:solidFill>
              </a:rPr>
              <a:t>5:58 – 7:35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Please watch the post ACES lesson </a:t>
            </a:r>
            <a:r>
              <a:rPr lang="en-US" sz="2400" dirty="0" smtClean="0"/>
              <a:t>Guided Practice and </a:t>
            </a:r>
            <a:r>
              <a:rPr lang="en-US" sz="2400" dirty="0"/>
              <a:t>pause the video. 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While viewing, please note: How did the teacher </a:t>
            </a:r>
            <a:r>
              <a:rPr lang="en-US" sz="2400" b="1" dirty="0">
                <a:solidFill>
                  <a:srgbClr val="C00000"/>
                </a:solidFill>
              </a:rPr>
              <a:t>COMPLEMENT</a:t>
            </a:r>
            <a:r>
              <a:rPr lang="en-US" sz="2400" dirty="0"/>
              <a:t> the lesson with additional CT skills and sub skills?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Refer to page 3 in your handout.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Write the skills and sub skills on pg. 6 in the “complement” column.</a:t>
            </a:r>
          </a:p>
        </p:txBody>
      </p:sp>
    </p:spTree>
    <p:extLst>
      <p:ext uri="{BB962C8B-B14F-4D97-AF65-F5344CB8AC3E}">
        <p14:creationId xmlns:p14="http://schemas.microsoft.com/office/powerpoint/2010/main" val="12209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604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AGENDA</a:t>
            </a:r>
            <a:r>
              <a:rPr lang="en-US" dirty="0" smtClean="0"/>
              <a:t>: </a:t>
            </a:r>
            <a:r>
              <a:rPr lang="en-US" i="1" dirty="0" smtClean="0"/>
              <a:t>T</a:t>
            </a:r>
            <a:r>
              <a:rPr lang="en-US" i="1" cap="none" dirty="0" smtClean="0"/>
              <a:t>oday we will…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543800" cy="5943600"/>
          </a:xfrm>
        </p:spPr>
        <p:txBody>
          <a:bodyPr>
            <a:normAutofit/>
          </a:bodyPr>
          <a:lstStyle/>
          <a:p>
            <a:pPr lvl="0">
              <a:buClr>
                <a:schemeClr val="accent1">
                  <a:lumMod val="10000"/>
                </a:schemeClr>
              </a:buClr>
            </a:pPr>
            <a:r>
              <a:rPr lang="en-US" dirty="0"/>
              <a:t>Recognize the purpose of the Transitions Integration Framework (TIF)</a:t>
            </a:r>
          </a:p>
          <a:p>
            <a:pPr lvl="0">
              <a:buClr>
                <a:schemeClr val="accent1">
                  <a:lumMod val="10000"/>
                </a:schemeClr>
              </a:buClr>
            </a:pPr>
            <a:r>
              <a:rPr lang="en-US" dirty="0"/>
              <a:t>Explore the </a:t>
            </a:r>
            <a:r>
              <a:rPr lang="en-US" dirty="0" smtClean="0"/>
              <a:t>Critical Thinking (CT) </a:t>
            </a:r>
            <a:r>
              <a:rPr lang="en-US" dirty="0"/>
              <a:t>category of the TIF and its skills</a:t>
            </a:r>
          </a:p>
          <a:p>
            <a:pPr lvl="0">
              <a:buClr>
                <a:schemeClr val="accent1">
                  <a:lumMod val="10000"/>
                </a:schemeClr>
              </a:buClr>
            </a:pPr>
            <a:r>
              <a:rPr lang="en-US" dirty="0"/>
              <a:t>Use the A-C-E-S process to integrate </a:t>
            </a:r>
            <a:r>
              <a:rPr lang="en-US" dirty="0" smtClean="0"/>
              <a:t>CT </a:t>
            </a:r>
            <a:r>
              <a:rPr lang="en-US" dirty="0"/>
              <a:t>skills into a lesson</a:t>
            </a:r>
          </a:p>
          <a:p>
            <a:pPr lvl="0">
              <a:buClr>
                <a:schemeClr val="accent1">
                  <a:lumMod val="10000"/>
                </a:schemeClr>
              </a:buClr>
            </a:pPr>
            <a:r>
              <a:rPr lang="en-US" dirty="0"/>
              <a:t>Explore TIF-</a:t>
            </a:r>
            <a:r>
              <a:rPr lang="en-US" dirty="0" err="1"/>
              <a:t>ing</a:t>
            </a:r>
            <a:r>
              <a:rPr lang="en-US" dirty="0"/>
              <a:t> methods to integrate </a:t>
            </a:r>
            <a:r>
              <a:rPr lang="en-US" dirty="0" smtClean="0"/>
              <a:t>CT </a:t>
            </a:r>
            <a:r>
              <a:rPr lang="en-US" dirty="0"/>
              <a:t>skills into a classroom at all levels</a:t>
            </a:r>
          </a:p>
          <a:p>
            <a:endParaRPr lang="en-US" dirty="0"/>
          </a:p>
        </p:txBody>
      </p:sp>
      <p:sp>
        <p:nvSpPr>
          <p:cNvPr id="35842" name="AutoShape 2" descr="data:image/jpeg;base64,/9j/4AAQSkZJRgABAQAAAQABAAD/2wCEAAkGBhMSEBMRExMUFRUUFBIVFBIXEhUVFBgQFBUXFRQXFBUXHCYeFx4kGhQVHy8gJCcpLCwsFR4xNTAqNSYrLCkBCQoKDgwOGg8PGiwkHyQsLCwpKSksLCwpLCwpLCwsLCwsLCwsLCwpLCwsKSwsLCksLCksLCwpLCwsLCwsLCwpKf/AABEIAMwA9wMBIgACEQEDEQH/xAAcAAEAAgMBAQEAAAAAAAAAAAAABQcDBAYCAQj/xABJEAACAQIDBAYDCgoKAwAAAAAAAQIDEQQFIRIxQVEGBxNhgZEicaEUMkJSU5OxwdHwFyMzVHKS0tPh8RZDRGKClKKjssIVg8P/xAAZAQEAAwEBAAAAAAAAAAAAAAAAAgMEAQX/xAAkEQEAAgICAgEEAwAAAAAAAAAAAQIDERIxEyEEIjJBUWGBsf/aAAwDAQACEQMRAD8AvEAAAAAAAAAAAAAAAAAAAAAAAAAAAAAAAAAAAAAAAAAAAAAAAAAAAAAAAAAAAAAAAAAAAAAAAAAAAAAAAAAAAAAAAAAAAAAAAAAAAAAAAAAAAfLnxzOTMQPQMPuqPM9xrJ8SMXrPUu6l7B8ufSbgAAAAAAAAAAAAAAAAAAAAAAAAAAAAAEbnnSGhhKfaVpqKbslvlKXKK4kjKVimetDFvE4rZTexSjsx5OT1lJeNl/hRTlyxjrtbix+S2lkZV02wuIV4Ta4ekra9zvZknXzBJaa33FDZJinSew3ZSa1tdO3xl9en293leZ1IRSvtxutL3sn8V8bd/O3K+G3yrdNk/FrEumr4ycnZtrirOx490yXHmaLzFOxt5fHtJWe5a+BkiZvbW/a6YisbmPTboSlURjlKUXa5NUaKiiEzOpaoacuHhSJntnx5OdpiI9NmjjJc2SdDEprfqcjWzbYv3Ij/AOnKi16Lel7btL2XmRw55rPaeTBy6WKmfTlsp6wcNVcYymoSdktrSN3uW1uOoTPVpeLxuHn2pNZ1L6ACaIAAAAAAAAAAAAAAAAAAAAAAACG6XuawVdwumobV02nsxacrW196mVA84TXB/pfay9aqVmnua1vutxuUJ066MyoTlKlfsHJ7OzGLcLv3r425P69/nfMpuYnb0Ph2j3Etapi4VNys09XF3+/iSuV5nKCSbuvZb6iu8HSqKrtxu0t722te+yujr8pzJS99pz4+a+swZcfHqW7cS7vDy2t3H7/YdLkFFrV8re25ymXYmKS1u138LXX0ew7zAUlGEfUvaX/Gx/VuWL5GT6dN+LuRGc4W/pEtBmhnU7Um/UehnrE45Y8MzF4cXneGvG3B6eD+78zmMfhFrK+r5aXS0Sb5d3mdVmOOi7xutpK9r6270cZmmZNNpLx0+vQ8a1Zh61LblgWXtppWfLX728i0OrnO5TwvZVpenRlsJye+DV4avxXgil6uYzjLWcn6novLT2cCyur3LsRWvOcdmk1baalCpLlsK+7vaNPxrXpf1+UPlVram5WggeKNJRiorclbV3fiz2ey8cAAAAAAAAAAAAAAAAAAAAAAD5JgRmd4rZjsre/oKx6U4y/o8O5nZZ3jNqUny0RyFTL5VZ2XmeL8i85LenqYaxSvtySwN3dJ+G/yST9ps4fJ5p7btGKTb2l6Vra2s2/M7XBdFtnV7+ZsVsl204a66Oy010KYpaO4WTkrPUq86s8RVrYypFt7Lamt7jv4N7ls8O9F5wqWSRy3RfonRwMdmne74uV9HbRd2iOhU7aHqet7h5s++27GsYMzg50prudjGqhmhU0J73Gkep2oLMcwqrNY7UYwhGt6UntKc4TtFwd3ZpPRJLzOnzjovJtu+0uC1WvfzO8zPoNhsRWWIlC9RNNatK6tbRacEbUsp2tGreCMvyKTOorDVhvEb3KmsPlUoS3KPfa+vPUtXoRjJ2tObk+b5HrE9GI3/gZMswfZS/kvYZa0yUtFparZKZKzWHYIGOjO6TMh7lZ3G3jyAA6AAAAAAAAAAAAAAAAAAAGrmNbZptm0Q/SGbUUuF9SrLbjSZTxxu0Q5rGu58wFO3d3K1z5VmMNPVbl9+R5mKPqbsk+kxTlZcz1PEW/ka0X9+Ibf3ZrZH2o7+HsM8Z6amrtW1NDE5ik7LfyCda8uk9GZkic9TzW/sJPAZlGWid+bOxLtscxG0tCrw8zN2hqxemmh9TtxLNqJZ6mppVVrxNpTPE2397EMkbhPHOpb2CfomyamBWhtl2H7IQv90gALUAAAAAAAAAAAAAAAAAAACH6QxbjG3eTBF5/H8X6mU5o+iVmKdXhyNXie8LFdxhxLtJowPEbL0PKrbjL0LV3CcizIiLoY5O13qb1PEJ8TXFolkmswyzgQWbZYpWe5xd0+8nozTMWJwikiTtLTWduVnQ2tqDdk7eXI6TKKMYRio8CNWUNT1tZ8dpXv6idwuHtYQuy33GtpCEz62Ydux8dcltlZrnr73NOWKXAyYeqU3yfhdTHPaXwRtmtglobJtw/ZDNk+6QAFqAAAAAAAADXx2Pp0YOpVnGnCO+cpKKXizjsb1xYCDtB1KvfCCUfObT9hXnW90jr1MfUwsnajRcNiDWjk4Jub01fpNJ8vE4/DR5u3q2iu2Tiupj5Lpj1yUN/uetbn6Ju4PrdwU2lLtKffKMWv9Lb9hUqpQ7P8vNv4tqliHrStLRX9af1ojGRPww/T+AzKlXgqlKpGpF/Ci09eT5PuZslGdWnSGpSxVOnF/i6s4wnDheT2VL1pta+BeZbE7UWrqdAAOohp5tTvSl6jcNTFVLpr1kL+66Sr24fFq6TXAjqr5kxjaOzNx8iGrx+k8a9ZiXqVnbXqT8O490cc1zNWurM0amJtxKeUxKyaxMOsw2YX+/E2JYq+lzjqWZPTXj9JJU8Zdxb5bzbjvyhkvTSVdZXT7zepYtpbyEp4nX2/aeXjbNxT4aevUt2q0nauOst5qSzHmznMbmO+8uF7X+/eMJiFN79P5Ix5Ms71DVjxxp1OGxOvP78SYwj3WIDL99vDxR0mBgt5Gm5lO3qE7h42ijKeYbkej3KxqIh5M9gAJOAAAAAAAAKu65+i8J01jVUjCcYqEqbaXaLa9Fw47Udp35x5WV6ew1Nf3fFy/aOn608xlVzWtG8koJQttykvQ0uk7bN99lpv5nK4erHatbx+7Kb++l+P12lnCChvpX9da/8AysRVVJvevb9p22O6Ixp5bDGKae1LZ2Oytbfrtbb5cjhI19qoopWu7EI7WWmFsdUHR6hUn7onUhKdJrsqKnqpW9KrOHG17R3pavfa1wn5pynNqeCxFKo5VZOnOE7Jx3RaurW4q/EsjEde+GTShh60vjbThC3crbV/YX1tFo2otSdrOBwmX9c2X1EtuVSk+KlDaXnC/wBAzfriwNKMeycq8pfBinBJLjKU0reCe4kjxl3ZE41u79bIfA9aeX1IKUq3ZSe+nOMtpP1xTT8z3U6e5ZLfiYfq1P2SNo3DtYmPw1M1qvZlZa8+85yDk4vaWq48CfxPS7Kpf2leEKr/AOhE4npHlj0WJn4Uaj+mJkvhm3bVS+kNWlqyPxcNHLglds38XmOXy1WIqfMzIjMMfhnTnCFac9u2jpSjufO6Ms/GmJaaZNz7RWIjNqM036bWxFLhwfq4mN5/KlaM910rrhd7n4Getm6ddzUXsdnsQjezi9OXDS1uRDYrDbcJp75y2tq17JO9kvYWVxalZfjMOro9IovjwXk7faR+ZdLFDaa1/kcxTyaS3VJL/D/E8z6OSlp2kv1P4lvD9yyzX9Q9Us2rYiV29NrnbduO06O4KpG6ck3FOUo63s9b2tuOehlUIYaEYq9anUTjO1ouGrlffx0t3pnQ4rpHO2HlSpyhUpSmqmsdaTtaMbb9b7yrLj5dLqWmI1Lu8otdO+j1Tvo13M6jLPSa5a+aKordMoxjKFHDOMXLbSnOVoya9LZjFKyb1tc2MN1sYumko0cPpzjV/bGLDqfaGSZmPS70j6Up+GrHfI4X9Wt+2bMOvWqvfYWD9U5L6Uz0omGCcdoXECqqHXzT+HhZr1VU/piiRw/Xfgn76nXj/hhL/sdR4ysQHH0OtnLZNJ13G/GVKol5pM6nA46nWpxq0pxnCSvGcWnFrdo13prwDmtM4ADgAAPzb1mRtnGIXN381c5KjP0/E7PrcpuGc1G9FKMJJ804LXzT8jiYJ7e7iUrYXHmMm+jsHyqP6yncLL8fD9JfSWtPM6byDsVUh2iq37PaTls2+LvKop02qsZNWSab8yunc/1/idkvi8RCNeSmr2mr98E3e3ge8vxuHjVn2lPajqopStbUz4vD08XVhClGXaVKlOCm1swvOSir3d97W5XOyqdQuIWzJVcPJ/Cj+Ngklu2ZWlteKXiTx1mYdm+nF4vMcJb0aLT57ZpYbH0o1W9j0dlpK/GzSfnqWzlvUTHfXxLX9yjTiv8AcqKTfkjYzXqLoSglQr1IzTv+OtVi16o7Di+9Pw5T4I+VU7zGjGydO7srvXXQ9LNaXyT9pc2V9TOChBKu6lafGXaTpQ7lGnTlovW2+8kI9U+Wfmzfrr4h/wD0OeOHfMo6GbU7fkn7TJHOKXyX0l3/AIKss/Nv96v+8PX4LMs/Nl89X/bHih3zqRedU/kvpPH/AJ+mv6pe0vD8FmW/m3+/iP3h5fVVlvyEvDEYj94d8cOedSK6R0/kY+0yU+ksPko+RdD6p8u+Sqf5mv8Atnl9UuX/ABKv+Yq/XI7whzzKe/pVBbqUPI+vpevkYfqlvvqky/4tX5+f1s8vqjwHKr88/sHjj9u+ZUX9Ll8nD9U+S6Wr5OH6pbv4IsByq/O/wH4IsByq/OfwHjj9ueX+FPy6VX+BDyNat0jb+BHyLrXVHgPi1fnP4GWHVVl6/q5v/wB1T6mhwj9nm/hQ1TOm/gryNWeOnLdDyifouHVtl6/s9/XVrP6Zm5Q6E4GG7C0X+lTU/wDlc7whGcsvzInUfwPZYkMHkGNq/k8NVl3xpSkvNI/T2Gy6lT/J04Q/RhGP0I2DvGHPJL86UOrDM6mzH3PspL305QivSd+LvxLs6C5BPBYCjhqji5w7RycW3G86kp2TaW7aS8CfA1EIzaZ7AAdRAABV3XfktGVGnipVFGrD0OzspdrSbu1s7/Rbb2uG0+4oyjhE376XhctLr6wdaOLoVk26c6WxFcpQk3NW9U4v+RWEMRzRXbf4W01+UjDJlsXcqvlp5uRG1MOk9z8Z2JSliKGxrGo5cLOKj46XI+o236MbLvsRja2dLF6m/cTxadaK7eKSw15NwUtdq0bWU3fSTb5KzsXyfmLodl9SeLw8Kd3OVWDjbWyjJOU5W3RitW+4/TpbHTPbsAB1EAAAAAAAAAAAAAAAAAAAAAAAAAAAAAAABFdJOjVDHUHQrxvG94yTtOE0mlOD4NXfc7tO6ZS+cdR+OpN9h2OJjw9J0alu+Laj/qL9BzTu35sXVdml7e4PHt6VvF9oTmUdSGOqNOtLDYePGydapbuT9H/UXuBqDcuc6H9BcPl0JKltTqTt2labTnK25K2kY3+CvG50YB1w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data:image/jpeg;base64,/9j/4AAQSkZJRgABAQAAAQABAAD/2wCEAAkGBhMSEBMRExMUFRUUFBIVFBIXEhUVFBgQFBUXFRQXFBUXHCYeFx4kGhQVHy8gJCcpLCwsFR4xNTAqNSYrLCkBCQoKDgwOGg8PGiwkHyQsLCwpKSksLCwpLCwpLCwsLCwsLCwsLCwpLCwsKSwsLCksLCksLCwpLCwsLCwsLCwpKf/AABEIAMwA9wMBIgACEQEDEQH/xAAcAAEAAgMBAQEAAAAAAAAAAAAABQcDBAYCAQj/xABJEAACAQIDBAYDCgoKAwAAAAAAAQIDEQQFIRIxQVEGBxNhgZEicaEUMkJSU5OxwdHwFyMzVHKS0tPh8RZDRGKClKKjssIVg8P/xAAZAQEAAwEBAAAAAAAAAAAAAAAAAgMEAQX/xAAkEQEAAgICAgEEAwAAAAAAAAAAAQIDERIxEyEEIjJBUWGBsf/aAAwDAQACEQMRAD8AvEAAAAAAAAAAAAAAAAAAAAAAAAAAAAAAAAAAAAAAAAAAAAAAAAAAAAAAAAAAAAAAAAAAAAAAAAAAAAAAAAAAAAAAAAAAAAAAAAAAAAAAAAAAAfLnxzOTMQPQMPuqPM9xrJ8SMXrPUu6l7B8ufSbgAAAAAAAAAAAAAAAAAAAAAAAAAAAAAEbnnSGhhKfaVpqKbslvlKXKK4kjKVimetDFvE4rZTexSjsx5OT1lJeNl/hRTlyxjrtbix+S2lkZV02wuIV4Ta4ekra9zvZknXzBJaa33FDZJinSew3ZSa1tdO3xl9en293leZ1IRSvtxutL3sn8V8bd/O3K+G3yrdNk/FrEumr4ycnZtrirOx490yXHmaLzFOxt5fHtJWe5a+BkiZvbW/a6YisbmPTboSlURjlKUXa5NUaKiiEzOpaoacuHhSJntnx5OdpiI9NmjjJc2SdDEprfqcjWzbYv3Ij/AOnKi16Lel7btL2XmRw55rPaeTBy6WKmfTlsp6wcNVcYymoSdktrSN3uW1uOoTPVpeLxuHn2pNZ1L6ACaIAAAAAAAAAAAAAAAAAAAAAAACG6XuawVdwumobV02nsxacrW196mVA84TXB/pfay9aqVmnua1vutxuUJ066MyoTlKlfsHJ7OzGLcLv3r425P69/nfMpuYnb0Ph2j3Etapi4VNys09XF3+/iSuV5nKCSbuvZb6iu8HSqKrtxu0t722te+yujr8pzJS99pz4+a+swZcfHqW7cS7vDy2t3H7/YdLkFFrV8re25ymXYmKS1u138LXX0ew7zAUlGEfUvaX/Gx/VuWL5GT6dN+LuRGc4W/pEtBmhnU7Um/UehnrE45Y8MzF4cXneGvG3B6eD+78zmMfhFrK+r5aXS0Sb5d3mdVmOOi7xutpK9r6270cZmmZNNpLx0+vQ8a1Zh61LblgWXtppWfLX728i0OrnO5TwvZVpenRlsJye+DV4avxXgil6uYzjLWcn6novLT2cCyur3LsRWvOcdmk1baalCpLlsK+7vaNPxrXpf1+UPlVram5WggeKNJRiorclbV3fiz2ey8cAAAAAAAAAAAAAAAAAAAAAAD5JgRmd4rZjsre/oKx6U4y/o8O5nZZ3jNqUny0RyFTL5VZ2XmeL8i85LenqYaxSvtySwN3dJ+G/yST9ps4fJ5p7btGKTb2l6Vra2s2/M7XBdFtnV7+ZsVsl204a66Oy010KYpaO4WTkrPUq86s8RVrYypFt7Lamt7jv4N7ls8O9F5wqWSRy3RfonRwMdmne74uV9HbRd2iOhU7aHqet7h5s++27GsYMzg50prudjGqhmhU0J73Gkep2oLMcwqrNY7UYwhGt6UntKc4TtFwd3ZpPRJLzOnzjovJtu+0uC1WvfzO8zPoNhsRWWIlC9RNNatK6tbRacEbUsp2tGreCMvyKTOorDVhvEb3KmsPlUoS3KPfa+vPUtXoRjJ2tObk+b5HrE9GI3/gZMswfZS/kvYZa0yUtFparZKZKzWHYIGOjO6TMh7lZ3G3jyAA6AAAAAAAAAAAAAAAAAAAGrmNbZptm0Q/SGbUUuF9SrLbjSZTxxu0Q5rGu58wFO3d3K1z5VmMNPVbl9+R5mKPqbsk+kxTlZcz1PEW/ka0X9+Ibf3ZrZH2o7+HsM8Z6amrtW1NDE5ik7LfyCda8uk9GZkic9TzW/sJPAZlGWid+bOxLtscxG0tCrw8zN2hqxemmh9TtxLNqJZ6mppVVrxNpTPE2397EMkbhPHOpb2CfomyamBWhtl2H7IQv90gALUAAAAAAAAAAAAAAAAAAACH6QxbjG3eTBF5/H8X6mU5o+iVmKdXhyNXie8LFdxhxLtJowPEbL0PKrbjL0LV3CcizIiLoY5O13qb1PEJ8TXFolkmswyzgQWbZYpWe5xd0+8nozTMWJwikiTtLTWduVnQ2tqDdk7eXI6TKKMYRio8CNWUNT1tZ8dpXv6idwuHtYQuy33GtpCEz62Ydux8dcltlZrnr73NOWKXAyYeqU3yfhdTHPaXwRtmtglobJtw/ZDNk+6QAFqAAAAAAAADXx2Pp0YOpVnGnCO+cpKKXizjsb1xYCDtB1KvfCCUfObT9hXnW90jr1MfUwsnajRcNiDWjk4Jub01fpNJ8vE4/DR5u3q2iu2Tiupj5Lpj1yUN/uetbn6Ju4PrdwU2lLtKffKMWv9Lb9hUqpQ7P8vNv4tqliHrStLRX9af1ojGRPww/T+AzKlXgqlKpGpF/Ci09eT5PuZslGdWnSGpSxVOnF/i6s4wnDheT2VL1pta+BeZbE7UWrqdAAOohp5tTvSl6jcNTFVLpr1kL+66Sr24fFq6TXAjqr5kxjaOzNx8iGrx+k8a9ZiXqVnbXqT8O490cc1zNWurM0amJtxKeUxKyaxMOsw2YX+/E2JYq+lzjqWZPTXj9JJU8Zdxb5bzbjvyhkvTSVdZXT7zepYtpbyEp4nX2/aeXjbNxT4aevUt2q0nauOst5qSzHmznMbmO+8uF7X+/eMJiFN79P5Ix5Ms71DVjxxp1OGxOvP78SYwj3WIDL99vDxR0mBgt5Gm5lO3qE7h42ijKeYbkej3KxqIh5M9gAJOAAAAAAAAKu65+i8J01jVUjCcYqEqbaXaLa9Fw47Udp35x5WV6ew1Nf3fFy/aOn608xlVzWtG8koJQttykvQ0uk7bN99lpv5nK4erHatbx+7Kb++l+P12lnCChvpX9da/8AysRVVJvevb9p22O6Ixp5bDGKae1LZ2Oytbfrtbb5cjhI19qoopWu7EI7WWmFsdUHR6hUn7onUhKdJrsqKnqpW9KrOHG17R3pavfa1wn5pynNqeCxFKo5VZOnOE7Jx3RaurW4q/EsjEde+GTShh60vjbThC3crbV/YX1tFo2otSdrOBwmX9c2X1EtuVSk+KlDaXnC/wBAzfriwNKMeycq8pfBinBJLjKU0reCe4kjxl3ZE41u79bIfA9aeX1IKUq3ZSe+nOMtpP1xTT8z3U6e5ZLfiYfq1P2SNo3DtYmPw1M1qvZlZa8+85yDk4vaWq48CfxPS7Kpf2leEKr/AOhE4npHlj0WJn4Uaj+mJkvhm3bVS+kNWlqyPxcNHLglds38XmOXy1WIqfMzIjMMfhnTnCFac9u2jpSjufO6Ms/GmJaaZNz7RWIjNqM036bWxFLhwfq4mN5/KlaM910rrhd7n4Getm6ddzUXsdnsQjezi9OXDS1uRDYrDbcJp75y2tq17JO9kvYWVxalZfjMOro9IovjwXk7faR+ZdLFDaa1/kcxTyaS3VJL/D/E8z6OSlp2kv1P4lvD9yyzX9Q9Us2rYiV29NrnbduO06O4KpG6ck3FOUo63s9b2tuOehlUIYaEYq9anUTjO1ouGrlffx0t3pnQ4rpHO2HlSpyhUpSmqmsdaTtaMbb9b7yrLj5dLqWmI1Lu8otdO+j1Tvo13M6jLPSa5a+aKordMoxjKFHDOMXLbSnOVoya9LZjFKyb1tc2MN1sYumko0cPpzjV/bGLDqfaGSZmPS70j6Up+GrHfI4X9Wt+2bMOvWqvfYWD9U5L6Uz0omGCcdoXECqqHXzT+HhZr1VU/piiRw/Xfgn76nXj/hhL/sdR4ysQHH0OtnLZNJ13G/GVKol5pM6nA46nWpxq0pxnCSvGcWnFrdo13prwDmtM4ADgAAPzb1mRtnGIXN381c5KjP0/E7PrcpuGc1G9FKMJJ804LXzT8jiYJ7e7iUrYXHmMm+jsHyqP6yncLL8fD9JfSWtPM6byDsVUh2iq37PaTls2+LvKop02qsZNWSab8yunc/1/idkvi8RCNeSmr2mr98E3e3ge8vxuHjVn2lPajqopStbUz4vD08XVhClGXaVKlOCm1swvOSir3d97W5XOyqdQuIWzJVcPJ/Cj+Ngklu2ZWlteKXiTx1mYdm+nF4vMcJb0aLT57ZpYbH0o1W9j0dlpK/GzSfnqWzlvUTHfXxLX9yjTiv8AcqKTfkjYzXqLoSglQr1IzTv+OtVi16o7Di+9Pw5T4I+VU7zGjGydO7srvXXQ9LNaXyT9pc2V9TOChBKu6lafGXaTpQ7lGnTlovW2+8kI9U+Wfmzfrr4h/wD0OeOHfMo6GbU7fkn7TJHOKXyX0l3/AIKss/Nv96v+8PX4LMs/Nl89X/bHih3zqRedU/kvpPH/AJ+mv6pe0vD8FmW/m3+/iP3h5fVVlvyEvDEYj94d8cOedSK6R0/kY+0yU+ksPko+RdD6p8u+Sqf5mv8Atnl9UuX/ABKv+Yq/XI7whzzKe/pVBbqUPI+vpevkYfqlvvqky/4tX5+f1s8vqjwHKr88/sHjj9u+ZUX9Ll8nD9U+S6Wr5OH6pbv4IsByq/O/wH4IsByq/OfwHjj9ueX+FPy6VX+BDyNat0jb+BHyLrXVHgPi1fnP4GWHVVl6/q5v/wB1T6mhwj9nm/hQ1TOm/gryNWeOnLdDyifouHVtl6/s9/XVrP6Zm5Q6E4GG7C0X+lTU/wDlc7whGcsvzInUfwPZYkMHkGNq/k8NVl3xpSkvNI/T2Gy6lT/J04Q/RhGP0I2DvGHPJL86UOrDM6mzH3PspL305QivSd+LvxLs6C5BPBYCjhqji5w7RycW3G86kp2TaW7aS8CfA1EIzaZ7AAdRAABV3XfktGVGnipVFGrD0OzspdrSbu1s7/Rbb2uG0+4oyjhE376XhctLr6wdaOLoVk26c6WxFcpQk3NW9U4v+RWEMRzRXbf4W01+UjDJlsXcqvlp5uRG1MOk9z8Z2JSliKGxrGo5cLOKj46XI+o236MbLvsRja2dLF6m/cTxadaK7eKSw15NwUtdq0bWU3fSTb5KzsXyfmLodl9SeLw8Kd3OVWDjbWyjJOU5W3RitW+4/TpbHTPbsAB1EAAAAAAAAAAAAAAAAAAAAAAAAAAAAAAABFdJOjVDHUHQrxvG94yTtOE0mlOD4NXfc7tO6ZS+cdR+OpN9h2OJjw9J0alu+Laj/qL9BzTu35sXVdml7e4PHt6VvF9oTmUdSGOqNOtLDYePGydapbuT9H/UXuBqDcuc6H9BcPl0JKltTqTt2labTnK25K2kY3+CvG50YB1w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data:image/jpeg;base64,/9j/4AAQSkZJRgABAQAAAQABAAD/2wCEAAkGBhMSEBMRExMUFRUUFBIVFBIXEhUVFBgQFBUXFRQXFBUXHCYeFx4kGhQVHy8gJCcpLCwsFR4xNTAqNSYrLCkBCQoKDgwOGg8PGiwkHyQsLCwpKSksLCwpLCwpLCwsLCwsLCwsLCwpLCwsKSwsLCksLCksLCwpLCwsLCwsLCwpKf/AABEIAMwA9wMBIgACEQEDEQH/xAAcAAEAAgMBAQEAAAAAAAAAAAAABQcDBAYCAQj/xABJEAACAQIDBAYDCgoKAwAAAAAAAQIDEQQFIRIxQVEGBxNhgZEicaEUMkJSU5OxwdHwFyMzVHKS0tPh8RZDRGKClKKjssIVg8P/xAAZAQEAAwEBAAAAAAAAAAAAAAAAAgMEAQX/xAAkEQEAAgICAgEEAwAAAAAAAAAAAQIDERIxEyEEIjJBUWGBsf/aAAwDAQACEQMRAD8AvEAAAAAAAAAAAAAAAAAAAAAAAAAAAAAAAAAAAAAAAAAAAAAAAAAAAAAAAAAAAAAAAAAAAAAAAAAAAAAAAAAAAAAAAAAAAAAAAAAAAAAAAAAAAfLnxzOTMQPQMPuqPM9xrJ8SMXrPUu6l7B8ufSbgAAAAAAAAAAAAAAAAAAAAAAAAAAAAAEbnnSGhhKfaVpqKbslvlKXKK4kjKVimetDFvE4rZTexSjsx5OT1lJeNl/hRTlyxjrtbix+S2lkZV02wuIV4Ta4ekra9zvZknXzBJaa33FDZJinSew3ZSa1tdO3xl9en293leZ1IRSvtxutL3sn8V8bd/O3K+G3yrdNk/FrEumr4ycnZtrirOx490yXHmaLzFOxt5fHtJWe5a+BkiZvbW/a6YisbmPTboSlURjlKUXa5NUaKiiEzOpaoacuHhSJntnx5OdpiI9NmjjJc2SdDEprfqcjWzbYv3Ij/AOnKi16Lel7btL2XmRw55rPaeTBy6WKmfTlsp6wcNVcYymoSdktrSN3uW1uOoTPVpeLxuHn2pNZ1L6ACaIAAAAAAAAAAAAAAAAAAAAAAACG6XuawVdwumobV02nsxacrW196mVA84TXB/pfay9aqVmnua1vutxuUJ066MyoTlKlfsHJ7OzGLcLv3r425P69/nfMpuYnb0Ph2j3Etapi4VNys09XF3+/iSuV5nKCSbuvZb6iu8HSqKrtxu0t722te+yujr8pzJS99pz4+a+swZcfHqW7cS7vDy2t3H7/YdLkFFrV8re25ymXYmKS1u138LXX0ew7zAUlGEfUvaX/Gx/VuWL5GT6dN+LuRGc4W/pEtBmhnU7Um/UehnrE45Y8MzF4cXneGvG3B6eD+78zmMfhFrK+r5aXS0Sb5d3mdVmOOi7xutpK9r6270cZmmZNNpLx0+vQ8a1Zh61LblgWXtppWfLX728i0OrnO5TwvZVpenRlsJye+DV4avxXgil6uYzjLWcn6novLT2cCyur3LsRWvOcdmk1baalCpLlsK+7vaNPxrXpf1+UPlVram5WggeKNJRiorclbV3fiz2ey8cAAAAAAAAAAAAAAAAAAAAAAD5JgRmd4rZjsre/oKx6U4y/o8O5nZZ3jNqUny0RyFTL5VZ2XmeL8i85LenqYaxSvtySwN3dJ+G/yST9ps4fJ5p7btGKTb2l6Vra2s2/M7XBdFtnV7+ZsVsl204a66Oy010KYpaO4WTkrPUq86s8RVrYypFt7Lamt7jv4N7ls8O9F5wqWSRy3RfonRwMdmne74uV9HbRd2iOhU7aHqet7h5s++27GsYMzg50prudjGqhmhU0J73Gkep2oLMcwqrNY7UYwhGt6UntKc4TtFwd3ZpPRJLzOnzjovJtu+0uC1WvfzO8zPoNhsRWWIlC9RNNatK6tbRacEbUsp2tGreCMvyKTOorDVhvEb3KmsPlUoS3KPfa+vPUtXoRjJ2tObk+b5HrE9GI3/gZMswfZS/kvYZa0yUtFparZKZKzWHYIGOjO6TMh7lZ3G3jyAA6AAAAAAAAAAAAAAAAAAAGrmNbZptm0Q/SGbUUuF9SrLbjSZTxxu0Q5rGu58wFO3d3K1z5VmMNPVbl9+R5mKPqbsk+kxTlZcz1PEW/ka0X9+Ibf3ZrZH2o7+HsM8Z6amrtW1NDE5ik7LfyCda8uk9GZkic9TzW/sJPAZlGWid+bOxLtscxG0tCrw8zN2hqxemmh9TtxLNqJZ6mppVVrxNpTPE2397EMkbhPHOpb2CfomyamBWhtl2H7IQv90gALUAAAAAAAAAAAAAAAAAAACH6QxbjG3eTBF5/H8X6mU5o+iVmKdXhyNXie8LFdxhxLtJowPEbL0PKrbjL0LV3CcizIiLoY5O13qb1PEJ8TXFolkmswyzgQWbZYpWe5xd0+8nozTMWJwikiTtLTWduVnQ2tqDdk7eXI6TKKMYRio8CNWUNT1tZ8dpXv6idwuHtYQuy33GtpCEz62Ydux8dcltlZrnr73NOWKXAyYeqU3yfhdTHPaXwRtmtglobJtw/ZDNk+6QAFqAAAAAAAADXx2Pp0YOpVnGnCO+cpKKXizjsb1xYCDtB1KvfCCUfObT9hXnW90jr1MfUwsnajRcNiDWjk4Jub01fpNJ8vE4/DR5u3q2iu2Tiupj5Lpj1yUN/uetbn6Ju4PrdwU2lLtKffKMWv9Lb9hUqpQ7P8vNv4tqliHrStLRX9af1ojGRPww/T+AzKlXgqlKpGpF/Ci09eT5PuZslGdWnSGpSxVOnF/i6s4wnDheT2VL1pta+BeZbE7UWrqdAAOohp5tTvSl6jcNTFVLpr1kL+66Sr24fFq6TXAjqr5kxjaOzNx8iGrx+k8a9ZiXqVnbXqT8O490cc1zNWurM0amJtxKeUxKyaxMOsw2YX+/E2JYq+lzjqWZPTXj9JJU8Zdxb5bzbjvyhkvTSVdZXT7zepYtpbyEp4nX2/aeXjbNxT4aevUt2q0nauOst5qSzHmznMbmO+8uF7X+/eMJiFN79P5Ix5Ms71DVjxxp1OGxOvP78SYwj3WIDL99vDxR0mBgt5Gm5lO3qE7h42ijKeYbkej3KxqIh5M9gAJOAAAAAAAAKu65+i8J01jVUjCcYqEqbaXaLa9Fw47Udp35x5WV6ew1Nf3fFy/aOn608xlVzWtG8koJQttykvQ0uk7bN99lpv5nK4erHatbx+7Kb++l+P12lnCChvpX9da/8AysRVVJvevb9p22O6Ixp5bDGKae1LZ2Oytbfrtbb5cjhI19qoopWu7EI7WWmFsdUHR6hUn7onUhKdJrsqKnqpW9KrOHG17R3pavfa1wn5pynNqeCxFKo5VZOnOE7Jx3RaurW4q/EsjEde+GTShh60vjbThC3crbV/YX1tFo2otSdrOBwmX9c2X1EtuVSk+KlDaXnC/wBAzfriwNKMeycq8pfBinBJLjKU0reCe4kjxl3ZE41u79bIfA9aeX1IKUq3ZSe+nOMtpP1xTT8z3U6e5ZLfiYfq1P2SNo3DtYmPw1M1qvZlZa8+85yDk4vaWq48CfxPS7Kpf2leEKr/AOhE4npHlj0WJn4Uaj+mJkvhm3bVS+kNWlqyPxcNHLglds38XmOXy1WIqfMzIjMMfhnTnCFac9u2jpSjufO6Ms/GmJaaZNz7RWIjNqM036bWxFLhwfq4mN5/KlaM910rrhd7n4Getm6ddzUXsdnsQjezi9OXDS1uRDYrDbcJp75y2tq17JO9kvYWVxalZfjMOro9IovjwXk7faR+ZdLFDaa1/kcxTyaS3VJL/D/E8z6OSlp2kv1P4lvD9yyzX9Q9Us2rYiV29NrnbduO06O4KpG6ck3FOUo63s9b2tuOehlUIYaEYq9anUTjO1ouGrlffx0t3pnQ4rpHO2HlSpyhUpSmqmsdaTtaMbb9b7yrLj5dLqWmI1Lu8otdO+j1Tvo13M6jLPSa5a+aKordMoxjKFHDOMXLbSnOVoya9LZjFKyb1tc2MN1sYumko0cPpzjV/bGLDqfaGSZmPS70j6Up+GrHfI4X9Wt+2bMOvWqvfYWD9U5L6Uz0omGCcdoXECqqHXzT+HhZr1VU/piiRw/Xfgn76nXj/hhL/sdR4ysQHH0OtnLZNJ13G/GVKol5pM6nA46nWpxq0pxnCSvGcWnFrdo13prwDmtM4ADgAAPzb1mRtnGIXN381c5KjP0/E7PrcpuGc1G9FKMJJ804LXzT8jiYJ7e7iUrYXHmMm+jsHyqP6yncLL8fD9JfSWtPM6byDsVUh2iq37PaTls2+LvKop02qsZNWSab8yunc/1/idkvi8RCNeSmr2mr98E3e3ge8vxuHjVn2lPajqopStbUz4vD08XVhClGXaVKlOCm1swvOSir3d97W5XOyqdQuIWzJVcPJ/Cj+Ngklu2ZWlteKXiTx1mYdm+nF4vMcJb0aLT57ZpYbH0o1W9j0dlpK/GzSfnqWzlvUTHfXxLX9yjTiv8AcqKTfkjYzXqLoSglQr1IzTv+OtVi16o7Di+9Pw5T4I+VU7zGjGydO7srvXXQ9LNaXyT9pc2V9TOChBKu6lafGXaTpQ7lGnTlovW2+8kI9U+Wfmzfrr4h/wD0OeOHfMo6GbU7fkn7TJHOKXyX0l3/AIKss/Nv96v+8PX4LMs/Nl89X/bHih3zqRedU/kvpPH/AJ+mv6pe0vD8FmW/m3+/iP3h5fVVlvyEvDEYj94d8cOedSK6R0/kY+0yU+ksPko+RdD6p8u+Sqf5mv8Atnl9UuX/ABKv+Yq/XI7whzzKe/pVBbqUPI+vpevkYfqlvvqky/4tX5+f1s8vqjwHKr88/sHjj9u+ZUX9Ll8nD9U+S6Wr5OH6pbv4IsByq/O/wH4IsByq/OfwHjj9ueX+FPy6VX+BDyNat0jb+BHyLrXVHgPi1fnP4GWHVVl6/q5v/wB1T6mhwj9nm/hQ1TOm/gryNWeOnLdDyifouHVtl6/s9/XVrP6Zm5Q6E4GG7C0X+lTU/wDlc7whGcsvzInUfwPZYkMHkGNq/k8NVl3xpSkvNI/T2Gy6lT/J04Q/RhGP0I2DvGHPJL86UOrDM6mzH3PspL305QivSd+LvxLs6C5BPBYCjhqji5w7RycW3G86kp2TaW7aS8CfA1EIzaZ7AAdRAABV3XfktGVGnipVFGrD0OzspdrSbu1s7/Rbb2uG0+4oyjhE376XhctLr6wdaOLoVk26c6WxFcpQk3NW9U4v+RWEMRzRXbf4W01+UjDJlsXcqvlp5uRG1MOk9z8Z2JSliKGxrGo5cLOKj46XI+o236MbLvsRja2dLF6m/cTxadaK7eKSw15NwUtdq0bWU3fSTb5KzsXyfmLodl9SeLw8Kd3OVWDjbWyjJOU5W3RitW+4/TpbHTPbsAB1EAAAAAAAAAAAAAAAAAAAAAAAAAAAAAAABFdJOjVDHUHQrxvG94yTtOE0mlOD4NXfc7tO6ZS+cdR+OpN9h2OJjw9J0alu+Laj/qL9BzTu35sXVdml7e4PHt6VvF9oTmUdSGOqNOtLDYePGydapbuT9H/UXuBqDcuc6H9BcPl0JKltTqTt2labTnK25K2kY3+CvG50YB1w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A-c-e-s: </a:t>
            </a:r>
            <a:r>
              <a:rPr lang="en-US" i="1" dirty="0" smtClean="0"/>
              <a:t>Complement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59241"/>
              </p:ext>
            </p:extLst>
          </p:nvPr>
        </p:nvGraphicFramePr>
        <p:xfrm>
          <a:off x="380997" y="1981198"/>
          <a:ext cx="8305802" cy="4343402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Controlled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NA</a:t>
                      </a:r>
                      <a:endParaRPr lang="en-US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1000" y="4272070"/>
            <a:ext cx="19812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 1c,</a:t>
            </a:r>
            <a:r>
              <a:rPr lang="en-US" dirty="0">
                <a:latin typeface="Comic Sans MS"/>
                <a:cs typeface="Comic Sans MS"/>
              </a:rPr>
              <a:t> 2c, </a:t>
            </a:r>
            <a:r>
              <a:rPr lang="en-US" i="1" dirty="0">
                <a:latin typeface="Comic Sans MS"/>
                <a:cs typeface="Comic Sans MS"/>
              </a:rPr>
              <a:t>2d, 3b, 3d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84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1a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32766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38400" y="38100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38400" y="43434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362200" y="50292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 2c 3b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91000" y="27432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</a:t>
            </a:r>
            <a:r>
              <a:rPr lang="en-US" dirty="0">
                <a:latin typeface="Comic Sans MS"/>
                <a:cs typeface="Comic Sans MS"/>
              </a:rPr>
              <a:t>1a,</a:t>
            </a:r>
            <a:r>
              <a:rPr lang="en-US" i="1" dirty="0">
                <a:latin typeface="Comic Sans MS"/>
                <a:cs typeface="Comic Sans MS"/>
              </a:rPr>
              <a:t> 1c, 2c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2766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 </a:t>
            </a:r>
            <a:r>
              <a:rPr lang="en-US" dirty="0">
                <a:latin typeface="Comic Sans MS"/>
                <a:cs typeface="Comic Sans MS"/>
              </a:rPr>
              <a:t>1c</a:t>
            </a:r>
            <a:r>
              <a:rPr lang="en-US" i="1" dirty="0">
                <a:latin typeface="Comic Sans MS"/>
                <a:cs typeface="Comic Sans MS"/>
              </a:rPr>
              <a:t>, 1b, 2c, 3b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3657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mic Sans MS"/>
                <a:cs typeface="Comic Sans MS"/>
              </a:rPr>
              <a:t>1a, 1c, </a:t>
            </a:r>
            <a:r>
              <a:rPr lang="en-US" dirty="0">
                <a:latin typeface="Comic Sans MS"/>
                <a:cs typeface="Comic Sans MS"/>
              </a:rPr>
              <a:t>2c</a:t>
            </a:r>
            <a:r>
              <a:rPr lang="en-US" i="1" dirty="0">
                <a:latin typeface="Comic Sans MS"/>
                <a:cs typeface="Comic Sans MS"/>
              </a:rPr>
              <a:t>, 2d, </a:t>
            </a:r>
            <a:endParaRPr lang="en-US" i="1" dirty="0" smtClean="0">
              <a:latin typeface="Comic Sans MS"/>
              <a:cs typeface="Comic Sans MS"/>
            </a:endParaRPr>
          </a:p>
          <a:p>
            <a:r>
              <a:rPr lang="en-US" i="1" dirty="0" smtClean="0">
                <a:latin typeface="Comic Sans MS"/>
                <a:cs typeface="Comic Sans MS"/>
              </a:rPr>
              <a:t>3b</a:t>
            </a:r>
            <a:r>
              <a:rPr lang="en-US" i="1" dirty="0">
                <a:latin typeface="Comic Sans MS"/>
                <a:cs typeface="Comic Sans MS"/>
              </a:rPr>
              <a:t>, 3d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dirty="0" smtClean="0"/>
              <a:t>View the 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704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 smtClean="0"/>
              <a:t>Independent Practice video </a:t>
            </a:r>
            <a:r>
              <a:rPr lang="en-US" sz="2400" dirty="0"/>
              <a:t>segment: </a:t>
            </a:r>
            <a:r>
              <a:rPr lang="en-US" sz="2400" dirty="0" smtClean="0">
                <a:solidFill>
                  <a:srgbClr val="FF0000"/>
                </a:solidFill>
              </a:rPr>
              <a:t>7:35 – 9:05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Please watch the post ACES lesson </a:t>
            </a:r>
            <a:r>
              <a:rPr lang="en-US" sz="2400" dirty="0" smtClean="0"/>
              <a:t>Independent Practice and </a:t>
            </a:r>
            <a:r>
              <a:rPr lang="en-US" sz="2400" dirty="0"/>
              <a:t>pause the video. 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While viewing, please note: How did the teacher </a:t>
            </a:r>
            <a:r>
              <a:rPr lang="en-US" sz="2400" b="1" dirty="0">
                <a:solidFill>
                  <a:srgbClr val="C00000"/>
                </a:solidFill>
              </a:rPr>
              <a:t>COMPLEMENT</a:t>
            </a:r>
            <a:r>
              <a:rPr lang="en-US" sz="2400" dirty="0"/>
              <a:t> the lesson with additional CT skills and sub skills?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Refer to page 3 in your handout.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Write the skills and sub skills on pg. 6 in the “complement” column.</a:t>
            </a:r>
          </a:p>
        </p:txBody>
      </p:sp>
    </p:spTree>
    <p:extLst>
      <p:ext uri="{BB962C8B-B14F-4D97-AF65-F5344CB8AC3E}">
        <p14:creationId xmlns:p14="http://schemas.microsoft.com/office/powerpoint/2010/main" val="684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A-c-e-s: </a:t>
            </a:r>
            <a:r>
              <a:rPr lang="en-US" i="1" dirty="0" smtClean="0"/>
              <a:t>Complement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30475"/>
              </p:ext>
            </p:extLst>
          </p:nvPr>
        </p:nvGraphicFramePr>
        <p:xfrm>
          <a:off x="380997" y="1981198"/>
          <a:ext cx="8305802" cy="4343402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Controlled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NA</a:t>
                      </a: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4957870"/>
            <a:ext cx="19812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</a:t>
            </a:r>
            <a:r>
              <a:rPr lang="en-US" dirty="0">
                <a:latin typeface="Comic Sans MS"/>
                <a:cs typeface="Comic Sans MS"/>
              </a:rPr>
              <a:t> 1c, 2c, </a:t>
            </a:r>
            <a:r>
              <a:rPr lang="en-US" i="1" dirty="0">
                <a:latin typeface="Comic Sans MS"/>
                <a:cs typeface="Comic Sans MS"/>
              </a:rPr>
              <a:t>2d,</a:t>
            </a:r>
            <a:r>
              <a:rPr lang="en-US" dirty="0">
                <a:latin typeface="Comic Sans MS"/>
                <a:cs typeface="Comic Sans MS"/>
              </a:rPr>
              <a:t> 3b, </a:t>
            </a:r>
            <a:r>
              <a:rPr lang="en-US" i="1" dirty="0">
                <a:latin typeface="Comic Sans MS"/>
                <a:cs typeface="Comic Sans MS"/>
              </a:rPr>
              <a:t>3d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1a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2766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38100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43434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62200" y="50292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 2c 3b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272070"/>
            <a:ext cx="19812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 1c,</a:t>
            </a:r>
            <a:r>
              <a:rPr lang="en-US" dirty="0">
                <a:latin typeface="Comic Sans MS"/>
                <a:cs typeface="Comic Sans MS"/>
              </a:rPr>
              <a:t> 2c, </a:t>
            </a:r>
            <a:r>
              <a:rPr lang="en-US" i="1" dirty="0">
                <a:latin typeface="Comic Sans MS"/>
                <a:cs typeface="Comic Sans MS"/>
              </a:rPr>
              <a:t>2d, 3b, 3d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27432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</a:t>
            </a:r>
            <a:r>
              <a:rPr lang="en-US" dirty="0">
                <a:latin typeface="Comic Sans MS"/>
                <a:cs typeface="Comic Sans MS"/>
              </a:rPr>
              <a:t>1a,</a:t>
            </a:r>
            <a:r>
              <a:rPr lang="en-US" i="1" dirty="0">
                <a:latin typeface="Comic Sans MS"/>
                <a:cs typeface="Comic Sans MS"/>
              </a:rPr>
              <a:t> 1c, 2c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32766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 </a:t>
            </a:r>
            <a:r>
              <a:rPr lang="en-US" dirty="0">
                <a:latin typeface="Comic Sans MS"/>
                <a:cs typeface="Comic Sans MS"/>
              </a:rPr>
              <a:t>1c</a:t>
            </a:r>
            <a:r>
              <a:rPr lang="en-US" i="1" dirty="0">
                <a:latin typeface="Comic Sans MS"/>
                <a:cs typeface="Comic Sans MS"/>
              </a:rPr>
              <a:t>, 1b, 2c, 3b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3657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mic Sans MS"/>
                <a:cs typeface="Comic Sans MS"/>
              </a:rPr>
              <a:t>1a, 1c, </a:t>
            </a:r>
            <a:r>
              <a:rPr lang="en-US" dirty="0">
                <a:latin typeface="Comic Sans MS"/>
                <a:cs typeface="Comic Sans MS"/>
              </a:rPr>
              <a:t>2c</a:t>
            </a:r>
            <a:r>
              <a:rPr lang="en-US" i="1" dirty="0">
                <a:latin typeface="Comic Sans MS"/>
                <a:cs typeface="Comic Sans MS"/>
              </a:rPr>
              <a:t>, 2d, </a:t>
            </a:r>
            <a:endParaRPr lang="en-US" i="1" dirty="0" smtClean="0">
              <a:latin typeface="Comic Sans MS"/>
              <a:cs typeface="Comic Sans MS"/>
            </a:endParaRPr>
          </a:p>
          <a:p>
            <a:r>
              <a:rPr lang="en-US" i="1" dirty="0" smtClean="0">
                <a:latin typeface="Comic Sans MS"/>
                <a:cs typeface="Comic Sans MS"/>
              </a:rPr>
              <a:t>3b</a:t>
            </a:r>
            <a:r>
              <a:rPr lang="en-US" i="1" dirty="0">
                <a:latin typeface="Comic Sans MS"/>
                <a:cs typeface="Comic Sans MS"/>
              </a:rPr>
              <a:t>, 3d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dirty="0" smtClean="0"/>
              <a:t>View the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704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 smtClean="0"/>
              <a:t>Extension video </a:t>
            </a:r>
            <a:r>
              <a:rPr lang="en-US" sz="2400" dirty="0"/>
              <a:t>segment: </a:t>
            </a:r>
            <a:r>
              <a:rPr lang="en-US" sz="2400" dirty="0" smtClean="0">
                <a:solidFill>
                  <a:srgbClr val="FF0000"/>
                </a:solidFill>
              </a:rPr>
              <a:t>9:05 – end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Please watch the post ACES lesson </a:t>
            </a:r>
            <a:r>
              <a:rPr lang="en-US" sz="2400" dirty="0" smtClean="0"/>
              <a:t>Extension and </a:t>
            </a:r>
            <a:r>
              <a:rPr lang="en-US" sz="2400" dirty="0"/>
              <a:t>pause the video. 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While viewing, please note: How did the teacher </a:t>
            </a:r>
            <a:r>
              <a:rPr lang="en-US" sz="2400" b="1" dirty="0">
                <a:solidFill>
                  <a:srgbClr val="C00000"/>
                </a:solidFill>
              </a:rPr>
              <a:t>COMPLEMENT</a:t>
            </a:r>
            <a:r>
              <a:rPr lang="en-US" sz="2400" dirty="0"/>
              <a:t> the lesson with additional CT skills and sub skills?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Refer to page 3 in your handout.</a:t>
            </a:r>
          </a:p>
          <a:p>
            <a:pPr lvl="2">
              <a:buClr>
                <a:schemeClr val="accent1">
                  <a:lumMod val="10000"/>
                </a:schemeClr>
              </a:buClr>
            </a:pPr>
            <a:r>
              <a:rPr lang="en-US" sz="2400" dirty="0"/>
              <a:t>Write the skills and sub skills on pg. 6 in the “complement” column.</a:t>
            </a:r>
          </a:p>
        </p:txBody>
      </p:sp>
    </p:spTree>
    <p:extLst>
      <p:ext uri="{BB962C8B-B14F-4D97-AF65-F5344CB8AC3E}">
        <p14:creationId xmlns:p14="http://schemas.microsoft.com/office/powerpoint/2010/main" val="14256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A-c-e-s: </a:t>
            </a:r>
            <a:r>
              <a:rPr lang="en-US" i="1" dirty="0" smtClean="0"/>
              <a:t>Complement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08947"/>
              </p:ext>
            </p:extLst>
          </p:nvPr>
        </p:nvGraphicFramePr>
        <p:xfrm>
          <a:off x="380997" y="1981198"/>
          <a:ext cx="8305802" cy="4343402"/>
        </p:xfrm>
        <a:graphic>
          <a:graphicData uri="http://schemas.openxmlformats.org/drawingml/2006/table">
            <a:tbl>
              <a:tblPr/>
              <a:tblGrid>
                <a:gridCol w="2023012"/>
                <a:gridCol w="1800452"/>
                <a:gridCol w="1800452"/>
                <a:gridCol w="1308939"/>
                <a:gridCol w="1372947"/>
              </a:tblGrid>
              <a:tr h="66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Components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ssess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omplement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valuate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tudy &amp; Reflect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Warm-Up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Controlled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Guided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Extension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NA</a:t>
                      </a: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4957870"/>
            <a:ext cx="19812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</a:t>
            </a:r>
            <a:r>
              <a:rPr lang="en-US" dirty="0">
                <a:latin typeface="Comic Sans MS"/>
                <a:cs typeface="Comic Sans MS"/>
              </a:rPr>
              <a:t> 1c, 2c, </a:t>
            </a:r>
            <a:r>
              <a:rPr lang="en-US" i="1" dirty="0">
                <a:latin typeface="Comic Sans MS"/>
                <a:cs typeface="Comic Sans MS"/>
              </a:rPr>
              <a:t>2d,</a:t>
            </a:r>
            <a:r>
              <a:rPr lang="en-US" dirty="0">
                <a:latin typeface="Comic Sans MS"/>
                <a:cs typeface="Comic Sans MS"/>
              </a:rPr>
              <a:t> 3b, </a:t>
            </a:r>
            <a:r>
              <a:rPr lang="en-US" i="1" dirty="0">
                <a:latin typeface="Comic Sans MS"/>
                <a:cs typeface="Comic Sans MS"/>
              </a:rPr>
              <a:t>3d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27432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CT 1a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2766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38100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4343400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2c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62200" y="5029200"/>
            <a:ext cx="1828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  <a:ea typeface="Calibri"/>
                <a:cs typeface="Times New Roman"/>
              </a:rPr>
              <a:t>CT 1c 2c 3b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272070"/>
            <a:ext cx="19812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 1c,</a:t>
            </a:r>
            <a:r>
              <a:rPr lang="en-US" dirty="0">
                <a:latin typeface="Comic Sans MS"/>
                <a:cs typeface="Comic Sans MS"/>
              </a:rPr>
              <a:t> 2c, </a:t>
            </a:r>
            <a:r>
              <a:rPr lang="en-US" i="1" dirty="0">
                <a:latin typeface="Comic Sans MS"/>
                <a:cs typeface="Comic Sans MS"/>
              </a:rPr>
              <a:t>2d, 3b, 3d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27432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1a</a:t>
            </a:r>
            <a:r>
              <a:rPr lang="en-US" dirty="0">
                <a:latin typeface="Comic Sans MS"/>
                <a:cs typeface="Comic Sans MS"/>
              </a:rPr>
              <a:t>,</a:t>
            </a:r>
            <a:r>
              <a:rPr lang="en-US" i="1" dirty="0">
                <a:latin typeface="Comic Sans MS"/>
                <a:cs typeface="Comic Sans MS"/>
              </a:rPr>
              <a:t> 1c, 2c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32766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 </a:t>
            </a:r>
            <a:r>
              <a:rPr lang="en-US" dirty="0">
                <a:latin typeface="Comic Sans MS"/>
                <a:cs typeface="Comic Sans MS"/>
              </a:rPr>
              <a:t>1c</a:t>
            </a:r>
            <a:r>
              <a:rPr lang="en-US" i="1" dirty="0">
                <a:latin typeface="Comic Sans MS"/>
                <a:cs typeface="Comic Sans MS"/>
              </a:rPr>
              <a:t>, 1b, 2c, 3b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3657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mic Sans MS"/>
                <a:cs typeface="Comic Sans MS"/>
              </a:rPr>
              <a:t>1a, 1c, </a:t>
            </a:r>
            <a:r>
              <a:rPr lang="en-US" dirty="0">
                <a:latin typeface="Comic Sans MS"/>
                <a:cs typeface="Comic Sans MS"/>
              </a:rPr>
              <a:t>2c</a:t>
            </a:r>
            <a:r>
              <a:rPr lang="en-US" i="1" dirty="0">
                <a:latin typeface="Comic Sans MS"/>
                <a:cs typeface="Comic Sans MS"/>
              </a:rPr>
              <a:t>, 2d, </a:t>
            </a:r>
            <a:endParaRPr lang="en-US" i="1" dirty="0" smtClean="0">
              <a:latin typeface="Comic Sans MS"/>
              <a:cs typeface="Comic Sans MS"/>
            </a:endParaRPr>
          </a:p>
          <a:p>
            <a:r>
              <a:rPr lang="en-US" i="1" dirty="0" smtClean="0">
                <a:latin typeface="Comic Sans MS"/>
                <a:cs typeface="Comic Sans MS"/>
              </a:rPr>
              <a:t>3b</a:t>
            </a:r>
            <a:r>
              <a:rPr lang="en-US" i="1" dirty="0">
                <a:latin typeface="Comic Sans MS"/>
                <a:cs typeface="Comic Sans MS"/>
              </a:rPr>
              <a:t>, 3d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0" y="5638800"/>
            <a:ext cx="19812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latin typeface="Comic Sans MS"/>
                <a:cs typeface="Comic Sans MS"/>
              </a:rPr>
              <a:t>1a</a:t>
            </a:r>
            <a:r>
              <a:rPr lang="en-US" i="1" dirty="0">
                <a:latin typeface="Comic Sans MS"/>
                <a:cs typeface="Comic Sans MS"/>
              </a:rPr>
              <a:t>, 1c, 2c, 2d, 3b, 3d </a:t>
            </a:r>
          </a:p>
        </p:txBody>
      </p:sp>
    </p:spTree>
    <p:extLst>
      <p:ext uri="{BB962C8B-B14F-4D97-AF65-F5344CB8AC3E}">
        <p14:creationId xmlns:p14="http://schemas.microsoft.com/office/powerpoint/2010/main" val="6031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Think-Pair-Share: </a:t>
            </a:r>
            <a:br>
              <a:rPr lang="en-US" dirty="0"/>
            </a:br>
            <a:r>
              <a:rPr lang="en-US" dirty="0"/>
              <a:t>TIF-</a:t>
            </a:r>
            <a:r>
              <a:rPr lang="en-US" dirty="0" err="1"/>
              <a:t>ing</a:t>
            </a:r>
            <a:r>
              <a:rPr lang="en-US" dirty="0"/>
              <a:t> your Classroom: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1">
                  <a:lumMod val="10000"/>
                </a:schemeClr>
              </a:buClr>
              <a:buAutoNum type="arabicPeriod"/>
            </a:pPr>
            <a:r>
              <a:rPr lang="en-US" dirty="0" smtClean="0"/>
              <a:t>What is one idea you will take away from this workshop today regarding the integration of CT skills?</a:t>
            </a:r>
            <a:endParaRPr lang="en-US" dirty="0"/>
          </a:p>
          <a:p>
            <a:pPr marL="514350" indent="-514350">
              <a:buClr>
                <a:schemeClr val="accent1">
                  <a:lumMod val="10000"/>
                </a:schemeClr>
              </a:buClr>
              <a:buAutoNum type="arabicPeriod"/>
            </a:pPr>
            <a:r>
              <a:rPr lang="en-US" dirty="0" smtClean="0"/>
              <a:t>Briefly describe it to your partner. </a:t>
            </a:r>
          </a:p>
        </p:txBody>
      </p:sp>
    </p:spTree>
    <p:extLst>
      <p:ext uri="{BB962C8B-B14F-4D97-AF65-F5344CB8AC3E}">
        <p14:creationId xmlns:p14="http://schemas.microsoft.com/office/powerpoint/2010/main" val="3866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ready are you to take the CT plunge?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4" name="Picture 2" descr="http://adminismith.com/wp-content/uploads/2011/11/girl-on-diving-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810000" cy="3810000"/>
          </a:xfrm>
          <a:prstGeom prst="rect">
            <a:avLst/>
          </a:prstGeom>
          <a:noFill/>
        </p:spPr>
      </p:pic>
      <p:pic>
        <p:nvPicPr>
          <p:cNvPr id="131076" name="Picture 4" descr="http://myhahncom.files.wordpress.com/2011/11/toe-in-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0"/>
            <a:ext cx="3542321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ACES 6-pack ABES*!  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The Muscle Behind the mission!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i="1" dirty="0" smtClean="0"/>
              <a:t>*Adult Basic Education Support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991600" cy="5257800"/>
          </a:xfrm>
        </p:spPr>
        <p:txBody>
          <a:bodyPr>
            <a:normAutofit fontScale="40000" lnSpcReduction="20000"/>
          </a:bodyPr>
          <a:lstStyle/>
          <a:p>
            <a:pPr marL="514350" lvl="0" indent="-514350"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n-US" sz="6700" b="1" dirty="0" smtClean="0">
                <a:solidFill>
                  <a:srgbClr val="7030A0"/>
                </a:solidFill>
              </a:rPr>
              <a:t>ACES Resource Library 6-pack: </a:t>
            </a:r>
            <a:r>
              <a:rPr lang="en-US" sz="6000" b="1" u="sng" dirty="0" smtClean="0">
                <a:solidFill>
                  <a:srgbClr val="7030A0"/>
                </a:solidFill>
              </a:rPr>
              <a:t>www.atlasabe.org/resources/aces</a:t>
            </a:r>
            <a:endParaRPr lang="en-US" sz="6000" b="1" dirty="0" smtClean="0">
              <a:solidFill>
                <a:srgbClr val="7030A0"/>
              </a:solidFill>
            </a:endParaRPr>
          </a:p>
          <a:p>
            <a:pPr marL="731520" lvl="1" indent="-457200">
              <a:buClr>
                <a:schemeClr val="accent1">
                  <a:lumMod val="10000"/>
                </a:schemeClr>
              </a:buClr>
            </a:pPr>
            <a:r>
              <a:rPr lang="en-US" sz="7000" dirty="0" smtClean="0"/>
              <a:t>Pre &amp; Post A-C-E-S Lesson Plan (3-pack)</a:t>
            </a:r>
          </a:p>
          <a:p>
            <a:pPr marL="731520" lvl="1" indent="-457200">
              <a:buClr>
                <a:schemeClr val="accent1">
                  <a:lumMod val="10000"/>
                </a:schemeClr>
              </a:buClr>
            </a:pPr>
            <a:r>
              <a:rPr lang="en-US" sz="7000" dirty="0" smtClean="0"/>
              <a:t>TIF-</a:t>
            </a:r>
            <a:r>
              <a:rPr lang="en-US" sz="7000" dirty="0" err="1" smtClean="0"/>
              <a:t>ed</a:t>
            </a:r>
            <a:r>
              <a:rPr lang="en-US" sz="7000" dirty="0" smtClean="0"/>
              <a:t> Lesson Video</a:t>
            </a:r>
          </a:p>
          <a:p>
            <a:pPr marL="731520" lvl="1" indent="-457200">
              <a:buClr>
                <a:schemeClr val="accent1">
                  <a:lumMod val="10000"/>
                </a:schemeClr>
              </a:buClr>
            </a:pPr>
            <a:r>
              <a:rPr lang="en-US" sz="7000" dirty="0" smtClean="0"/>
              <a:t>PowerPoint with Workshop Handouts and Activities</a:t>
            </a:r>
          </a:p>
          <a:p>
            <a:pPr marL="731520" lvl="1" indent="-457200">
              <a:buClr>
                <a:schemeClr val="accent1">
                  <a:lumMod val="10000"/>
                </a:schemeClr>
              </a:buClr>
            </a:pPr>
            <a:r>
              <a:rPr lang="en-US" sz="7000" dirty="0" smtClean="0"/>
              <a:t>Bonus pack of TIF methods</a:t>
            </a:r>
          </a:p>
          <a:p>
            <a:pPr marL="514350" lvl="0" indent="-514350"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n-US" sz="6700" b="1" dirty="0" smtClean="0">
                <a:solidFill>
                  <a:srgbClr val="7030A0"/>
                </a:solidFill>
              </a:rPr>
              <a:t>ACES Face-2-Face PLC s</a:t>
            </a:r>
          </a:p>
          <a:p>
            <a:pPr marL="514350" lvl="0" indent="-514350"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n-US" sz="6700" b="1" dirty="0" smtClean="0">
                <a:solidFill>
                  <a:srgbClr val="7030A0"/>
                </a:solidFill>
              </a:rPr>
              <a:t>ACES Hybrid PLCs</a:t>
            </a:r>
          </a:p>
          <a:p>
            <a:pPr marL="514350" lvl="0" indent="-514350"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n-US" sz="6700" b="1" dirty="0" smtClean="0">
                <a:solidFill>
                  <a:srgbClr val="7030A0"/>
                </a:solidFill>
              </a:rPr>
              <a:t>ACES Regional Workshops</a:t>
            </a:r>
          </a:p>
          <a:p>
            <a:pPr marL="514350" lvl="0" indent="-514350"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n-US" sz="6700" b="1" dirty="0" smtClean="0">
                <a:solidFill>
                  <a:srgbClr val="7030A0"/>
                </a:solidFill>
              </a:rPr>
              <a:t>ACES Webinars</a:t>
            </a:r>
          </a:p>
          <a:p>
            <a:pPr marL="514350" lvl="0" indent="-514350"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n-US" sz="6700" b="1" dirty="0" smtClean="0">
                <a:solidFill>
                  <a:srgbClr val="7030A0"/>
                </a:solidFill>
              </a:rPr>
              <a:t>ACES Collaborations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146" name="AutoShape 2" descr="data:image/jpeg;base64,/9j/4AAQSkZJRgABAQAAAQABAAD/2wCEAAkGBxITERUUEhQTFhMXFhgYFRgVFRkcGhwaGBgYFx0WGBoeHighHB8lHxgYIjIhJSkuLi4uGyAzODMsNygtLysBCgoKDg0OGxAQGy0kICQ0LCwtLCwsLCwsLC4sLC8vLCwsLCwsLCwsLCwsLCwsLCwsLDQsLCw0LCwsLCwsLCwsLP/AABEIAK8BHwMBIgACEQEDEQH/xAAcAAEAAgMBAQEAAAAAAAAAAAAABQYDBAcCAQj/xABKEAACAQMCAwQGBgYGCAcBAAABAgMABBESIQUTMQYiQVEyUmFxgZEUIzNCctEHYoKhscEVQ2OSouEkRFNzdJOy8BY0VFXCw9Ml/8QAGQEBAAMBAQAAAAAAAAAAAAAAAAIDBAEF/8QAJREAAgICAgIBBAMAAAAAAAAAAAECEQMSITEEQSITFDJhUVKR/9oADAMBAAIRAxEAPwDuNKUoBSlaN1xSNJo4TqaWTJVVBJCjrI/qoOmo9SQBk0BvUqvScXmuXaOx0BFYrJdSAtGGBwyQoCOawOxbIRT4sQVqPi4tMYylrKHjQkS313gpqycrCiBBKQdttKDoCxBFAXGlcy4pxeBVZ2e8u3QFtUly1vFt5rFpQD2sh8NzWjbdq2+0+j8QsVwpWVhPLDjGSJYZF0BQdiylSRjD+UVOL6JatHW6VUeB/pBspUbnXFrHIjaHPOXltsCHickZUgjY7qcqdxvO33GoY4OcG5ikhUERDF2YhVRMHBJJA648SQATUiJI0qvm64njUILQf2RuH149sgjKhvZgjP3vGpHg3FUuELKGRlYpLG4AeN1wSjAEjoQQQSCCCCQQaA36UpQClKUApSlAKUpQClKUApSlAKUpQClKUApSlAKUpQClKUApSlAKUpQHmQkA6Rk4OATjJ8BnwqmNw2TUlszn6Td5mvpkJBWKPAMMTdVXLrEvQ6eY/pZNXWouGwcXsk5xy2t4Y133DJJMzbeRDp8qAiOOOhK2MZEVvFEJLox93TAMqlumPRMmlht0RGAwWU1SeMcZe4ZQgVLdMCNAO6E0kAJg4z6O+MY2FO1vG3S0llT7S6vJjujMNFvJ9GiQ49EMIlIJ2yfbUKoFvAoGXKhVUDq7sQAB4DUx9wz5Vlzyb+KL8S9mTiFyETwZjvGm5LOveUAAEkggHIBx18Kz2MfE2kFwJRAELFHuZNTIjY1xOo7hRioOC2RhfEDE52b4CE+skOqVvTb/AOCeqg8vHqd63u0NtHpWRomlaM4jQAt3mIAIT0dWcDWfRBJyBmqIyro0fTtckZ2av4Ulk/06xcSkMIbchEV/vOimV/S2JAwMjOMk5n4uFwLOs6xosqksGXugsUaPWyjCuwVmALAkZOKp3aHhn1B+lHmTyd2G3iJEYcg4BI70mOpZu7hSdIxV04baiKGOMAAIiqMfqqB/Kuym+0xGC6o1u0FxdhNVqnNkzuOrb7AqCQDg4JGRkA7g1JdgbstzjP8AV3sjrJNAyspQLGkK4LAcwYjGZFyuokA7VoX3GFhGrJyCANOSSx6KoG7MfADc1n4PJcXd3GbofR2tlE0UYAMkiyq8Z5jglQoIIaNfEISelXeN7KvI9F2pSlajKKUpQClKUApSlAKUpQClKUApSlAKUpQClKUApSlAKUpQClKUBqcU4lFbxmSZwiAgZOcknoqgbsx6BQCT4VFpxu4cakthEh6NdyiJmHmI1V2A9j6T7KqN/wAaLsLo4Mrl/oYOCsMGpkEyjpzZgC2rwUhfPVUr66lllZFY5ABklbvEFuirnYtjfJ2Axsc7UzzKLpFkcdqzr7cYnQapbfXH4tayc7A8yhVXPuQMfZUnYX0c0YkhdXQ5wynI2OCPYQQQQdwRiuHRWzR99Lm5jYffEoHxIxp/dXvg/bOWOaVvpMOdKCR441bnM7aVdkDBI5V06TJvqDLlTgY7jy7ujk4aqzZ49CZILdFIygGc+cV5Lr+OYyK0Gv4efHlnblOWZY43k72hlAYqCFxqzg+IFZ7LiAmD75KyO2cglhMTIWOABkzfSMgAAbbCtPiUjjUSWjhXG6Y5kjNjCp6oyQPMk7Y6nPkXzaZdjfxTR0LgnE4p48xFu7gMGR0IPtDAGpGuZdm5WhuFZudpUEtGjXM5UPtrmOSijYndfA4O1dMBqmUaNEJbGOO3UHIG/md6juOcTEQC/eZlRQCMs7nCxrnbJP8A3jNblpfJI8qJkmJwjHw1FFfAPjgOuffWj2f4THfNcTTDXExkt4VydlVtMkoxuGLrgMNwIwRjUanix7yo5lyaRs2G7NzIi3EZ13sR1qgb6srgh7dc4HeUkcw76tJ2A0iTvW5kEN/a5dogXCgYZ4WwJoCDuGwoIXbvxqDjetzs5dujNaXB1TxDUshGOdDnCy/iHouB0bfADLWje38fDbkl8/R7tiyIilmF11ZUQZJEo32GzhiftK9BUlSPP5btlotLlJY1kjYMjqGRh0KsMgj3g1lqodmLmWCYwTxcmG4Z5bNGcMUPpyW7kd1WJ1SqoLAAuAcJirfQClKUApSlAKUpQClKUApSlAKUpQClKUApSlAKUpQClKUApSlAcQiQqqxnOYVEBz52/wBQf3xk/GvVWDtzwvk3ZkH2dx3h7JkXDL+3GoYDzjk86rpkGQMjJyQM7nGM4HsyPnWDLGps143cTSaw1uWmwyg/Vp1UAfeYfecnz6bY8SfnB+ysN1NMtxLIs3KVk5YQAhmdHGGDakTEY0bbvknJBG8HG5yMDOT5Y65q08E7E8y0FwG5d85EsLsPs1x3IHHijKe+vrMSPRXEsKk26I5HFdlZ4F2ViWGXktM99Ezk62YR3ESkB+QGAXY6cnciRQCxVgzY/o072st3GIlt44mlQylg8oUahy48ZCnoGYjJ3AIwTY57QX0WJDJFLHzI3jDnTHNjSwcLgyKVOOoDRyZ8QREdoOdc22uN5I1R0S+t0wxUQnU3KBXqp0uB0dNJwdgZuUZNbLn2FBxT169Cyll+iSm3eSOVbhy/KCksyxoERw2MqU0nGV69RmrDwXiLTWokdSkmGWRfVdCVYA+IyDg+IxVc4VawtdSCzuplVoY27+h1kYM4ZkV0BdQDH316EgZI2Fo4dwwxqwaWWUt1L6QB12VVAA6+/pkmqchdj6IrsxKVtbmQelz7tv8AlsyLn4RqKlexVuLD6PGc8i5ij0sfu3IiBdSfDmqNY/XV/FxUd2SAVrq3cejOzEeaTjWT7tTSL+yaz8PtJ76D6A2qKO20RXM3d5jSRaWT6ON9GQI5OYRsGAUZyV0ePXJn8i+CW7T3bXMqxWAD3lu4bnE4hhyO9HKwB1612MQBO6k6cK1feBcFt7q2kabmPcyAx3DykCaKRSCY007RBGCsoTY4VstnUd7sdIIkNm6JHPABqCDCyoxOLlB5Oc6s5IcMDnYn1xq3e3l+mwKzbBbqJRkyRr0lRfGWMeW7LldyExoKDXgVry3ktp2CXtuy5dR0de9DdIPVfGcdPtEOcGpbs/xQzwhnUJKrGOZPUlQ4ZRnqOhU+Ksp8ahe1V/FFHFxKGRCygBQGH+kxSYPIX1nPpJj7wxsGatCLggu53nvBJAsoUx2yyFWBjU6bq4ZDhZgMaQDhNKkksBp42kdSsvlKpPDLqWT+i5SxaSUTJI2ccy35TuJiowASyW7ZxtzCBjNSvB0vQlurkkLNcLKZCpdoVMywMT4uQISSPNs104WGlKUApSlAKUpQClKUApSlAKUpQClKUApSlAKUpQClKUBGdpOFC5tnizhyA0berIp1I3uDAZHiMjxrhvELjVHE2krMHJRdtpIw2uEn2hZEr9C1w+fh7XV5cw2mTIt7IwYKSkZEupjKegGS/dzk52FVZY3VFmOVWYeD8Cu57Qyx27SwXPPKGJ4xIodpEBZJGQeTAgnY7gV1G/4zMkUMMaBLySIMyvhlgUAB5JNJw2knSqg99tgQAxEpZwRWdoq6tMMEXeZvVRcs7H4Ek++qzb6lRppQRPPiWUHqq4+qt/ZoU7gbF2dvGkqxxbQinkkkasZgtVYySgFjrllncAuxwup3OAD0AAwAMAADArIeM2gIBnjLN0SM8yV9uiRJl3OB4DwrD2X4cLy7kllAaG2bSin0WnZQWYjxCIygeGWbxUVfYLWNM6ERc9dKgfwqnHh2+Ui6ebX4xOf31pPHyLlrflWVujxxwL3pYkcLm4kC5GAFwUUnQpzvuFlYpVZQykMrAFWUggg7ggjqKkuNvLHMJrdjKyIOfa693iLNiSJScLICGwdg4BUnZSsZFwlHT6Rwx00OWZoHysTNvq07areTVnUNJGdWpNWTVmXDtyiGLNrwyK4vZOsq3UC6pVXRJHkDmxZzpBOwdTupO27DbVkbPDL5JX+kWsqrMAElV1OGVckRXEezoy5Ol8ZXJ2ZdqzRXyl+U6tFNueVKAGIHVkIJWRdx3kJxnfB2rYEYyWwNRABONyBnAJ9mT86zKUsb/ZpcYzX6PPHZZpQjpazrcxZMM0DwSICcaozqlRnjbADKVXOARhgCPR41xORFAtYbRio1vczrJpOBnlxRZLjOcamXp0r7SrfuX/BV9sv5I7hHAYbduZlprjLtzZAAEMhLP9HiHchBJJONzk5JqL4lPLeYiTXHHK6ooZcSTgsOYSrDKQKmosW3cd0Y1DVOXVywdIol1zyZ0KTgALjVI5+6i5GT1JIAyTVh4FwNYMu7c24cYeUjG3XRGu+hAfu+PUkneu41Kb2kcyOMFrEllUAYGwHSvtKVqMopSlAKVr8QuxFE8rK7BFLEIupiFGSFXxPsrS4JxsXIDLDMiMgdHcJpZWwQVKu2cg591AStKVSL3ja30tmlq99GhlcySJBPEAogmwS8kfLYczQMHIzjagLvStbh8DpGFklaVhnvsqqTvtkKAufcB7q2aAUpSgFK0OI8btYPt7iCL/eSon/URXvh/FYJxmCaKUecciuP8JNAblKUoBSlKAUpSgFKUoBXxVA6ADfO3mepr7SgITtauuKOHIHPnijIIzqTVzJEx+tFHIvxqD45cZyx6FiT7hv+VTPajaWwf7q3g1Hy5ltcwr/jkQfGoLisWU39x+O1ZfKfCNXjdslf0bQaeGWzH0pVM7finYzH/rx7gKs1Vz9Hc2rhlqv3ooxA/seDMLD5oasdakZWV6Ts/K6KXnxdRM/IuFQatDHISZfRkBAAYbA6Qw0tgjzJwOdSLiB447sgc9VDC3nIGO+hJZD5SKSw2B1gaasdKAjprFLqBVuoV3ALISG0MPFXHQg9GGD47Gqlxu3uLBGkAkurVRnbHPi/GSQJIx6/pKNzq3YX6tDjnFEtoWlcFsYVUXGp3chUjXO2WYgb7DOTgA1GUFJUyUZuLtFY4feLNEkiZ0sMjYj5ZAyPI+I3rHc8Ugj+0miT8Uij+JqlQ2s9w7Q2kHPQOxd+YVsItRJaKAnaUIdtRV/HSqDAqWs/0cAL9feRI+BkWsC4B8e8+rP90Vn+3ivylRf9xJ/jGzPL2sginW4t5Y52CGN4kJYurMrAo6qQrqRsGIU5IJGxFrtu1rt3jZz8s9CkkEkg26vEkhYewLqPmBXPe0XZWW1QyxTC5gUZkGjTMijq4A2kUdTgAgeBqFGDuMew1rxY461F2ZMuWW3yVHZ4u11iSA06xMei3AaFj7llCn91TUcgYZUgg9CDkfOuF2/FJ0GFkfT6pOpfirZU/KpDhXE4FbLRtbOT9tYnlHJ+9JCPqpfip91SeNkFlTOzUqvcE4xJrWG4ZJOYpa3uIxhJgu7Ky5OiVRuVzhhkjGGVd3tFxtLOHmukrrrVMRhcgudILFmVVXOBqYgDIqBaVvs9w65zLA3ELtZrd9JDciRXibLRTd+Iv3l7pww76OB0qW4NwCe3t7iJbkEyNI0DLEFEJkGcKpZgQHJfGMDJGMYFa4W8lu4LhbXkBdUc/NmQs0LDIGmPWCyuFYEttlx96pzjPFEtoubIHK6kTCLqJaR1jUAe1mA+NAV3s9YT3FvHL/SN8rkESKRZnRIpKSRn/RvuuGX4VN9nOEG1iMZmebMkkmp1RSOYxdhhAFxqLHYDrUb2feX6ZOVt547WVRLql0LicYRgihy2HUKxyoAZGO+vbD2skjaeyPPdFMzRNyZyhBlQ6GIBw/1iImkgj6zpQFmtLxJNehs6HKP1GGXqpB94PtBB8az1C8B4E1vJO7XEs/OKE8xYgQyLo1ZjRQSVCAkj7gqTvbtIo3llYLGilnY9AoGSTQGPinEoreMyStpUYHQkkk4CKo3ZidgoGSar04uLgarl3tYD6NvC2J3H9tKp7n4IyMeLnoPEGt3F3criXB+iwt0gRhjW4/2zDqfug6R94tBcf7QaW0IGklboi+kf1iTsiD1j7hk7VRkza8Lsvx4duX0TEJsbYHlW9tH1ZiVBc43LO3pMfaSaxtDZ3SrI0CBioZJocxTIGGQVdcOvuyPbXMu0N2wfM9zDE4hmAjhCsQrBNSM8jDJbAx3B0Nb3AuIvbGWTWlxBrQSzRrgpiJMZXJDxhdOSp7pLHHXFO86uy7SF1R1XhfEpInSG4fmJIcQXGACzdeTOBgLJgbMAFfB2U4BsVVC2EdxGYn3imAGVO4bYq6MOjKwBDDoQD4VN9nL15IcS458TNFNgYBdPvgeAdSsgHgHFacWTeNmbJDR0SlKUqwrFKUoBSlKAUpSgI3tHw03Fs8anTJ3XiY/dljYSRufYHVSR4jIqt290J016SpbIkQ9UkBw8Z9qtkZ8RgjYirtVa4/wCQyG4tComIHNjY4SYKMAkj0JANg+DkYDAgKVqy494luKekirWnaJOG3Zjk1NDPh3CKWMbbIJdI3IfTgqBnMZYA9410Xh9/FPGJIZEkjPRo2DD5iqDNPb3ObedCk2DmGYaJRlShaM/eGGYa4yRud62G4HbatQiVXwAXjLRuQOgLxlW/fVMM2i1ki2eHd7RZf61eIcRhgTXPLHEnrSOqj5kiqjHwyEdTdN7Gv7wj5GYg1tWsEETa4raBJD1k0AyfFz3j8TVv14Ff0Jm6/aRpNrO3lm6/WyAwwD2mRxqce2NHFRd9w4T4N84ucHUsCrptlIzglclpSM9XJXxCrXziXHkDBJJC0h9GJAXkPhkRIC3xxiq92xtuJtatIqGCDpIqENciMg5kOMqgBxlVJbGTkYIqKnOfEVX7OuEIcyd/okeK9rI1bkxq00i4HKgA0p5BjkIn7RB8qibPtTcuC4tBpVmVlEy8wFTgqVIC58fS3BBHWovszxeEIkJEcT/AHQu0cmd9cZ8SepBOr39TYorcajpUamOWwNyQAMnz2AG/lWadxdSXJqhUlcXwTNlciRFcBgGHosMMPYw8DXK7RQoZB6KSyxr+GOV0X9wFXXjnHVtYzEhD3TDuIN9OduZJ6qjrv1xgVTLaHQgXJOBuT1J6kn2k5NbPCi+ZejD50o8R9mWlK1rpZiUWJkDOyoAyFiWY4GMMNh1PsBNbm6VmBK3Rduw1yXeOD0is6zR/qBY5Vlf2L3kTbxlHrVdu1fGuQI4zAJROTHqkZUgBIwEmchtOvOB3Tk7dSAYDsZ9F4ekiXJEd1jVJLIcieNfRkgON03+yUZVjgg5DNYbfjcNyeRLBMqzI2kXEQCSqANS6ckg4OdDhSRnbY4zyduzVFUqPvZPhtxBEyTvGVz9SiF25SY+y5r4Mig9CVBA28sQHGLY3d9PafT5FjktldY4TC2kqxjkyCjMvWFgQwOdWOm1h7R9no7m0NsAqhdBiBXKAxkFAyfeTYAr4qSK2eB2ixwIBbxW7aRqjiC6VbxClQARnocD3CuEjT4hxtoJYrcQT3MjRM+YzCuRGURmPMkQZy67DzqP7E8BiSD62yjhdJX5WuOHmaA5eNiYywyqkLnVnKZrFwhru7mgnf6NGbaaaOZEMhcZVkaIkgbE8qQHxCoehq3zSqilmIVVBLEnAAAyST4ACgMHFOIR28TSytpRRv4kknAVQN2YkgBRuSQBVP49xzmPAJra7itkPOk5kDMGkQryo5DHrCoGJkJYgZjT21A9rePrI0c8jTAqS1lbo2ghWUqLq4ONSswJ0IMEKfAscUi841fP/rlzt0UyMV+O4Y/E1VPLGPBFzSZ0njnH0EDTIyyhhkFGBDEnSqKRtlmIX41F9lezj3Ujq7sI1I+lyoSrSykZ+jxN1SNAQCRvuADnURzaO8kEoYnEutXwzExyshDAt5kYG/pDHiBXef0aXkEnD4hCSWTKzhsBhMe/IWA9ZmLA9CGGKpwwTds0PyNo0uCfsOGQQIEhijjQDAVFAHt6ef76pvbvgMcCm+t0CFDm6RBhZYjszlRtzF9IMBkgEHORi+1r8QtxJE6HcMjL8wRWmSuLRXB1JM5p2Ql5bS2wPdjKvDg/1UmSo9wYOo9iirrw99N8/lcW8coH68R5bt/deAfs1zHspIVmtN+tvLCxPUtC6Kuf8ddFjbFxZN5i4h/vKsv/ANVZ8DqTRozq4plnpSlajKKUpQClKUApSlAKUpQGpxPhkFwmieKOVPVkQMM+YyNj7ag5OxEAzyZryHPglw7AfhWXWo+Aqz0rjSfZ1Nroqg7GN/7hfY91r/H6PWwnYy3OOa9zLj17iQKfxJGVQ/EVY6VzSK9Hd5fyafDeFwW66YIYol8RGiqCfM4G59prcpSpETmfbL9HGdctkiFWy0lq2AjHqWhJ2Rj10nuk+r48/t0HeVXuIyp0vHzp0KkfdaPWNPyr9GVVO2nYiK9+sQ8m7UYSZR1HqSj76+w7jwqSa9kJRfa4OSQQKgIVQMnJwOp8z5n2mslerq0ngkMN1Hy5gM7HKOuccyNvEdMjqM4PhnXkuVDBBlpD0RBqc/sjw9p2q61VmendGVmABJIAG5JrY7JXsJl55DSsAVgjiUuw1DeVwNkLDYaiMKTn0sDBYcIuZXPPte6PQjkljEZPg0jAsW/DpwP1tsXCCC8VAOZZ2yDwUNLgewnlAfI1hz51JaxN/j+O4vaXZM3lsZjAXJ0RPzQhAP1mgqpJztp1MceeD4Vq8Wsp5JYOXLyo0Z2kZftN00BY8ghSVZwW6jw3wRr2HGYFxF9KNzKWwdChyMnGCIVwijzb4mp2se0os26xaK52Z+krLfRWbpBClxqj5weYySmCHMbMzZCagSWyWJfqNJzZ7XtzbvEkmiYjlRyTlIyywa1DaZSPEA5IUEgbkAEGsSjHT31i7N2iWiCKPPLLuzg47xkYsxPn1x7gBWiHkf2KJ+P/AFLdBHHvIgTMmCWUDvbYUkj0tsY9lUP9InaFe9CMNFGRzVJ2lmIDpbsPFFBWSQbZBjXcO1Vyy7YvbJNbSzzQC2mkggSG0Dtyk+zZy+c5UjGFG2POufLxW5lEYkdHOkuupNOoyEyO+pScsWY5JGTgeHS3JOlx2Y5SpEhc3DyOzyMWdiSzHqSfGsdfB7a+1gM54miDDDDI/wC9wfA+2rt+hJ3W9uEY9YFOfBtMmASOmoaiPj7cVTKtP6I7r/8ArFBn/wArLnp68JB/jV2B/MnDs7jSlaPFuLw26gzNjUSEVVZncgZ0oigsxwM4ANbi843agpLb46LxG8T4Frrb5qPlXQ5XxLYf8Y4+dncH+Vc/cSKtsZoZ4Wa65rmWJlUPKZZGXUdsguRv1xVwn41aiS0zcQZW8BI5qbBre4TPXzYVkgmsn+mqbTx/4X+leIZldQyMrKehUgg+4ivdazKKUpQClKUApSlAKUpQClKUApSlAKUpQClKUBH8Z4JBdKqzpqCtqUhmUg4wcMpBwQcEZwR1qlXPYZ7PLWCrJCSS0DYEo/3cp2k/DIc/r+FdFpUZRUlTJRk4u0cagsLOUueUusMeYjqyurHfDo2Cp8dxv1G1Zo+AWgORbwZ8+Wufniukcd7OW91gyKVlUYSWM6ZF8cBvEfqtlT4g1TOJcJu7XJkQ3EI/rYUOsD+0hGSfDvR5z6qismTDNfi7NePNB/kqJHhgUIAoAx1AGK26rthfK4DxOrL5qQR7QfyqXgvlPXY/urOaDbr5SvtDhxztm+u9umxnM+MaynoxInUdfR6flWlbooUBcYUYG+cY2xmsnHH1zXBwjZuZtpNgcSOPI77eVanC/s+gGWc4HT026VbP2eLPtm3SlKrKxVu/RHDnihbwW0kB9mZYcfwPyqo10n9CvDj/AKTckbMVgjPmI8s5H7Thfehq7AvmTh2dRqpds4ybmx77QAyOv0lPTVmVQtuMgriU+uCuY1GNRUi21yz9J/HHN5DFBI0bWoMzyLgkSSIVVcMCu0ZYnIPprjG9b0rLm6Vs3rGFZp7qURcOuGFzKgkupMSqEIjKaeW+lQVIAyMgBvvVv2bl5xCl1wlG6mCGESSFRud+aMe/RXLbPtLOsr3N1BZ3UcxViZ4F1phVRXJA7oKqucAgezc1Z5+2t1y9ECW1qpGMwx6mH4ScKPiprujI7xLx2JRNd66qqK95IqKqhFIhVIiwQb51KwYnckZ9HTVo1DOPGuO9lYbKaaUXEccei0aQTFjzAyyEy3IkJ1LJ3kJcHNR3D7uE2C3c0xHEGvYNMxCG4VYlgEvUFgnLWV9HTvgHOcHjTRJNNWd0pVG7P9qbgW0c9w0M8RjV5zAMS2+pQTzI8nmKuTll0kY9E7kXeNwwDKQVIBBByCDuCD4iuHT1SlKAUpSgFKUoBSlKAUpSgFKwz3SJ6RI/ZOPmBWo3GofWJ9yn8q7Ry0SNKiX4/F4Bz8B+dYH7ReUfzb/KmrGyJ2lVp+Py+AQfAn+dYW4zMfvY9yj8q7qzmyLXSqc/Epj/AFjfA4/hWJ7hz1dj72NNTm5Lcb7J2k7GQgwzH+uhbQ58tf3ZMeThhVYvOA3cPoS29yn6zCGXH743P9wVuGlRlhjLslHPKPRADjXLOJVmgPjrQ6P+YmqP/FWzb8aSUfVzo4/UdT/A1LVqXfC4JftYYZPxxq38RVMvDj6ZfHzJe0cgvH2YnRvLITrUkHMjn4e+vXDB9TH+BT8xmro/YADIiuCoySFaJWABOdIwV2FfIv0fKsaKlzKGVQDlEZCQMZC7MB7NVQfjzaZjfJVaVZP/AALP/wCpix/w7f8A61u2nYSP+umkk81QCNT8iX+TVBeLMjqVXhnD5LmURRHG45kmMrEvix82x0TxOOgya7rwae0tYI4IciONdK5ByfEsT4knJJ8STVcs7OOJAkSKiDoqjA9/v9tZq2Y8KgiSdFpfjtuoLM+AASSVOwG5PSuH9qea/wBLuHguUjnZ3R2hYjQyBUZiuQvdC9cY8a6DeW4kjeM9HRlPuYEfzqucfW9aIMYRzI+QWaK7ndHEMkbkm00Kr5CHuhgd8ZNWVXRL8uyt2kgeNWHQqP3joa1+Hdxnh8EwU/A2cD4EMPcBVouJbB2zNbcN1NuXSeSzlYnfdHRCCT/aGpuPsbwpjqimZWIAyl4X2GSB32bpk/OpbkPplFntkfGtVbByNQBwfMVrcZQciZsDVyXGrG+Ap2z1xV/k7CWg/wBfuFHtktv5w1pXPZzhKAibiLPqBGh7m3UNnbH1cYbf2U3RxY2VuK55WHD6Cu4bOMfGuofonv8Am8PA1BhHLLGhXGNAYsgGNsKrBR7FFUGy4fCpzDHqcYwYLZ5XB29G7vjy8dfRjHjtU7wXh8yTSTOxHMVVZDK8rEoTh2c6VBwcaEQKPbUZPYnFanU6VToLaZvRV/fuP31OcNsZl3eRvwg5+edvlUWqJqVkrSlKiSFKUoBSlKAUpSgFYZLSNvSRT7wKzUoDRbhMJ+4PgSP51ibgUJ9Ye5vzqTpXbZykQr9nl+67D3gH8qwP2ebwdT7wR+dWGlNmc1RWW4DL5ofifyrGeCzeqD+0KtVK7sxqipHhE/qf4l/Ovn9FTeofmPzq3Upsxoio/wBFTeofmPzp/RM3qH5j86t1KbMaIqQ4RP6n+Jfzr0ODT+p/iX86tdKbMaIqw4JN5D+8K9DgU36nz/yqz0psxqitDgEvmnzP5V9HZ+T1k/f+VWSlNmNUV0dnn9dfka9Ds63+0H93/OrBSmzGqIH/AMOZ6yZ/Y/zrC3Yu1b00RvfEn8waslK5szuqK5H2HsB/UR/8tP5LUhbcAtY/QhQe4VJ0pbFIwLZxjoif3RWVUA6AD3CvVK4d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C:\Users\Lia\Documents\ACES Resource Library\crun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8696" y="4419600"/>
            <a:ext cx="3499104" cy="2133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ACES Resource library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70400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sz="3200" dirty="0" smtClean="0">
                <a:solidFill>
                  <a:srgbClr val="002060"/>
                </a:solidFill>
              </a:rPr>
              <a:t>ACES </a:t>
            </a:r>
            <a:r>
              <a:rPr lang="en-US" sz="3200" i="1" dirty="0" smtClean="0">
                <a:solidFill>
                  <a:srgbClr val="C00000"/>
                </a:solidFill>
              </a:rPr>
              <a:t>Transitions Integration Framework </a:t>
            </a:r>
            <a:r>
              <a:rPr lang="en-US" sz="3200" dirty="0" smtClean="0">
                <a:solidFill>
                  <a:srgbClr val="002060"/>
                </a:solidFill>
              </a:rPr>
              <a:t>(TIF) at ATLAS website: </a:t>
            </a:r>
            <a:r>
              <a:rPr lang="en-US" b="1" u="sng" dirty="0" smtClean="0">
                <a:solidFill>
                  <a:srgbClr val="7030A0"/>
                </a:solidFill>
              </a:rPr>
              <a:t>www.atlasabe.org/professional/transitions</a:t>
            </a:r>
          </a:p>
          <a:p>
            <a:pPr lvl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accent3">
                    <a:lumMod val="25000"/>
                  </a:schemeClr>
                </a:solidFill>
              </a:rPr>
              <a:t>Complete TIF with sample activities and technology activities</a:t>
            </a:r>
          </a:p>
          <a:p>
            <a:pPr>
              <a:spcBef>
                <a:spcPts val="0"/>
              </a:spcBef>
              <a:buClrTx/>
            </a:pPr>
            <a:r>
              <a:rPr lang="en-US" sz="3200" dirty="0" smtClean="0">
                <a:solidFill>
                  <a:schemeClr val="accent3">
                    <a:lumMod val="25000"/>
                  </a:schemeClr>
                </a:solidFill>
              </a:rPr>
              <a:t>ACES PLC and Support Materials</a:t>
            </a:r>
          </a:p>
          <a:p>
            <a:pPr lvl="1">
              <a:spcBef>
                <a:spcPts val="0"/>
              </a:spcBef>
              <a:buClrTx/>
              <a:buNone/>
            </a:pPr>
            <a:r>
              <a:rPr lang="en-US" sz="2800" b="1" u="sng" dirty="0" smtClean="0">
                <a:solidFill>
                  <a:srgbClr val="7030A0"/>
                </a:solidFill>
              </a:rPr>
              <a:t>www.atlasabe.org/resources/aces</a:t>
            </a:r>
          </a:p>
          <a:p>
            <a:pPr lvl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accent3">
                    <a:lumMod val="25000"/>
                  </a:schemeClr>
                </a:solidFill>
              </a:rPr>
              <a:t>Under construction: Sample pre and post TIF-</a:t>
            </a:r>
            <a:r>
              <a:rPr lang="en-US" sz="2800" i="1" dirty="0" err="1" smtClean="0">
                <a:solidFill>
                  <a:schemeClr val="accent3">
                    <a:lumMod val="25000"/>
                  </a:schemeClr>
                </a:solidFill>
              </a:rPr>
              <a:t>ed</a:t>
            </a:r>
            <a:r>
              <a:rPr lang="en-US" sz="2800" i="1" dirty="0" smtClean="0">
                <a:solidFill>
                  <a:schemeClr val="accent3">
                    <a:lumMod val="25000"/>
                  </a:schemeClr>
                </a:solidFill>
              </a:rPr>
              <a:t> lessons  and classroom videos for each category of the TIF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ACES Resource library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9144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http://atlasabe.org/resources/aces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Content Placeholder 3" descr="ATLAS webpage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0" t="12550" b="12447"/>
          <a:stretch/>
        </p:blipFill>
        <p:spPr>
          <a:xfrm>
            <a:off x="-152400" y="1693452"/>
            <a:ext cx="9291470" cy="516454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848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</a:t>
            </a:r>
            <a:r>
              <a:rPr lang="en-US" sz="3100" b="0" dirty="0" smtClean="0"/>
              <a:t>cademic, </a:t>
            </a:r>
            <a:r>
              <a:rPr lang="en-US" sz="3100" dirty="0" smtClean="0"/>
              <a:t>C</a:t>
            </a:r>
            <a:r>
              <a:rPr lang="en-US" sz="3100" b="0" dirty="0" smtClean="0"/>
              <a:t>areer, &amp; </a:t>
            </a:r>
            <a:r>
              <a:rPr lang="en-US" sz="3100" dirty="0" smtClean="0"/>
              <a:t>E</a:t>
            </a:r>
            <a:r>
              <a:rPr lang="en-US" sz="3100" b="0" dirty="0" smtClean="0"/>
              <a:t>mployability </a:t>
            </a:r>
            <a:r>
              <a:rPr lang="en-US" sz="3100" dirty="0" smtClean="0"/>
              <a:t>S</a:t>
            </a:r>
            <a:r>
              <a:rPr lang="en-US" sz="3100" b="0" dirty="0" smtClean="0"/>
              <a:t>kills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733800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3200" b="1" u="sng" dirty="0" smtClean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</a:rPr>
              <a:t>MISSION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</a:rPr>
              <a:t>To ensure that ABE programs are able to provide effective contextualized instruction integrating post-secondary education and training readiness, employability skills, and career readiness </a:t>
            </a:r>
            <a:r>
              <a:rPr lang="en-US" sz="3200" i="1" u="sng" dirty="0" smtClean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</a:rPr>
              <a:t>at all levels</a:t>
            </a:r>
            <a:r>
              <a:rPr lang="en-US" sz="3200" dirty="0" smtClean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</a:rPr>
              <a:t>.</a:t>
            </a:r>
            <a:endParaRPr lang="en-US" sz="3200" dirty="0">
              <a:solidFill>
                <a:schemeClr val="accent3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Picture 4" descr="C:\Users\Lia\Dropbox\ACES FY14\EXECUTIVE Team FY14\ACE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2784764" cy="12763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09800"/>
            <a:ext cx="7086600" cy="1431925"/>
          </a:xfrm>
        </p:spPr>
        <p:txBody>
          <a:bodyPr/>
          <a:lstStyle/>
          <a:p>
            <a:r>
              <a:rPr lang="en-US" sz="6600" i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Thank you!!</a:t>
            </a:r>
          </a:p>
        </p:txBody>
      </p:sp>
      <p:pic>
        <p:nvPicPr>
          <p:cNvPr id="4" name="Picture 4" descr="ATLASlogo_HU_t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Critical Thinking Skills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Matching Skills &amp; Sub Skills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5486399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3200" dirty="0"/>
              <a:t>Read the </a:t>
            </a:r>
            <a:r>
              <a:rPr lang="en-US" sz="3200" dirty="0" smtClean="0"/>
              <a:t>Critical Thinking (CT) </a:t>
            </a:r>
            <a:r>
              <a:rPr lang="en-US" sz="3200" dirty="0"/>
              <a:t>skills on your handout.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3200" dirty="0"/>
              <a:t>Read through each of the </a:t>
            </a:r>
            <a:r>
              <a:rPr lang="en-US" sz="3200" dirty="0" smtClean="0"/>
              <a:t>CT </a:t>
            </a:r>
            <a:r>
              <a:rPr lang="en-US" sz="3200" dirty="0"/>
              <a:t>sub skills below.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3200" dirty="0"/>
              <a:t>Decide which </a:t>
            </a:r>
            <a:r>
              <a:rPr lang="en-US" sz="3200" dirty="0" smtClean="0"/>
              <a:t>CT </a:t>
            </a:r>
            <a:r>
              <a:rPr lang="en-US" sz="3200" dirty="0"/>
              <a:t>skill (1, 2, </a:t>
            </a:r>
            <a:r>
              <a:rPr lang="en-US" sz="3200" dirty="0" smtClean="0"/>
              <a:t>3 or 4) </a:t>
            </a:r>
            <a:r>
              <a:rPr lang="en-US" sz="3200" dirty="0"/>
              <a:t>goes with each of the sub skills.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3200" dirty="0"/>
              <a:t>Write the number of the skill (1, 2</a:t>
            </a:r>
            <a:r>
              <a:rPr lang="en-US" sz="3200" dirty="0" smtClean="0"/>
              <a:t>, 3 or 4) </a:t>
            </a:r>
            <a:r>
              <a:rPr lang="en-US" sz="3200" dirty="0"/>
              <a:t>in the small box to the left of each sub skill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3200" dirty="0"/>
              <a:t>Check you answers with the </a:t>
            </a:r>
            <a:r>
              <a:rPr lang="en-US" sz="3200" dirty="0" smtClean="0"/>
              <a:t>CT </a:t>
            </a:r>
            <a:r>
              <a:rPr lang="en-US" sz="3200" dirty="0"/>
              <a:t>snapshot.</a:t>
            </a:r>
          </a:p>
          <a:p>
            <a:pPr>
              <a:buClrTx/>
            </a:pP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TIF: Transitions Integration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6"/>
            <a:ext cx="4876800" cy="4237039"/>
          </a:xfrm>
        </p:spPr>
        <p:txBody>
          <a:bodyPr>
            <a:normAutofit/>
          </a:bodyPr>
          <a:lstStyle/>
          <a:p>
            <a:pPr marL="514277" indent="-514277">
              <a:buClrTx/>
              <a:buNone/>
            </a:pPr>
            <a:r>
              <a:rPr lang="en-US" sz="3100" dirty="0" smtClean="0">
                <a:solidFill>
                  <a:schemeClr val="accent3">
                    <a:lumMod val="25000"/>
                  </a:schemeClr>
                </a:solidFill>
              </a:rPr>
              <a:t>Complete TIF contains:</a:t>
            </a:r>
          </a:p>
          <a:p>
            <a:pPr marL="788555" lvl="1" indent="-514277">
              <a:buClr>
                <a:schemeClr val="accent1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Categories &amp; definitions</a:t>
            </a:r>
          </a:p>
          <a:p>
            <a:pPr marL="788555" lvl="1" indent="-514277">
              <a:buClr>
                <a:schemeClr val="accent1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Skills &amp; sub skills</a:t>
            </a:r>
          </a:p>
          <a:p>
            <a:pPr marL="788555" lvl="1" indent="-514277">
              <a:buClr>
                <a:schemeClr val="accent1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Sample activities ranging from simple to complex</a:t>
            </a:r>
          </a:p>
          <a:p>
            <a:pPr marL="788555" lvl="1" indent="-514277">
              <a:buClr>
                <a:schemeClr val="accent1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Sample technology ideas to practice skills</a:t>
            </a:r>
          </a:p>
          <a:p>
            <a:pPr marL="788555" lvl="1" indent="-514277">
              <a:buClr>
                <a:schemeClr val="accent1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Ideas to contextualize for community, school, or work 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59352" y="4876806"/>
            <a:ext cx="4184650" cy="1933575"/>
            <a:chOff x="3193" y="1560"/>
            <a:chExt cx="6590" cy="3045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193" y="1560"/>
              <a:ext cx="2415" cy="2850"/>
              <a:chOff x="2205" y="2040"/>
              <a:chExt cx="2400" cy="2730"/>
            </a:xfrm>
          </p:grpSpPr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V="1">
                <a:off x="3300" y="2040"/>
                <a:ext cx="840" cy="1605"/>
              </a:xfrm>
              <a:prstGeom prst="downArrow">
                <a:avLst>
                  <a:gd name="adj1" fmla="val 50000"/>
                  <a:gd name="adj2" fmla="val 47768"/>
                </a:avLst>
              </a:prstGeom>
              <a:solidFill>
                <a:srgbClr val="9966FF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>
                <a:off x="2205" y="2820"/>
                <a:ext cx="1725" cy="1725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9966FF"/>
              </a:solidFill>
              <a:ln w="9525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>
                <a:off x="3045" y="3900"/>
                <a:ext cx="1560" cy="870"/>
              </a:xfrm>
              <a:prstGeom prst="rightArrow">
                <a:avLst>
                  <a:gd name="adj1" fmla="val 50000"/>
                  <a:gd name="adj2" fmla="val 44828"/>
                </a:avLst>
              </a:prstGeom>
              <a:solidFill>
                <a:srgbClr val="9966FF"/>
              </a:solidFill>
              <a:ln w="9525">
                <a:solidFill>
                  <a:srgbClr val="9966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3375" y="2880"/>
                <a:ext cx="120" cy="85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3120" y="3990"/>
                <a:ext cx="870" cy="120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CCCFF"/>
                  </a:solidFill>
                </a:endParaRPr>
              </a:p>
            </p:txBody>
          </p:sp>
        </p:grp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4413" y="1605"/>
              <a:ext cx="5370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1"/>
                </a:spcAft>
              </a:pPr>
              <a:r>
                <a:rPr lang="en-US" sz="3500" b="1" dirty="0" smtClean="0">
                  <a:latin typeface="Calibri" pitchFamily="34" charset="0"/>
                  <a:cs typeface="Arial" pitchFamily="34" charset="0"/>
                </a:rPr>
                <a:t>Transitions</a:t>
              </a:r>
            </a:p>
            <a:p>
              <a:pPr fontAlgn="base">
                <a:spcBef>
                  <a:spcPct val="0"/>
                </a:spcBef>
                <a:spcAft>
                  <a:spcPts val="1001"/>
                </a:spcAft>
              </a:pPr>
              <a:r>
                <a:rPr lang="en-US" sz="3500" b="1" dirty="0" smtClean="0">
                  <a:latin typeface="Calibri" pitchFamily="34" charset="0"/>
                  <a:cs typeface="Arial" pitchFamily="34" charset="0"/>
                </a:rPr>
                <a:t>    Integration     </a:t>
              </a:r>
            </a:p>
            <a:p>
              <a:pPr fontAlgn="base">
                <a:spcBef>
                  <a:spcPct val="0"/>
                </a:spcBef>
                <a:spcAft>
                  <a:spcPts val="1001"/>
                </a:spcAft>
              </a:pPr>
              <a:r>
                <a:rPr lang="en-US" sz="3500" b="1" dirty="0" smtClean="0">
                  <a:latin typeface="Calibri" pitchFamily="34" charset="0"/>
                  <a:cs typeface="Arial" pitchFamily="34" charset="0"/>
                </a:rPr>
                <a:t>       Framework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5562600" y="1524001"/>
            <a:ext cx="3352800" cy="3352800"/>
          </a:xfrm>
          <a:prstGeom prst="wedgeEllipseCallout">
            <a:avLst>
              <a:gd name="adj1" fmla="val -79405"/>
              <a:gd name="adj2" fmla="val -3685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100" b="1" u="sng" dirty="0" smtClean="0"/>
              <a:t>Outlines the skills </a:t>
            </a:r>
            <a:r>
              <a:rPr lang="en-US" sz="2100" b="1" dirty="0" smtClean="0"/>
              <a:t>needed for successful transitions.</a:t>
            </a:r>
          </a:p>
          <a:p>
            <a:pPr algn="ctr"/>
            <a:r>
              <a:rPr lang="en-US" sz="2100" b="1" u="sng" dirty="0" smtClean="0"/>
              <a:t>Serves as a guide </a:t>
            </a:r>
            <a:r>
              <a:rPr lang="en-US" sz="2100" b="1" dirty="0" smtClean="0"/>
              <a:t>for integrating transition skills into instruction.</a:t>
            </a:r>
            <a:endParaRPr lang="en-US" sz="21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58F4FCFB-AAA4-4FF1-84EE-D3C7F75F19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840526"/>
              </p:ext>
            </p:extLst>
          </p:nvPr>
        </p:nvGraphicFramePr>
        <p:xfrm>
          <a:off x="-61370" y="228600"/>
          <a:ext cx="920537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4" imgW="8928100" imgH="6134100" progId="Word.Document.12">
                  <p:embed/>
                </p:oleObj>
              </mc:Choice>
              <mc:Fallback>
                <p:oleObj name="Document" r:id="rId4" imgW="8928100" imgH="613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1370" y="228600"/>
                        <a:ext cx="9205370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6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“Zoom in” on </a:t>
            </a:r>
            <a:r>
              <a:rPr lang="en-US" dirty="0" smtClean="0"/>
              <a:t>Critical Thinking: </a:t>
            </a:r>
            <a:r>
              <a:rPr lang="en-US" dirty="0"/>
              <a:t>Complete TIF Sample Activities</a:t>
            </a:r>
            <a:endParaRPr lang="en-US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486399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3200" dirty="0"/>
              <a:t>Given one </a:t>
            </a:r>
            <a:r>
              <a:rPr lang="en-US" sz="3200" dirty="0" smtClean="0"/>
              <a:t>CT </a:t>
            </a:r>
            <a:r>
              <a:rPr lang="en-US" sz="3200" dirty="0"/>
              <a:t>skill (1, 2, </a:t>
            </a:r>
            <a:r>
              <a:rPr lang="en-US" sz="3200" dirty="0" smtClean="0"/>
              <a:t>3 or 4)</a:t>
            </a:r>
            <a:r>
              <a:rPr lang="en-US" sz="3200" dirty="0"/>
              <a:t>, look at the sample activities provided for that skill. 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3200" dirty="0"/>
              <a:t>Look at the column of the grid that most closely corresponds to the level of your students.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3200" dirty="0"/>
              <a:t>Find one sample activity to consider using with your students. (Consider tech examples as well)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3200" dirty="0"/>
              <a:t>Fill out the chart w/ the sub skill, level, activity description and “tweaks” you would make to the activity for you students</a:t>
            </a:r>
          </a:p>
          <a:p>
            <a:pPr>
              <a:buClr>
                <a:schemeClr val="accent1">
                  <a:lumMod val="10000"/>
                </a:schemeClr>
              </a:buClr>
            </a:pPr>
            <a:r>
              <a:rPr lang="en-US" sz="3200" dirty="0"/>
              <a:t>Share with the group.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863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Give me an </a:t>
            </a:r>
            <a:r>
              <a:rPr lang="en-US" sz="4900" b="1" dirty="0" smtClean="0">
                <a:solidFill>
                  <a:srgbClr val="7030A0"/>
                </a:solidFill>
              </a:rPr>
              <a:t>A! </a:t>
            </a:r>
            <a:r>
              <a:rPr lang="en-US" b="1" dirty="0" smtClean="0">
                <a:solidFill>
                  <a:schemeClr val="bg1"/>
                </a:solidFill>
              </a:rPr>
              <a:t>The</a:t>
            </a:r>
            <a:r>
              <a:rPr lang="en-US" sz="4900" b="1" dirty="0" smtClean="0">
                <a:solidFill>
                  <a:srgbClr val="7030A0"/>
                </a:solidFill>
              </a:rPr>
              <a:t> ACES</a:t>
            </a:r>
            <a:r>
              <a:rPr lang="en-US" b="1" dirty="0" smtClean="0"/>
              <a:t>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4648200"/>
          </a:xfrm>
        </p:spPr>
        <p:txBody>
          <a:bodyPr>
            <a:normAutofit lnSpcReduction="10000"/>
          </a:bodyPr>
          <a:lstStyle/>
          <a:p>
            <a:pPr marL="742950" lvl="0" indent="-742950">
              <a:buClrTx/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A</a:t>
            </a:r>
            <a:endParaRPr lang="en-US" sz="3200" dirty="0" smtClean="0"/>
          </a:p>
          <a:p>
            <a:pPr marL="742950" lvl="0" indent="-742950">
              <a:buClrTx/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742950" lvl="0" indent="-742950">
              <a:buClrTx/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C</a:t>
            </a:r>
            <a:endParaRPr lang="en-US" sz="3200" dirty="0" smtClean="0"/>
          </a:p>
          <a:p>
            <a:pPr marL="742950" lvl="0" indent="-742950">
              <a:buClrTx/>
              <a:buFont typeface="+mj-lt"/>
              <a:buAutoNum type="arabicPeriod"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742950" lvl="0" indent="-742950">
              <a:buClrTx/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E</a:t>
            </a:r>
            <a:endParaRPr lang="en-US" sz="3200" dirty="0" smtClean="0"/>
          </a:p>
          <a:p>
            <a:pPr marL="742950" lvl="0" indent="-742950">
              <a:buClrTx/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marL="742950" lvl="0" indent="-742950">
              <a:buClrTx/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62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/>
              <a:t>ssess</a:t>
            </a:r>
            <a:r>
              <a:rPr lang="en-US" sz="3200" dirty="0" smtClean="0"/>
              <a:t> instruction/materials/curriculum to identify where TIF skills are addressed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26471"/>
            <a:ext cx="762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 smtClean="0"/>
              <a:t>omplement</a:t>
            </a:r>
            <a:r>
              <a:rPr lang="en-US" sz="3200" dirty="0" smtClean="0"/>
              <a:t> to intentionally integrate TIF skills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821871"/>
            <a:ext cx="762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valuate</a:t>
            </a:r>
            <a:r>
              <a:rPr lang="en-US" sz="3200" dirty="0" smtClean="0"/>
              <a:t> outcomes after delivering lesson/using materials/trying the activity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029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ClrTx/>
              <a:buNone/>
            </a:pPr>
            <a:r>
              <a:rPr lang="en-US" sz="3200" b="1" dirty="0" err="1" smtClean="0"/>
              <a:t>tudy</a:t>
            </a:r>
            <a:r>
              <a:rPr lang="en-US" sz="3200" dirty="0" smtClean="0"/>
              <a:t> and reflect</a:t>
            </a:r>
          </a:p>
          <a:p>
            <a:pPr lvl="3">
              <a:buClrTx/>
            </a:pPr>
            <a:r>
              <a:rPr lang="en-US" sz="3200" dirty="0" smtClean="0"/>
              <a:t>What else do students need?</a:t>
            </a:r>
          </a:p>
          <a:p>
            <a:pPr lvl="3">
              <a:buClrTx/>
            </a:pPr>
            <a:r>
              <a:rPr lang="en-US" sz="3200" dirty="0" smtClean="0"/>
              <a:t>What else do I need?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eme2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Custom 62">
      <a:dk1>
        <a:srgbClr val="073763"/>
      </a:dk1>
      <a:lt1>
        <a:srgbClr val="073763"/>
      </a:lt1>
      <a:dk2>
        <a:srgbClr val="90C6F6"/>
      </a:dk2>
      <a:lt2>
        <a:srgbClr val="DBF5F9"/>
      </a:lt2>
      <a:accent1>
        <a:srgbClr val="E4E4E4"/>
      </a:accent1>
      <a:accent2>
        <a:srgbClr val="FFFF00"/>
      </a:accent2>
      <a:accent3>
        <a:srgbClr val="FF99FF"/>
      </a:accent3>
      <a:accent4>
        <a:srgbClr val="00B050"/>
      </a:accent4>
      <a:accent5>
        <a:srgbClr val="89C3F5"/>
      </a:accent5>
      <a:accent6>
        <a:srgbClr val="FFC000"/>
      </a:accent6>
      <a:hlink>
        <a:srgbClr val="650066"/>
      </a:hlink>
      <a:folHlink>
        <a:srgbClr val="65006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9632</TotalTime>
  <Words>3122</Words>
  <Application>Microsoft Macintosh PowerPoint</Application>
  <PresentationFormat>On-screen Show (4:3)</PresentationFormat>
  <Paragraphs>452</Paragraphs>
  <Slides>40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Theme2</vt:lpstr>
      <vt:lpstr>Custom Design</vt:lpstr>
      <vt:lpstr>Theme1</vt:lpstr>
      <vt:lpstr>Microsoft Word Document</vt:lpstr>
      <vt:lpstr>The TIF-Lens Series: “Zoom in” on CRITICAL THINKING</vt:lpstr>
      <vt:lpstr>PowerPoint Presentation</vt:lpstr>
      <vt:lpstr>AGENDA: Today we will…</vt:lpstr>
      <vt:lpstr>ACES Academic, Career, &amp; Employability Skills</vt:lpstr>
      <vt:lpstr>Critical Thinking Skills:  Matching Skills &amp; Sub Skills</vt:lpstr>
      <vt:lpstr>TIF: Transitions Integration Framework</vt:lpstr>
      <vt:lpstr>PowerPoint Presentation</vt:lpstr>
      <vt:lpstr>“Zoom in” on Critical Thinking: Complete TIF Sample Activities</vt:lpstr>
      <vt:lpstr>Give me an A! The ACES Process</vt:lpstr>
      <vt:lpstr>Give me an A! The ACES Process</vt:lpstr>
      <vt:lpstr>Step 1: assess</vt:lpstr>
      <vt:lpstr>Pre-ACES Lesson Plan WARM UP</vt:lpstr>
      <vt:lpstr>Pre A-c-e-s Lesson: Assess</vt:lpstr>
      <vt:lpstr>Pre-ACES Lesson Plan Introduction: Review</vt:lpstr>
      <vt:lpstr>Pre A-c-e-s Lesson: Assess</vt:lpstr>
      <vt:lpstr>Pre-ACES Lesson Plan Controlled Practice</vt:lpstr>
      <vt:lpstr>Pre A-c-e-s Lesson: Assess</vt:lpstr>
      <vt:lpstr>Pre-ACES Lesson Plan Guided Practice</vt:lpstr>
      <vt:lpstr>Pre A-c-e-s Lesson: Assess</vt:lpstr>
      <vt:lpstr>Pre-ACES Lesson Plan Independent Practice</vt:lpstr>
      <vt:lpstr>Pre A-c-e-s Lesson: Assess</vt:lpstr>
      <vt:lpstr>Step 2: Complement</vt:lpstr>
      <vt:lpstr>View the warm-up</vt:lpstr>
      <vt:lpstr>Post A-c-e-s: Complement</vt:lpstr>
      <vt:lpstr>View the Introduction</vt:lpstr>
      <vt:lpstr>Post A-c-e-s: Complement</vt:lpstr>
      <vt:lpstr>View the Controlled Practice</vt:lpstr>
      <vt:lpstr>Post A-c-e-s: Complement</vt:lpstr>
      <vt:lpstr>View the Guided Practice</vt:lpstr>
      <vt:lpstr>Post A-c-e-s: Complement</vt:lpstr>
      <vt:lpstr>View the Independent Practice</vt:lpstr>
      <vt:lpstr>Post A-c-e-s: Complement</vt:lpstr>
      <vt:lpstr>View the Extension</vt:lpstr>
      <vt:lpstr>Post A-c-e-s: Complement</vt:lpstr>
      <vt:lpstr>Think-Pair-Share:  TIF-ing your Classroom: Discussion</vt:lpstr>
      <vt:lpstr>How ready are you to take the CT plunge?</vt:lpstr>
      <vt:lpstr>ACES 6-pack ABES*!   The Muscle Behind the mission!  *Adult Basic Education Support</vt:lpstr>
      <vt:lpstr>ACES Resource library</vt:lpstr>
      <vt:lpstr>ACES Resource library</vt:lpstr>
      <vt:lpstr>Thank you!!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</dc:creator>
  <cp:lastModifiedBy>Suzanne McCurdy</cp:lastModifiedBy>
  <cp:revision>447</cp:revision>
  <cp:lastPrinted>2015-02-10T16:36:23Z</cp:lastPrinted>
  <dcterms:created xsi:type="dcterms:W3CDTF">2013-08-05T02:39:06Z</dcterms:created>
  <dcterms:modified xsi:type="dcterms:W3CDTF">2015-02-13T23:24:30Z</dcterms:modified>
</cp:coreProperties>
</file>