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69" r:id="rId2"/>
    <p:sldMasterId id="2147483793" r:id="rId3"/>
  </p:sldMasterIdLst>
  <p:notesMasterIdLst>
    <p:notesMasterId r:id="rId48"/>
  </p:notesMasterIdLst>
  <p:sldIdLst>
    <p:sldId id="256" r:id="rId4"/>
    <p:sldId id="401" r:id="rId5"/>
    <p:sldId id="402" r:id="rId6"/>
    <p:sldId id="335" r:id="rId7"/>
    <p:sldId id="403" r:id="rId8"/>
    <p:sldId id="367" r:id="rId9"/>
    <p:sldId id="368" r:id="rId10"/>
    <p:sldId id="404" r:id="rId11"/>
    <p:sldId id="405" r:id="rId12"/>
    <p:sldId id="406" r:id="rId13"/>
    <p:sldId id="407" r:id="rId14"/>
    <p:sldId id="370" r:id="rId15"/>
    <p:sldId id="408" r:id="rId16"/>
    <p:sldId id="400" r:id="rId17"/>
    <p:sldId id="409" r:id="rId18"/>
    <p:sldId id="371" r:id="rId19"/>
    <p:sldId id="410" r:id="rId20"/>
    <p:sldId id="372" r:id="rId21"/>
    <p:sldId id="394" r:id="rId22"/>
    <p:sldId id="411" r:id="rId23"/>
    <p:sldId id="412" r:id="rId24"/>
    <p:sldId id="413" r:id="rId25"/>
    <p:sldId id="414" r:id="rId26"/>
    <p:sldId id="415" r:id="rId27"/>
    <p:sldId id="416" r:id="rId28"/>
    <p:sldId id="417" r:id="rId29"/>
    <p:sldId id="418" r:id="rId30"/>
    <p:sldId id="419" r:id="rId31"/>
    <p:sldId id="420" r:id="rId32"/>
    <p:sldId id="421" r:id="rId33"/>
    <p:sldId id="350" r:id="rId34"/>
    <p:sldId id="356" r:id="rId35"/>
    <p:sldId id="357" r:id="rId36"/>
    <p:sldId id="358" r:id="rId37"/>
    <p:sldId id="376" r:id="rId38"/>
    <p:sldId id="377" r:id="rId39"/>
    <p:sldId id="378" r:id="rId40"/>
    <p:sldId id="379" r:id="rId41"/>
    <p:sldId id="380" r:id="rId42"/>
    <p:sldId id="351" r:id="rId43"/>
    <p:sldId id="360" r:id="rId44"/>
    <p:sldId id="374" r:id="rId45"/>
    <p:sldId id="375" r:id="rId46"/>
    <p:sldId id="311" r:id="rId4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99FF"/>
    <a:srgbClr val="FFFFFF"/>
    <a:srgbClr val="FFCC99"/>
    <a:srgbClr val="FFE1FF"/>
    <a:srgbClr val="FFCCCC"/>
    <a:srgbClr val="00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7" autoAdjust="0"/>
    <p:restoredTop sz="80466" autoAdjust="0"/>
  </p:normalViewPr>
  <p:slideViewPr>
    <p:cSldViewPr>
      <p:cViewPr>
        <p:scale>
          <a:sx n="60" d="100"/>
          <a:sy n="60" d="100"/>
        </p:scale>
        <p:origin x="-3816" y="-904"/>
      </p:cViewPr>
      <p:guideLst>
        <p:guide orient="horz" pos="2160"/>
        <p:guide pos="2880"/>
      </p:guideLst>
    </p:cSldViewPr>
  </p:slideViewPr>
  <p:outlineViewPr>
    <p:cViewPr>
      <p:scale>
        <a:sx n="33" d="100"/>
        <a:sy n="33" d="100"/>
      </p:scale>
      <p:origin x="0" y="5488"/>
    </p:cViewPr>
  </p:outlineViewPr>
  <p:notesTextViewPr>
    <p:cViewPr>
      <p:scale>
        <a:sx n="100" d="100"/>
        <a:sy n="100" d="100"/>
      </p:scale>
      <p:origin x="0" y="0"/>
    </p:cViewPr>
  </p:notesTextViewPr>
  <p:sorterViewPr>
    <p:cViewPr>
      <p:scale>
        <a:sx n="100" d="100"/>
        <a:sy n="100" d="100"/>
      </p:scale>
      <p:origin x="0" y="564"/>
    </p:cViewPr>
  </p:sorterViewPr>
  <p:notesViewPr>
    <p:cSldViewPr>
      <p:cViewPr>
        <p:scale>
          <a:sx n="90" d="100"/>
          <a:sy n="90" d="100"/>
        </p:scale>
        <p:origin x="-2100" y="124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C90036CE-D3D8-4364-AA3C-3D717D294F1C}" type="datetimeFigureOut">
              <a:rPr lang="en-US" altLang="en-US"/>
              <a:pPr/>
              <a:t>3/16/15</a:t>
            </a:fld>
            <a:endParaRPr lang="en-US" alt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0C32AD63-CB6A-40BA-8ED2-63B1F0A7277C}" type="slidenum">
              <a:rPr lang="en-US" altLang="en-US"/>
              <a:pPr/>
              <a:t>‹#›</a:t>
            </a:fld>
            <a:endParaRPr lang="en-US" altLang="en-US"/>
          </a:p>
        </p:txBody>
      </p:sp>
    </p:spTree>
    <p:extLst>
      <p:ext uri="{BB962C8B-B14F-4D97-AF65-F5344CB8AC3E}">
        <p14:creationId xmlns:p14="http://schemas.microsoft.com/office/powerpoint/2010/main" val="2709173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08BB5066-8C68-4F75-85BA-318889B0C8C9}"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this workshop will cover only the Assess and Complement steps of the ACES process.</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the</a:t>
            </a:r>
            <a:r>
              <a:rPr lang="en-US" baseline="0" dirty="0" smtClean="0"/>
              <a:t> </a:t>
            </a:r>
            <a:r>
              <a:rPr lang="en-US" dirty="0" smtClean="0"/>
              <a:t>“Sample Lesson DFP Intermediate”.  Have participants look</a:t>
            </a:r>
            <a:r>
              <a:rPr lang="en-US" baseline="0" dirty="0" smtClean="0"/>
              <a:t> at</a:t>
            </a:r>
            <a:r>
              <a:rPr lang="en-US" dirty="0" smtClean="0"/>
              <a:t> the pre</a:t>
            </a:r>
            <a:r>
              <a:rPr lang="en-US" baseline="0" dirty="0" smtClean="0"/>
              <a:t> &amp; Post </a:t>
            </a:r>
            <a:r>
              <a:rPr lang="en-US" dirty="0" smtClean="0"/>
              <a:t>ACES side-by-side lesson plan on page 5 and “Assess” each</a:t>
            </a:r>
            <a:r>
              <a:rPr lang="en-US" baseline="0" dirty="0" smtClean="0"/>
              <a:t> component for DFP skills.</a:t>
            </a:r>
            <a:r>
              <a:rPr lang="en-US" dirty="0" smtClean="0"/>
              <a:t>  Have them refer to the “TIF @ a Glance: DFP Snapshot” (handout</a:t>
            </a:r>
            <a:r>
              <a:rPr lang="en-US" baseline="0" dirty="0" smtClean="0"/>
              <a:t> p. 3) to identify the DFP skills and sub skills and “GRID 1: TIF-</a:t>
            </a:r>
            <a:r>
              <a:rPr lang="en-US" baseline="0" dirty="0" err="1" smtClean="0"/>
              <a:t>ing</a:t>
            </a:r>
            <a:r>
              <a:rPr lang="en-US" baseline="0" dirty="0" smtClean="0"/>
              <a:t> a Lesson” (handout p. 6) where they will jot down the skills they identify for this activity.  </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 step-by-step through each component of the pre-ACES</a:t>
            </a:r>
            <a:r>
              <a:rPr lang="en-US" baseline="0" dirty="0" smtClean="0"/>
              <a:t> lesson identifying any DFP skills that are addressed.  Have participants write the identified skills &amp; sub skills in  Grid 1: TIF-</a:t>
            </a:r>
            <a:r>
              <a:rPr lang="en-US" baseline="0" dirty="0" err="1" smtClean="0"/>
              <a:t>ing</a:t>
            </a:r>
            <a:r>
              <a:rPr lang="en-US" baseline="0" dirty="0" smtClean="0"/>
              <a:t> a Lesson (p. 6).</a:t>
            </a:r>
            <a:endParaRPr lang="en-US" dirty="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7565D46B-18B8-46F5-813A-B94FE620045F}"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 step-by-step through each component of the pre-ACES</a:t>
            </a:r>
            <a:r>
              <a:rPr lang="en-US" baseline="0" dirty="0" smtClean="0"/>
              <a:t> lesson identifying any DFP skills that are addressed.  Have participants write the identified skills &amp; sub skills in  Grid 1: TIF-</a:t>
            </a:r>
            <a:r>
              <a:rPr lang="en-US" baseline="0" dirty="0" err="1" smtClean="0"/>
              <a:t>ing</a:t>
            </a:r>
            <a:r>
              <a:rPr lang="en-US" baseline="0" dirty="0" smtClean="0"/>
              <a:t> a Lesson (p. 6).</a:t>
            </a:r>
            <a:endParaRPr lang="en-US" dirty="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7565D46B-18B8-46F5-813A-B94FE620045F}"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 step-by-step through each component of the pre-ACES</a:t>
            </a:r>
            <a:r>
              <a:rPr lang="en-US" baseline="0" dirty="0" smtClean="0"/>
              <a:t> lesson identifying any DFP skills that are addressed.  Have participants write the identified skills &amp; sub skills in  Grid 1: TIF-</a:t>
            </a:r>
            <a:r>
              <a:rPr lang="en-US" baseline="0" dirty="0" err="1" smtClean="0"/>
              <a:t>ing</a:t>
            </a:r>
            <a:r>
              <a:rPr lang="en-US" baseline="0" dirty="0" smtClean="0"/>
              <a:t> a Lesson (p. 6).</a:t>
            </a:r>
            <a:endParaRPr lang="en-US" dirty="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FF1FAF9B-1299-4979-A763-9F5FFFA0AC42}"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 step-by-step through each component of the pre-ACES</a:t>
            </a:r>
            <a:r>
              <a:rPr lang="en-US" baseline="0" dirty="0" smtClean="0"/>
              <a:t> lesson identifying any DFP skills that are addressed.  Have participants write the identified skills &amp; sub skills in  Grid 1: TIF-</a:t>
            </a:r>
            <a:r>
              <a:rPr lang="en-US" baseline="0" dirty="0" err="1" smtClean="0"/>
              <a:t>ing</a:t>
            </a:r>
            <a:r>
              <a:rPr lang="en-US" baseline="0" dirty="0" smtClean="0"/>
              <a:t> a Lesson (p. 6).</a:t>
            </a:r>
            <a:endParaRPr lang="en-US" dirty="0"/>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1FC750AE-C464-4FAB-914B-B2D1EF70FE36}"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Brief introductions:</a:t>
            </a:r>
            <a:r>
              <a:rPr lang="en-US" baseline="0" dirty="0" smtClean="0"/>
              <a:t> Presenter &amp; who’s in the room? [GED?  Low/Inter. ABE? Low-level ESL? Inter/Adv. ESL?  Multi-level? Managers? One-room schoolhouse? Etc.]  </a:t>
            </a:r>
            <a:r>
              <a:rPr lang="en-US" dirty="0" smtClean="0"/>
              <a:t>Get show of hands to gauge</a:t>
            </a:r>
            <a:r>
              <a:rPr lang="en-US" baseline="0" dirty="0" smtClean="0"/>
              <a:t> the audience.  Depending on who is in attendance, you may want to have the sample lessons on hand for Beg. ESL &amp; Advanced ESL/ABE.  These would be extra handouts and not used for the presentation itself.</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i="1" dirty="0" smtClean="0"/>
              <a:t>Post-ACES Lesson</a:t>
            </a:r>
          </a:p>
          <a:p>
            <a:pPr lvl="0"/>
            <a:r>
              <a:rPr lang="en-US" dirty="0" smtClean="0"/>
              <a:t>Continue working from the TIF</a:t>
            </a:r>
            <a:r>
              <a:rPr lang="en-US" baseline="0" dirty="0" smtClean="0"/>
              <a:t> @ a Glance and </a:t>
            </a:r>
            <a:r>
              <a:rPr lang="en-US" dirty="0" smtClean="0"/>
              <a:t>TIF-</a:t>
            </a:r>
            <a:r>
              <a:rPr lang="en-US" dirty="0" err="1" smtClean="0"/>
              <a:t>ing</a:t>
            </a:r>
            <a:r>
              <a:rPr lang="en-US" dirty="0" smtClean="0"/>
              <a:t> a Lesson Grid (p. 6)</a:t>
            </a:r>
            <a:r>
              <a:rPr lang="en-US" baseline="0" dirty="0" smtClean="0"/>
              <a:t>.  Click the video link to show the video. </a:t>
            </a:r>
          </a:p>
          <a:p>
            <a:pPr lvl="0"/>
            <a:r>
              <a:rPr lang="en-US" dirty="0" smtClean="0"/>
              <a:t>Watch the Post-ACES Lesson </a:t>
            </a:r>
            <a:r>
              <a:rPr lang="en-US" b="1" dirty="0" smtClean="0"/>
              <a:t>one segment at a time</a:t>
            </a:r>
            <a:r>
              <a:rPr lang="en-US" dirty="0" smtClean="0"/>
              <a:t> as indicated on the TIF-</a:t>
            </a:r>
            <a:r>
              <a:rPr lang="en-US" dirty="0" err="1" smtClean="0"/>
              <a:t>ing</a:t>
            </a:r>
            <a:r>
              <a:rPr lang="en-US" dirty="0" smtClean="0"/>
              <a:t> the Classroom Grid (p. 6) and the slides.</a:t>
            </a:r>
          </a:p>
          <a:p>
            <a:r>
              <a:rPr lang="en-US" baseline="0" dirty="0" smtClean="0"/>
              <a:t>After participants watch each segment, have them refer to the Snapshot and record the DFP skills &amp; </a:t>
            </a:r>
            <a:r>
              <a:rPr lang="en-US" baseline="0" dirty="0" err="1" smtClean="0"/>
              <a:t>subskills</a:t>
            </a:r>
            <a:r>
              <a:rPr lang="en-US" baseline="0" dirty="0" smtClean="0"/>
              <a:t> on the grid for each segment. Go to next slide &amp; have participants check the skills/sub skills they identified with the </a:t>
            </a:r>
            <a:r>
              <a:rPr lang="en-US" baseline="0" dirty="0" err="1" smtClean="0"/>
              <a:t>PPt</a:t>
            </a:r>
            <a:r>
              <a:rPr lang="en-US" baseline="0" dirty="0" smtClean="0"/>
              <a:t> slide.</a:t>
            </a:r>
            <a:endParaRPr lang="en-US" dirty="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CE059BE8-6990-4E4B-90A9-17B9174524D2}"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DFP skills did you notice?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21</a:t>
            </a:fld>
            <a:endParaRPr lang="en-US"/>
          </a:p>
        </p:txBody>
      </p:sp>
      <p:sp>
        <p:nvSpPr>
          <p:cNvPr id="6" name="Header Placeholder 5"/>
          <p:cNvSpPr>
            <a:spLocks noGrp="1"/>
          </p:cNvSpPr>
          <p:nvPr>
            <p:ph type="hdr" sz="quarter" idx="12"/>
          </p:nvPr>
        </p:nvSpPr>
        <p:spPr/>
        <p:txBody>
          <a:bodyPr/>
          <a:lstStyle/>
          <a:p>
            <a:r>
              <a:rPr lang="en-US" smtClean="0"/>
              <a:t>ACES PLC Meeting ONE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DFP skills did you notice?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23</a:t>
            </a:fld>
            <a:endParaRPr lang="en-US"/>
          </a:p>
        </p:txBody>
      </p:sp>
      <p:sp>
        <p:nvSpPr>
          <p:cNvPr id="6" name="Header Placeholder 5"/>
          <p:cNvSpPr>
            <a:spLocks noGrp="1"/>
          </p:cNvSpPr>
          <p:nvPr>
            <p:ph type="hdr" sz="quarter" idx="12"/>
          </p:nvPr>
        </p:nvSpPr>
        <p:spPr/>
        <p:txBody>
          <a:bodyPr/>
          <a:lstStyle/>
          <a:p>
            <a:r>
              <a:rPr lang="en-US" smtClean="0"/>
              <a:t>ACES PLC Meeting ONE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DFP skills did you notice?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25</a:t>
            </a:fld>
            <a:endParaRPr lang="en-US"/>
          </a:p>
        </p:txBody>
      </p:sp>
      <p:sp>
        <p:nvSpPr>
          <p:cNvPr id="6" name="Header Placeholder 5"/>
          <p:cNvSpPr>
            <a:spLocks noGrp="1"/>
          </p:cNvSpPr>
          <p:nvPr>
            <p:ph type="hdr" sz="quarter" idx="12"/>
          </p:nvPr>
        </p:nvSpPr>
        <p:spPr/>
        <p:txBody>
          <a:bodyPr/>
          <a:lstStyle/>
          <a:p>
            <a:r>
              <a:rPr lang="en-US" smtClean="0"/>
              <a:t>ACES PLC Meeting ONE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DFP skills did you notice?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27</a:t>
            </a:fld>
            <a:endParaRPr lang="en-US"/>
          </a:p>
        </p:txBody>
      </p:sp>
      <p:sp>
        <p:nvSpPr>
          <p:cNvPr id="6" name="Header Placeholder 5"/>
          <p:cNvSpPr>
            <a:spLocks noGrp="1"/>
          </p:cNvSpPr>
          <p:nvPr>
            <p:ph type="hdr" sz="quarter" idx="12"/>
          </p:nvPr>
        </p:nvSpPr>
        <p:spPr/>
        <p:txBody>
          <a:bodyPr/>
          <a:lstStyle/>
          <a:p>
            <a:r>
              <a:rPr lang="en-US" smtClean="0"/>
              <a:t>ACES PLC Meeting ONE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DFP skills did you notice?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29</a:t>
            </a:fld>
            <a:endParaRPr lang="en-US"/>
          </a:p>
        </p:txBody>
      </p:sp>
      <p:sp>
        <p:nvSpPr>
          <p:cNvPr id="6" name="Header Placeholder 5"/>
          <p:cNvSpPr>
            <a:spLocks noGrp="1"/>
          </p:cNvSpPr>
          <p:nvPr>
            <p:ph type="hdr" sz="quarter" idx="12"/>
          </p:nvPr>
        </p:nvSpPr>
        <p:spPr/>
        <p:txBody>
          <a:bodyPr/>
          <a:lstStyle/>
          <a:p>
            <a:r>
              <a:rPr lang="en-US" smtClean="0"/>
              <a:t>ACES PLC Meeting ONE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on Title page of handouts, p. 1.</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Refer participants to the handout p. 7.  Explain</a:t>
            </a:r>
            <a:r>
              <a:rPr lang="en-US" baseline="0" dirty="0" smtClean="0"/>
              <a:t> how the visual represents an “overlay” to the target environment.</a:t>
            </a:r>
            <a:endParaRPr lang="en-US" dirty="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9EE065FB-43A4-4111-AE12-DA3AE413BE3B}"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Read through and explain the different TIF methods. (Handout p. 7)</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D7527E5-669E-4B9D-AEB8-785710580358}"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Offer or elicit other examples as needed.</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E6B3A8F8-79F1-4E05-94F3-4C8A08BA96E4}"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Time-Permitting:</a:t>
            </a:r>
            <a:r>
              <a:rPr lang="en-US" b="1" baseline="0" dirty="0" smtClean="0"/>
              <a:t> </a:t>
            </a:r>
            <a:r>
              <a:rPr lang="en-US" dirty="0" smtClean="0"/>
              <a:t>Pass out the “DFP</a:t>
            </a:r>
            <a:r>
              <a:rPr lang="en-US" baseline="0" dirty="0" smtClean="0"/>
              <a:t> </a:t>
            </a:r>
            <a:r>
              <a:rPr lang="en-US" dirty="0" smtClean="0"/>
              <a:t>TIF-</a:t>
            </a:r>
            <a:r>
              <a:rPr lang="en-US" dirty="0" err="1" smtClean="0"/>
              <a:t>ing</a:t>
            </a:r>
            <a:r>
              <a:rPr lang="en-US" dirty="0" smtClean="0"/>
              <a:t> Methods Activity” matching activity  (prepared beforehand and cut into sets) to small groups or pairs.  Use</a:t>
            </a:r>
            <a:r>
              <a:rPr lang="en-US" baseline="0" dirty="0" smtClean="0"/>
              <a:t> the following 5 slides to check matches and have groups share out other opinions or suggestions.</a:t>
            </a:r>
          </a:p>
          <a:p>
            <a:r>
              <a:rPr lang="en-US" b="1" dirty="0" smtClean="0"/>
              <a:t>No Time?  </a:t>
            </a:r>
            <a:r>
              <a:rPr lang="en-US" b="0" dirty="0" smtClean="0"/>
              <a:t>S</a:t>
            </a:r>
            <a:r>
              <a:rPr lang="en-US" dirty="0" smtClean="0"/>
              <a:t>imply share one</a:t>
            </a:r>
            <a:r>
              <a:rPr lang="en-US" baseline="0" dirty="0" smtClean="0"/>
              <a:t> example of each TIF-</a:t>
            </a:r>
            <a:r>
              <a:rPr lang="en-US" baseline="0" dirty="0" err="1" smtClean="0"/>
              <a:t>ing</a:t>
            </a:r>
            <a:r>
              <a:rPr lang="en-US" baseline="0" dirty="0" smtClean="0"/>
              <a:t> method by showing the next 5 slides.</a:t>
            </a:r>
            <a:endParaRPr lang="en-US" dirty="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70D1231E-DCCD-40ED-B807-4549609C041F}"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Click to fly in the question. Click to reveal the answer.</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345DEF75-4400-4258-A7DD-C9C01350F980}"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Click to fly in the question. Click to reveal the answer.</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5DAEB488-966B-4445-8439-D56F85499A05}"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Click to fly in the question. Click to reveal the answer.</a:t>
            </a:r>
          </a:p>
          <a:p>
            <a:pPr>
              <a:spcBef>
                <a:spcPct val="0"/>
              </a:spcBef>
            </a:pPr>
            <a:endParaRPr lang="en-US" altLang="en-US" dirty="0" smtClean="0"/>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7264379C-C1DF-4737-80A3-8AD87D6FF91C}"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Click to fly in the question. Click to reveal the answer.</a:t>
            </a:r>
          </a:p>
          <a:p>
            <a:pPr>
              <a:spcBef>
                <a:spcPct val="0"/>
              </a:spcBef>
            </a:pPr>
            <a:endParaRPr lang="en-US" altLang="en-US" dirty="0" smtClean="0"/>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5C745EA1-FE31-4D72-8872-143E2A183B4C}"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Click to fly in the question. Click to reveal the answer.</a:t>
            </a:r>
          </a:p>
          <a:p>
            <a:pPr>
              <a:spcBef>
                <a:spcPct val="0"/>
              </a:spcBef>
            </a:pPr>
            <a:endParaRPr lang="en-US" altLang="en-US" dirty="0" smtClean="0"/>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DD42AD1A-A4F0-4567-9672-F056D290C000}"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Background: Federal push to focus on transitions in ABE/ESL.  Minnesota’s response to make “transitions” relevant for all levels of ESL/ABE.  Share the Presenter’s (My) interests and motivations; for example, “I taught </a:t>
            </a:r>
            <a:r>
              <a:rPr lang="en-US" altLang="en-US" dirty="0" err="1" smtClean="0"/>
              <a:t>FastTRAC</a:t>
            </a:r>
            <a:r>
              <a:rPr lang="en-US" altLang="en-US" dirty="0" smtClean="0"/>
              <a:t> and saw students were not able to be a successful because they lacked the Developing a Future Pathway skills they needed.”</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F51F93D-5FC8-4C82-89EA-A06B9A40327C}"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Time permitting: Have participants volunteer to share out a TIF method from their class.</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0657A36C-F2CB-4339-B054-50364EA9158E}"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Share the adult basic education support (ABES) available to practitioners in MN.</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CC3AD0AE-1530-4720-AF16-2AEA827FB386}" type="slidenum">
              <a:rPr lang="en-US"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Share that all resources from today’s workshop are located here.  Info on title page of handout, p. 1.</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729535A-5140-4918-ABE4-0F3160B95B6B}" type="slidenum">
              <a:rPr lang="en-US"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If there is internet access, go to the link and demo what is available: PLC materials and category-specific materials</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C2422EF-B797-49CB-9D4C-07973A298F13}" type="slidenum">
              <a:rPr lang="en-US"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A7D51C91-61C9-474B-BB43-1826ADCA0EEA}" type="slidenum">
              <a:rPr lang="en-US" altLang="en-US"/>
              <a:pPr/>
              <a:t>44</a:t>
            </a:fld>
            <a:endParaRPr lang="en-US" altLang="en-US"/>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participants to the m</a:t>
            </a:r>
            <a:r>
              <a:rPr lang="en-US" dirty="0" smtClean="0"/>
              <a:t>atching handout p. 2.  After they match the sub skills to skills, have them turn to p. 3 (DFP skills snapshot) and</a:t>
            </a:r>
            <a:r>
              <a:rPr lang="en-US" baseline="0" dirty="0" smtClean="0"/>
              <a:t> check their answers with the actual DFP skills and sub skills from the TIF @ a Glance.</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S PGothic" pitchFamily="34" charset="-128"/>
                <a:cs typeface="+mn-cs"/>
              </a:rPr>
              <a:t>Describe</a:t>
            </a:r>
            <a:r>
              <a:rPr lang="en-US" sz="1200" kern="1200" baseline="0" dirty="0" smtClean="0">
                <a:solidFill>
                  <a:schemeClr val="tx1"/>
                </a:solidFill>
                <a:latin typeface="+mn-lt"/>
                <a:ea typeface="MS PGothic" pitchFamily="34" charset="-128"/>
                <a:cs typeface="+mn-cs"/>
              </a:rPr>
              <a:t> the organization of the TIF.</a:t>
            </a:r>
            <a:endParaRPr lang="en-US" dirty="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11E5AF9-0CA3-4148-938D-C60040F377A3}" type="slidenum">
              <a:rPr lang="en-US" altLang="en-US"/>
              <a:pPr/>
              <a:t>6</a:t>
            </a:fld>
            <a:endParaRPr lang="en-US" altLang="en-US"/>
          </a:p>
        </p:txBody>
      </p:sp>
      <p:sp>
        <p:nvSpPr>
          <p:cNvPr id="67588"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r>
              <a:rPr lang="en-US" altLang="en-US" smtClean="0"/>
              <a:t>ACES PLC Meeting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S PGothic" pitchFamily="34" charset="-128"/>
                <a:cs typeface="+mn-cs"/>
              </a:rPr>
              <a:t>Explain the layout of the TIF, indicating the skills, sub skills, sample activities, and contexts.  Explain that two sub skills from each skill are exemplified through sample activities on a continuum of complexity. Show how technology sample activities are included for each of these sub skills as well.  Refer everyone to the URL included at the bottom of the handout.</a:t>
            </a:r>
            <a:endParaRPr lang="en-US" dirty="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C1C70E0C-7C36-4533-B39B-C1D7E079FB0A}" type="slidenum">
              <a:rPr lang="en-US" altLang="en-US"/>
              <a:pPr/>
              <a:t>7</a:t>
            </a:fld>
            <a:endParaRPr lang="en-US" altLang="en-US"/>
          </a:p>
        </p:txBody>
      </p:sp>
      <p:sp>
        <p:nvSpPr>
          <p:cNvPr id="68612"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r>
              <a:rPr lang="en-US" altLang="en-US" smtClean="0"/>
              <a:t>ACES PLC Meeting 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 the group into groups/pairs</a:t>
            </a:r>
            <a:r>
              <a:rPr lang="en-US" baseline="0" dirty="0" smtClean="0"/>
              <a:t> divisible by 3 so that an equal number of groups look at one DFP Skill for each of the 3 skills. Assign one skill to each group and refer them to the correct pages of the complete TIF (pp. 56-61) for that skill. Each group will look at only 1 of the 3 skills and then share out their “finds” with the whole group.  The whole group can then fill in the remaining 2 rows on their handout during the whole group share.</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Reveal</a:t>
            </a:r>
            <a:r>
              <a:rPr lang="en-US" baseline="0" dirty="0" smtClean="0"/>
              <a:t> each letter in the acronym one at a time and have participants “shout out” what it stands for.  “Click” to reveal the answer.</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38100" y="463550"/>
            <a:ext cx="9182100" cy="6419850"/>
          </a:xfrm>
          <a:custGeom>
            <a:avLst/>
            <a:gdLst/>
            <a:ahLst/>
            <a:cxnLst>
              <a:cxn ang="0">
                <a:pos x="17280" y="12123"/>
              </a:cxn>
              <a:cxn ang="0">
                <a:pos x="0" y="12132"/>
              </a:cxn>
              <a:cxn ang="0">
                <a:pos x="2" y="4163"/>
              </a:cxn>
              <a:cxn ang="0">
                <a:pos x="262" y="3633"/>
              </a:cxn>
              <a:cxn ang="0">
                <a:pos x="567" y="3147"/>
              </a:cxn>
              <a:cxn ang="0">
                <a:pos x="912" y="2704"/>
              </a:cxn>
              <a:cxn ang="0">
                <a:pos x="1295" y="2299"/>
              </a:cxn>
              <a:cxn ang="0">
                <a:pos x="1714" y="1931"/>
              </a:cxn>
              <a:cxn ang="0">
                <a:pos x="2166" y="1602"/>
              </a:cxn>
              <a:cxn ang="0">
                <a:pos x="2649" y="1308"/>
              </a:cxn>
              <a:cxn ang="0">
                <a:pos x="3160" y="1048"/>
              </a:cxn>
              <a:cxn ang="0">
                <a:pos x="3696" y="820"/>
              </a:cxn>
              <a:cxn ang="0">
                <a:pos x="4255" y="623"/>
              </a:cxn>
              <a:cxn ang="0">
                <a:pos x="4835" y="457"/>
              </a:cxn>
              <a:cxn ang="0">
                <a:pos x="5433" y="319"/>
              </a:cxn>
              <a:cxn ang="0">
                <a:pos x="6047" y="207"/>
              </a:cxn>
              <a:cxn ang="0">
                <a:pos x="6673" y="121"/>
              </a:cxn>
              <a:cxn ang="0">
                <a:pos x="7311" y="59"/>
              </a:cxn>
              <a:cxn ang="0">
                <a:pos x="7955" y="19"/>
              </a:cxn>
              <a:cxn ang="0">
                <a:pos x="8605" y="0"/>
              </a:cxn>
              <a:cxn ang="0">
                <a:pos x="9259" y="1"/>
              </a:cxn>
              <a:cxn ang="0">
                <a:pos x="9911" y="20"/>
              </a:cxn>
              <a:cxn ang="0">
                <a:pos x="10562" y="55"/>
              </a:cxn>
              <a:cxn ang="0">
                <a:pos x="11209" y="107"/>
              </a:cxn>
              <a:cxn ang="0">
                <a:pos x="11848" y="172"/>
              </a:cxn>
              <a:cxn ang="0">
                <a:pos x="12477" y="250"/>
              </a:cxn>
              <a:cxn ang="0">
                <a:pos x="13094" y="338"/>
              </a:cxn>
              <a:cxn ang="0">
                <a:pos x="13695" y="435"/>
              </a:cxn>
              <a:cxn ang="0">
                <a:pos x="14280" y="542"/>
              </a:cxn>
              <a:cxn ang="0">
                <a:pos x="14845" y="655"/>
              </a:cxn>
              <a:cxn ang="0">
                <a:pos x="15387" y="772"/>
              </a:cxn>
              <a:cxn ang="0">
                <a:pos x="15904" y="894"/>
              </a:cxn>
              <a:cxn ang="0">
                <a:pos x="16393" y="1019"/>
              </a:cxn>
              <a:cxn ang="0">
                <a:pos x="16853" y="1144"/>
              </a:cxn>
              <a:cxn ang="0">
                <a:pos x="17280" y="1268"/>
              </a:cxn>
              <a:cxn ang="0">
                <a:pos x="17280" y="1980"/>
              </a:cxn>
              <a:cxn ang="0">
                <a:pos x="17280" y="2678"/>
              </a:cxn>
              <a:cxn ang="0">
                <a:pos x="17280" y="3364"/>
              </a:cxn>
              <a:cxn ang="0">
                <a:pos x="17280" y="4043"/>
              </a:cxn>
              <a:cxn ang="0">
                <a:pos x="17280" y="4712"/>
              </a:cxn>
              <a:cxn ang="0">
                <a:pos x="17280" y="5377"/>
              </a:cxn>
              <a:cxn ang="0">
                <a:pos x="17280" y="6038"/>
              </a:cxn>
              <a:cxn ang="0">
                <a:pos x="17280" y="6696"/>
              </a:cxn>
              <a:cxn ang="0">
                <a:pos x="17280" y="7355"/>
              </a:cxn>
              <a:cxn ang="0">
                <a:pos x="17280" y="8015"/>
              </a:cxn>
              <a:cxn ang="0">
                <a:pos x="17280" y="8680"/>
              </a:cxn>
              <a:cxn ang="0">
                <a:pos x="17280" y="9350"/>
              </a:cxn>
              <a:cxn ang="0">
                <a:pos x="17280" y="10027"/>
              </a:cxn>
              <a:cxn ang="0">
                <a:pos x="17280" y="10714"/>
              </a:cxn>
              <a:cxn ang="0">
                <a:pos x="17280" y="11413"/>
              </a:cxn>
              <a:cxn ang="0">
                <a:pos x="17280" y="12123"/>
              </a:cxn>
            </a:cxnLst>
            <a:rect l="0" t="0" r="r" b="b"/>
            <a:pathLst>
              <a:path w="17280" h="12132">
                <a:moveTo>
                  <a:pt x="17280" y="12123"/>
                </a:moveTo>
                <a:lnTo>
                  <a:pt x="0" y="12132"/>
                </a:lnTo>
                <a:lnTo>
                  <a:pt x="2" y="4163"/>
                </a:lnTo>
                <a:lnTo>
                  <a:pt x="262" y="3633"/>
                </a:lnTo>
                <a:lnTo>
                  <a:pt x="567" y="3147"/>
                </a:lnTo>
                <a:lnTo>
                  <a:pt x="912" y="2704"/>
                </a:lnTo>
                <a:lnTo>
                  <a:pt x="1295" y="2299"/>
                </a:lnTo>
                <a:lnTo>
                  <a:pt x="1714" y="1931"/>
                </a:lnTo>
                <a:lnTo>
                  <a:pt x="2166" y="1602"/>
                </a:lnTo>
                <a:lnTo>
                  <a:pt x="2649" y="1308"/>
                </a:lnTo>
                <a:lnTo>
                  <a:pt x="3160" y="1048"/>
                </a:lnTo>
                <a:lnTo>
                  <a:pt x="3696" y="820"/>
                </a:lnTo>
                <a:lnTo>
                  <a:pt x="4255" y="623"/>
                </a:lnTo>
                <a:lnTo>
                  <a:pt x="4835" y="457"/>
                </a:lnTo>
                <a:lnTo>
                  <a:pt x="5433" y="319"/>
                </a:lnTo>
                <a:lnTo>
                  <a:pt x="6047" y="207"/>
                </a:lnTo>
                <a:lnTo>
                  <a:pt x="6673" y="121"/>
                </a:lnTo>
                <a:lnTo>
                  <a:pt x="7311" y="59"/>
                </a:lnTo>
                <a:lnTo>
                  <a:pt x="7955" y="19"/>
                </a:lnTo>
                <a:lnTo>
                  <a:pt x="8605" y="0"/>
                </a:lnTo>
                <a:lnTo>
                  <a:pt x="9259" y="1"/>
                </a:lnTo>
                <a:lnTo>
                  <a:pt x="9911" y="20"/>
                </a:lnTo>
                <a:lnTo>
                  <a:pt x="10562" y="55"/>
                </a:lnTo>
                <a:lnTo>
                  <a:pt x="11209" y="107"/>
                </a:lnTo>
                <a:lnTo>
                  <a:pt x="11848" y="172"/>
                </a:lnTo>
                <a:lnTo>
                  <a:pt x="12477" y="250"/>
                </a:lnTo>
                <a:lnTo>
                  <a:pt x="13094" y="338"/>
                </a:lnTo>
                <a:lnTo>
                  <a:pt x="13695" y="435"/>
                </a:lnTo>
                <a:lnTo>
                  <a:pt x="14280" y="542"/>
                </a:lnTo>
                <a:lnTo>
                  <a:pt x="14845" y="655"/>
                </a:lnTo>
                <a:lnTo>
                  <a:pt x="15387" y="772"/>
                </a:lnTo>
                <a:lnTo>
                  <a:pt x="15904" y="894"/>
                </a:lnTo>
                <a:lnTo>
                  <a:pt x="16393" y="1019"/>
                </a:lnTo>
                <a:lnTo>
                  <a:pt x="16853" y="1144"/>
                </a:lnTo>
                <a:lnTo>
                  <a:pt x="17280" y="1268"/>
                </a:lnTo>
                <a:lnTo>
                  <a:pt x="17280" y="1980"/>
                </a:lnTo>
                <a:lnTo>
                  <a:pt x="17280" y="2678"/>
                </a:lnTo>
                <a:lnTo>
                  <a:pt x="17280" y="3364"/>
                </a:lnTo>
                <a:lnTo>
                  <a:pt x="17280" y="4043"/>
                </a:lnTo>
                <a:lnTo>
                  <a:pt x="17280" y="4712"/>
                </a:lnTo>
                <a:lnTo>
                  <a:pt x="17280" y="5377"/>
                </a:lnTo>
                <a:lnTo>
                  <a:pt x="17280" y="6038"/>
                </a:lnTo>
                <a:lnTo>
                  <a:pt x="17280" y="6696"/>
                </a:lnTo>
                <a:lnTo>
                  <a:pt x="17280" y="7355"/>
                </a:lnTo>
                <a:lnTo>
                  <a:pt x="17280" y="8015"/>
                </a:lnTo>
                <a:lnTo>
                  <a:pt x="17280" y="8680"/>
                </a:lnTo>
                <a:lnTo>
                  <a:pt x="17280" y="9350"/>
                </a:lnTo>
                <a:lnTo>
                  <a:pt x="17280" y="10027"/>
                </a:lnTo>
                <a:lnTo>
                  <a:pt x="17280" y="10714"/>
                </a:lnTo>
                <a:lnTo>
                  <a:pt x="17280" y="11413"/>
                </a:lnTo>
                <a:lnTo>
                  <a:pt x="17280" y="12123"/>
                </a:lnTo>
                <a:close/>
              </a:path>
            </a:pathLst>
          </a:custGeom>
          <a:solidFill>
            <a:schemeClr val="accent3">
              <a:lumMod val="5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 name="Freeform 9"/>
          <p:cNvSpPr>
            <a:spLocks/>
          </p:cNvSpPr>
          <p:nvPr/>
        </p:nvSpPr>
        <p:spPr bwMode="auto">
          <a:xfrm flipV="1">
            <a:off x="-25400" y="4889500"/>
            <a:ext cx="8839200" cy="32766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 name="Freeform 5"/>
          <p:cNvSpPr>
            <a:spLocks/>
          </p:cNvSpPr>
          <p:nvPr/>
        </p:nvSpPr>
        <p:spPr bwMode="auto">
          <a:xfrm flipV="1">
            <a:off x="-25400" y="4786313"/>
            <a:ext cx="9144000" cy="3227387"/>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 name="Freeform 5"/>
          <p:cNvSpPr>
            <a:spLocks/>
          </p:cNvSpPr>
          <p:nvPr/>
        </p:nvSpPr>
        <p:spPr bwMode="auto">
          <a:xfrm>
            <a:off x="1588" y="268288"/>
            <a:ext cx="9142412" cy="1760537"/>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8" name="Freeform 6"/>
          <p:cNvSpPr>
            <a:spLocks/>
          </p:cNvSpPr>
          <p:nvPr/>
        </p:nvSpPr>
        <p:spPr bwMode="auto">
          <a:xfrm>
            <a:off x="523875" y="190500"/>
            <a:ext cx="8620125" cy="16589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ctrTitle"/>
          </p:nvPr>
        </p:nvSpPr>
        <p:spPr>
          <a:xfrm>
            <a:off x="685800" y="1143000"/>
            <a:ext cx="7772400" cy="646331"/>
          </a:xfrm>
        </p:spPr>
        <p:txBody>
          <a:bodyPr>
            <a:normAutofit/>
          </a:bodyPr>
          <a:lstStyle>
            <a:lvl1pPr algn="r">
              <a:defRPr sz="3600">
                <a:solidFill>
                  <a:schemeClr val="accent3">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r">
              <a:buNone/>
              <a:defRPr sz="24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a:xfrm>
            <a:off x="457200" y="6324600"/>
            <a:ext cx="2133600" cy="365125"/>
          </a:xfrm>
        </p:spPr>
        <p:txBody>
          <a:bodyPr/>
          <a:lstStyle>
            <a:lvl1pPr>
              <a:defRPr/>
            </a:lvl1pPr>
          </a:lstStyle>
          <a:p>
            <a:fld id="{D530C019-51E0-40FE-BA4A-ECB2281D69E8}" type="datetimeFigureOut">
              <a:rPr lang="en-US" altLang="en-US"/>
              <a:pPr/>
              <a:t>3/16/15</a:t>
            </a:fld>
            <a:endParaRPr lang="en-US" alt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FB099617-547F-4D76-9CA9-3A0A51B1531B}" type="slidenum">
              <a:rPr lang="en-US" altLang="en-US"/>
              <a:pPr/>
              <a:t>‹#›</a:t>
            </a:fld>
            <a:endParaRPr lang="en-US" altLang="en-US"/>
          </a:p>
        </p:txBody>
      </p:sp>
    </p:spTree>
    <p:extLst>
      <p:ext uri="{BB962C8B-B14F-4D97-AF65-F5344CB8AC3E}">
        <p14:creationId xmlns:p14="http://schemas.microsoft.com/office/powerpoint/2010/main" val="2849184838"/>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D2F303-AE41-43CE-8033-4C2A1C338D43}"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1DDB20-302E-4165-A64D-2A95470E6694}" type="slidenum">
              <a:rPr lang="en-US" altLang="en-US"/>
              <a:pPr/>
              <a:t>‹#›</a:t>
            </a:fld>
            <a:endParaRPr lang="en-US" altLang="en-US"/>
          </a:p>
        </p:txBody>
      </p:sp>
    </p:spTree>
    <p:extLst>
      <p:ext uri="{BB962C8B-B14F-4D97-AF65-F5344CB8AC3E}">
        <p14:creationId xmlns:p14="http://schemas.microsoft.com/office/powerpoint/2010/main" val="177808835"/>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7C3372-A265-4AA5-9AB0-FF3DA32BCA49}"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B38D06-A00A-45AF-96AB-6D06C4AA84D7}" type="slidenum">
              <a:rPr lang="en-US" altLang="en-US"/>
              <a:pPr/>
              <a:t>‹#›</a:t>
            </a:fld>
            <a:endParaRPr lang="en-US" altLang="en-US"/>
          </a:p>
        </p:txBody>
      </p:sp>
    </p:spTree>
    <p:extLst>
      <p:ext uri="{BB962C8B-B14F-4D97-AF65-F5344CB8AC3E}">
        <p14:creationId xmlns:p14="http://schemas.microsoft.com/office/powerpoint/2010/main" val="4087670057"/>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66F320F-A230-4650-927F-05B566D3E8C6}"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026389-C6F6-4098-A9C7-9DEE20F394C9}" type="slidenum">
              <a:rPr lang="en-US" altLang="en-US"/>
              <a:pPr/>
              <a:t>‹#›</a:t>
            </a:fld>
            <a:endParaRPr lang="en-US" altLang="en-US"/>
          </a:p>
        </p:txBody>
      </p:sp>
    </p:spTree>
    <p:extLst>
      <p:ext uri="{BB962C8B-B14F-4D97-AF65-F5344CB8AC3E}">
        <p14:creationId xmlns:p14="http://schemas.microsoft.com/office/powerpoint/2010/main" val="49990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5DB645-9B2D-4556-ACE4-27B64ADAE512}"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CB24E3-4AD4-4F69-BA86-A5764429452D}" type="slidenum">
              <a:rPr lang="en-US" altLang="en-US"/>
              <a:pPr/>
              <a:t>‹#›</a:t>
            </a:fld>
            <a:endParaRPr lang="en-US" altLang="en-US"/>
          </a:p>
        </p:txBody>
      </p:sp>
    </p:spTree>
    <p:extLst>
      <p:ext uri="{BB962C8B-B14F-4D97-AF65-F5344CB8AC3E}">
        <p14:creationId xmlns:p14="http://schemas.microsoft.com/office/powerpoint/2010/main" val="77774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606B154-831E-4EFF-B5F7-5494AD39707D}"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27D864-7341-4A3A-96D2-AE2A1C93C798}" type="slidenum">
              <a:rPr lang="en-US" altLang="en-US"/>
              <a:pPr/>
              <a:t>‹#›</a:t>
            </a:fld>
            <a:endParaRPr lang="en-US" altLang="en-US"/>
          </a:p>
        </p:txBody>
      </p:sp>
    </p:spTree>
    <p:extLst>
      <p:ext uri="{BB962C8B-B14F-4D97-AF65-F5344CB8AC3E}">
        <p14:creationId xmlns:p14="http://schemas.microsoft.com/office/powerpoint/2010/main" val="192274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E2ABDAF-AF05-4BAE-909F-50729B4F8348}"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3EB661-8844-488B-A908-61C744845E03}" type="slidenum">
              <a:rPr lang="en-US" altLang="en-US"/>
              <a:pPr/>
              <a:t>‹#›</a:t>
            </a:fld>
            <a:endParaRPr lang="en-US" altLang="en-US"/>
          </a:p>
        </p:txBody>
      </p:sp>
    </p:spTree>
    <p:extLst>
      <p:ext uri="{BB962C8B-B14F-4D97-AF65-F5344CB8AC3E}">
        <p14:creationId xmlns:p14="http://schemas.microsoft.com/office/powerpoint/2010/main" val="406087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49D2EF8-02C8-462D-BBAB-8486C7B5E856}" type="datetimeFigureOut">
              <a:rPr lang="en-US" altLang="en-US"/>
              <a:pPr/>
              <a:t>3/16/15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9925AA4-F726-43A6-AFCE-8F3F10D8E214}" type="slidenum">
              <a:rPr lang="en-US" altLang="en-US"/>
              <a:pPr/>
              <a:t>‹#›</a:t>
            </a:fld>
            <a:endParaRPr lang="en-US" altLang="en-US"/>
          </a:p>
        </p:txBody>
      </p:sp>
    </p:spTree>
    <p:extLst>
      <p:ext uri="{BB962C8B-B14F-4D97-AF65-F5344CB8AC3E}">
        <p14:creationId xmlns:p14="http://schemas.microsoft.com/office/powerpoint/2010/main" val="305227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3392BC-7B25-4BA7-9043-D034379D84B3}" type="datetimeFigureOut">
              <a:rPr lang="en-US" altLang="en-US"/>
              <a:pPr/>
              <a:t>3/16/15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728CE3-09E2-41A6-A717-F9163F50824A}" type="slidenum">
              <a:rPr lang="en-US" altLang="en-US"/>
              <a:pPr/>
              <a:t>‹#›</a:t>
            </a:fld>
            <a:endParaRPr lang="en-US" altLang="en-US"/>
          </a:p>
        </p:txBody>
      </p:sp>
    </p:spTree>
    <p:extLst>
      <p:ext uri="{BB962C8B-B14F-4D97-AF65-F5344CB8AC3E}">
        <p14:creationId xmlns:p14="http://schemas.microsoft.com/office/powerpoint/2010/main" val="565065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0C7BD65-3B0A-4868-A3AA-BA1068F75A6A}" type="datetimeFigureOut">
              <a:rPr lang="en-US" altLang="en-US"/>
              <a:pPr/>
              <a:t>3/16/15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93F2301-3859-46D7-A749-CCD1DF598729}" type="slidenum">
              <a:rPr lang="en-US" altLang="en-US"/>
              <a:pPr/>
              <a:t>‹#›</a:t>
            </a:fld>
            <a:endParaRPr lang="en-US" altLang="en-US"/>
          </a:p>
        </p:txBody>
      </p:sp>
    </p:spTree>
    <p:extLst>
      <p:ext uri="{BB962C8B-B14F-4D97-AF65-F5344CB8AC3E}">
        <p14:creationId xmlns:p14="http://schemas.microsoft.com/office/powerpoint/2010/main" val="223709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5B7982D-C046-4D75-8810-07ADFA509E77}"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FED30A-E00E-40FF-AF82-6A789E7BDF5D}" type="slidenum">
              <a:rPr lang="en-US" altLang="en-US"/>
              <a:pPr/>
              <a:t>‹#›</a:t>
            </a:fld>
            <a:endParaRPr lang="en-US" altLang="en-US"/>
          </a:p>
        </p:txBody>
      </p:sp>
    </p:spTree>
    <p:extLst>
      <p:ext uri="{BB962C8B-B14F-4D97-AF65-F5344CB8AC3E}">
        <p14:creationId xmlns:p14="http://schemas.microsoft.com/office/powerpoint/2010/main" val="406007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p:nvSpPr>
        <p:spPr bwMode="auto">
          <a:xfrm>
            <a:off x="892175" y="169863"/>
            <a:ext cx="8251825" cy="1679575"/>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 name="Freeform 6"/>
          <p:cNvSpPr>
            <a:spLocks/>
          </p:cNvSpPr>
          <p:nvPr/>
        </p:nvSpPr>
        <p:spPr bwMode="auto">
          <a:xfrm>
            <a:off x="533400" y="322263"/>
            <a:ext cx="8610600" cy="1582737"/>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 name="Freeform 5"/>
          <p:cNvSpPr/>
          <p:nvPr/>
        </p:nvSpPr>
        <p:spPr>
          <a:xfrm>
            <a:off x="-9525" y="4572000"/>
            <a:ext cx="9153525" cy="2309813"/>
          </a:xfrm>
          <a:custGeom>
            <a:avLst/>
            <a:gdLst>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2885326"/>
              <a:gd name="connsiteX1" fmla="*/ 3996647 w 9154274"/>
              <a:gd name="connsiteY1" fmla="*/ 1890445 h 2885326"/>
              <a:gd name="connsiteX2" fmla="*/ 9154274 w 9154274"/>
              <a:gd name="connsiteY2" fmla="*/ 0 h 2885326"/>
              <a:gd name="connsiteX3" fmla="*/ 9154274 w 9154274"/>
              <a:gd name="connsiteY3" fmla="*/ 2476072 h 2885326"/>
              <a:gd name="connsiteX4" fmla="*/ 0 w 9154274"/>
              <a:gd name="connsiteY4" fmla="*/ 2455524 h 2885326"/>
              <a:gd name="connsiteX5" fmla="*/ 0 w 9154274"/>
              <a:gd name="connsiteY5" fmla="*/ 1202077 h 2885326"/>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4274" h="2476072">
                <a:moveTo>
                  <a:pt x="0" y="1202077"/>
                </a:moveTo>
                <a:cubicBezTo>
                  <a:pt x="875016" y="1451225"/>
                  <a:pt x="2273156" y="1880171"/>
                  <a:pt x="3996647" y="1890445"/>
                </a:cubicBezTo>
                <a:cubicBezTo>
                  <a:pt x="7798941" y="1960652"/>
                  <a:pt x="8793822" y="505146"/>
                  <a:pt x="9154274" y="0"/>
                </a:cubicBezTo>
                <a:lnTo>
                  <a:pt x="9154274" y="2476072"/>
                </a:lnTo>
                <a:lnTo>
                  <a:pt x="0" y="2455524"/>
                </a:lnTo>
                <a:cubicBezTo>
                  <a:pt x="3425" y="2027434"/>
                  <a:pt x="6849" y="1599344"/>
                  <a:pt x="0" y="120207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0" y="4114800"/>
            <a:ext cx="8991600" cy="3810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40000"/>
              <a:lumOff val="6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8" name="Freeform 9"/>
          <p:cNvSpPr>
            <a:spLocks/>
          </p:cNvSpPr>
          <p:nvPr/>
        </p:nvSpPr>
        <p:spPr bwMode="auto">
          <a:xfrm flipV="1">
            <a:off x="0" y="4572000"/>
            <a:ext cx="9144000" cy="32512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p:txBody>
          <a:bodyPr/>
          <a:lstStyle>
            <a:lvl1pPr>
              <a:defRPr/>
            </a:lvl1pPr>
          </a:lstStyle>
          <a:p>
            <a:fld id="{F4CC7F88-2CB7-4A98-854C-9F1FE9C816A9}" type="datetimeFigureOut">
              <a:rPr lang="en-US" altLang="en-US"/>
              <a:pPr/>
              <a:t>3/16/15</a:t>
            </a:fld>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EC10F97C-CF84-4E2F-BA78-4FC35A1687E4}" type="slidenum">
              <a:rPr lang="en-US" altLang="en-US"/>
              <a:pPr/>
              <a:t>‹#›</a:t>
            </a:fld>
            <a:endParaRPr lang="en-US" altLang="en-US"/>
          </a:p>
        </p:txBody>
      </p:sp>
    </p:spTree>
    <p:extLst>
      <p:ext uri="{BB962C8B-B14F-4D97-AF65-F5344CB8AC3E}">
        <p14:creationId xmlns:p14="http://schemas.microsoft.com/office/powerpoint/2010/main" val="3865993503"/>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A7696BD-7B86-4EDA-AE85-2F00F0E5FDC8}"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A123E6-D91C-4717-A257-F6838D6C91F7}" type="slidenum">
              <a:rPr lang="en-US" altLang="en-US"/>
              <a:pPr/>
              <a:t>‹#›</a:t>
            </a:fld>
            <a:endParaRPr lang="en-US" altLang="en-US"/>
          </a:p>
        </p:txBody>
      </p:sp>
    </p:spTree>
    <p:extLst>
      <p:ext uri="{BB962C8B-B14F-4D97-AF65-F5344CB8AC3E}">
        <p14:creationId xmlns:p14="http://schemas.microsoft.com/office/powerpoint/2010/main" val="160469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997D24-5D76-4AC1-BAA7-67A007E8AD03}"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684932-42A3-45A1-9E8B-A432AE1B5270}" type="slidenum">
              <a:rPr lang="en-US" altLang="en-US"/>
              <a:pPr/>
              <a:t>‹#›</a:t>
            </a:fld>
            <a:endParaRPr lang="en-US" altLang="en-US"/>
          </a:p>
        </p:txBody>
      </p:sp>
    </p:spTree>
    <p:extLst>
      <p:ext uri="{BB962C8B-B14F-4D97-AF65-F5344CB8AC3E}">
        <p14:creationId xmlns:p14="http://schemas.microsoft.com/office/powerpoint/2010/main" val="3733042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726790-0385-41A1-8CEC-E2BDE3832787}"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E55BAC-2936-4097-B47D-7606FA48337D}" type="slidenum">
              <a:rPr lang="en-US" altLang="en-US"/>
              <a:pPr/>
              <a:t>‹#›</a:t>
            </a:fld>
            <a:endParaRPr lang="en-US" altLang="en-US"/>
          </a:p>
        </p:txBody>
      </p:sp>
    </p:spTree>
    <p:extLst>
      <p:ext uri="{BB962C8B-B14F-4D97-AF65-F5344CB8AC3E}">
        <p14:creationId xmlns:p14="http://schemas.microsoft.com/office/powerpoint/2010/main" val="4223013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5"/>
          <p:cNvSpPr/>
          <p:nvPr/>
        </p:nvSpPr>
        <p:spPr>
          <a:xfrm>
            <a:off x="-1205" y="-1115"/>
            <a:ext cx="9145184"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5" name="Rectangle 4"/>
          <p:cNvSpPr/>
          <p:nvPr/>
        </p:nvSpPr>
        <p:spPr bwMode="hidden">
          <a:xfrm>
            <a:off x="0" y="1905000"/>
            <a:ext cx="9144000" cy="21478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lnSpc>
                <a:spcPct val="90000"/>
              </a:lnSpc>
              <a:spcBef>
                <a:spcPts val="0"/>
              </a:spcBef>
              <a:spcAft>
                <a:spcPts val="0"/>
              </a:spcAft>
              <a:defRPr/>
            </a:pPr>
            <a:endParaRPr sz="3200">
              <a:solidFill>
                <a:schemeClr val="tx2"/>
              </a:solidFill>
            </a:endParaRPr>
          </a:p>
        </p:txBody>
      </p:sp>
      <p:sp>
        <p:nvSpPr>
          <p:cNvPr id="3" name="Subtitle 2"/>
          <p:cNvSpPr>
            <a:spLocks noGrp="1"/>
          </p:cNvSpPr>
          <p:nvPr>
            <p:ph type="subTitle" idx="1"/>
          </p:nvPr>
        </p:nvSpPr>
        <p:spPr>
          <a:xfrm>
            <a:off x="914400" y="4140200"/>
            <a:ext cx="7315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914400" y="1905002"/>
            <a:ext cx="7315200" cy="2147926"/>
          </a:xfrm>
        </p:spPr>
        <p:txBody>
          <a:bodyPr anchor="ctr"/>
          <a:lstStyle>
            <a:lvl1pPr algn="ctr">
              <a:defRPr sz="4400" cap="all" normalizeH="0" baseline="0"/>
            </a:lvl1pPr>
          </a:lstStyle>
          <a:p>
            <a:r>
              <a:rPr lang="en-US" smtClean="0"/>
              <a:t>Click to edit Master title style</a:t>
            </a:r>
            <a:endParaRPr/>
          </a:p>
        </p:txBody>
      </p:sp>
    </p:spTree>
    <p:extLst>
      <p:ext uri="{BB962C8B-B14F-4D97-AF65-F5344CB8AC3E}">
        <p14:creationId xmlns:p14="http://schemas.microsoft.com/office/powerpoint/2010/main" val="2696693799"/>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3FA0EDBE-FA11-4D8F-ABB7-7C7F6A2C313C}"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1E8BE1-A8ED-4C12-A735-80B6C17316AD}" type="slidenum">
              <a:rPr lang="en-US" altLang="en-US"/>
              <a:pPr/>
              <a:t>‹#›</a:t>
            </a:fld>
            <a:endParaRPr lang="en-US" altLang="en-US"/>
          </a:p>
        </p:txBody>
      </p:sp>
    </p:spTree>
    <p:extLst>
      <p:ext uri="{BB962C8B-B14F-4D97-AF65-F5344CB8AC3E}">
        <p14:creationId xmlns:p14="http://schemas.microsoft.com/office/powerpoint/2010/main" val="4002042721"/>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Isosceles Triangle 5"/>
          <p:cNvSpPr/>
          <p:nvPr/>
        </p:nvSpPr>
        <p:spPr>
          <a:xfrm>
            <a:off x="-1205" y="-1115"/>
            <a:ext cx="9145184"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2" name="Title 1"/>
          <p:cNvSpPr>
            <a:spLocks noGrp="1"/>
          </p:cNvSpPr>
          <p:nvPr>
            <p:ph type="title"/>
          </p:nvPr>
        </p:nvSpPr>
        <p:spPr>
          <a:xfrm>
            <a:off x="914400" y="1524001"/>
            <a:ext cx="7315200" cy="1992597"/>
          </a:xfrm>
        </p:spPr>
        <p:txBody>
          <a:bodyPr>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3632200"/>
            <a:ext cx="7315200" cy="1016000"/>
          </a:xfrm>
        </p:spPr>
        <p:txBody>
          <a:bodyPr>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52AA9A-05D6-4A67-B846-B33A0C8D821F}"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C17F25-2B16-440B-AD3A-AC11151F5CC7}" type="slidenum">
              <a:rPr lang="en-US" altLang="en-US"/>
              <a:pPr/>
              <a:t>‹#›</a:t>
            </a:fld>
            <a:endParaRPr lang="en-US" altLang="en-US"/>
          </a:p>
        </p:txBody>
      </p:sp>
    </p:spTree>
    <p:extLst>
      <p:ext uri="{BB962C8B-B14F-4D97-AF65-F5344CB8AC3E}">
        <p14:creationId xmlns:p14="http://schemas.microsoft.com/office/powerpoint/2010/main" val="2175699200"/>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803401"/>
            <a:ext cx="3733800"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803401"/>
            <a:ext cx="3733800"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6C1E17BC-AD4B-40F4-B401-74B62C63E4A8}"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770E508-AA4F-4B0E-A516-4C4D039618F2}" type="slidenum">
              <a:rPr lang="en-US" altLang="en-US"/>
              <a:pPr/>
              <a:t>‹#›</a:t>
            </a:fld>
            <a:endParaRPr lang="en-US" altLang="en-US"/>
          </a:p>
        </p:txBody>
      </p:sp>
    </p:spTree>
    <p:extLst>
      <p:ext uri="{BB962C8B-B14F-4D97-AF65-F5344CB8AC3E}">
        <p14:creationId xmlns:p14="http://schemas.microsoft.com/office/powerpoint/2010/main" val="539749937"/>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803400"/>
            <a:ext cx="37338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717800"/>
            <a:ext cx="37338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803400"/>
            <a:ext cx="37338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724400" y="2717800"/>
            <a:ext cx="37338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06B0A2D3-8BC5-40A2-B88B-822316D4C3FD}" type="datetimeFigureOut">
              <a:rPr lang="en-US" altLang="en-US"/>
              <a:pPr/>
              <a:t>3/16/15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918A593-738A-444F-98B9-E2DCF23624EB}" type="slidenum">
              <a:rPr lang="en-US" altLang="en-US"/>
              <a:pPr/>
              <a:t>‹#›</a:t>
            </a:fld>
            <a:endParaRPr lang="en-US" altLang="en-US"/>
          </a:p>
        </p:txBody>
      </p:sp>
    </p:spTree>
    <p:extLst>
      <p:ext uri="{BB962C8B-B14F-4D97-AF65-F5344CB8AC3E}">
        <p14:creationId xmlns:p14="http://schemas.microsoft.com/office/powerpoint/2010/main" val="3560552277"/>
      </p:ext>
    </p:extLst>
  </p:cSld>
  <p:clrMapOvr>
    <a:masterClrMapping/>
  </p:clrMapOvr>
  <p:transition xmlns:p14="http://schemas.microsoft.com/office/powerpoint/2010/mai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FEFDE89D-8C9B-418F-8A69-FC5B53C08713}" type="datetimeFigureOut">
              <a:rPr lang="en-US" altLang="en-US"/>
              <a:pPr/>
              <a:t>3/16/15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C4837-A977-4B2C-80CE-A334DAED89BA}" type="slidenum">
              <a:rPr lang="en-US" altLang="en-US"/>
              <a:pPr/>
              <a:t>‹#›</a:t>
            </a:fld>
            <a:endParaRPr lang="en-US" altLang="en-US"/>
          </a:p>
        </p:txBody>
      </p:sp>
    </p:spTree>
    <p:extLst>
      <p:ext uri="{BB962C8B-B14F-4D97-AF65-F5344CB8AC3E}">
        <p14:creationId xmlns:p14="http://schemas.microsoft.com/office/powerpoint/2010/main" val="2874636985"/>
      </p:ext>
    </p:extLst>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59420"/>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A5A2DF-717C-4703-9C45-298785EEC943}"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BDB001-2D54-4B66-8D62-AED109FE22F9}" type="slidenum">
              <a:rPr lang="en-US" altLang="en-US"/>
              <a:pPr/>
              <a:t>‹#›</a:t>
            </a:fld>
            <a:endParaRPr lang="en-US" altLang="en-US"/>
          </a:p>
        </p:txBody>
      </p:sp>
    </p:spTree>
    <p:extLst>
      <p:ext uri="{BB962C8B-B14F-4D97-AF65-F5344CB8AC3E}">
        <p14:creationId xmlns:p14="http://schemas.microsoft.com/office/powerpoint/2010/main" val="1335349962"/>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88"/>
            <a:ext cx="57150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2" name="Title 1"/>
          <p:cNvSpPr>
            <a:spLocks noGrp="1"/>
          </p:cNvSpPr>
          <p:nvPr>
            <p:ph type="title"/>
          </p:nvPr>
        </p:nvSpPr>
        <p:spPr>
          <a:xfrm>
            <a:off x="5867400" y="482600"/>
            <a:ext cx="2971800" cy="1422400"/>
          </a:xfrm>
        </p:spPr>
        <p:txBody>
          <a:bodyPr>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bwMode="white">
          <a:xfrm>
            <a:off x="381000" y="482600"/>
            <a:ext cx="495300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2108200"/>
            <a:ext cx="2971800"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931247538"/>
      </p:ext>
    </p:extLst>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Isosceles Triangle 5"/>
          <p:cNvSpPr/>
          <p:nvPr/>
        </p:nvSpPr>
        <p:spPr>
          <a:xfrm>
            <a:off x="-1205" y="-1115"/>
            <a:ext cx="9145184"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6" name="Rectangle 5"/>
          <p:cNvSpPr/>
          <p:nvPr/>
        </p:nvSpPr>
        <p:spPr>
          <a:xfrm>
            <a:off x="0" y="-1588"/>
            <a:ext cx="45720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2" name="Title 1"/>
          <p:cNvSpPr>
            <a:spLocks noGrp="1"/>
          </p:cNvSpPr>
          <p:nvPr>
            <p:ph type="title"/>
          </p:nvPr>
        </p:nvSpPr>
        <p:spPr>
          <a:xfrm>
            <a:off x="4800600" y="1905000"/>
            <a:ext cx="3886200" cy="1727200"/>
          </a:xfrm>
        </p:spPr>
        <p:txBody>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381001" y="482601"/>
            <a:ext cx="3809386" cy="5862706"/>
          </a:xfrm>
          <a:noFill/>
          <a:ln w="9525">
            <a:noFill/>
            <a:miter lim="800000"/>
          </a:ln>
          <a:effectLst/>
        </p:spPr>
        <p:txBody>
          <a:bodyPr rtlCol="0">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800600" y="3733800"/>
            <a:ext cx="3886200"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431384083"/>
      </p:ext>
    </p:extLst>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5" name="Rectangle 4"/>
          <p:cNvSpPr/>
          <p:nvPr/>
        </p:nvSpPr>
        <p:spPr>
          <a:xfrm>
            <a:off x="0" y="-1588"/>
            <a:ext cx="57150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2" name="Title 1"/>
          <p:cNvSpPr>
            <a:spLocks noGrp="1"/>
          </p:cNvSpPr>
          <p:nvPr>
            <p:ph type="title"/>
          </p:nvPr>
        </p:nvSpPr>
        <p:spPr>
          <a:xfrm>
            <a:off x="5867400" y="482600"/>
            <a:ext cx="2971800" cy="1422400"/>
          </a:xfrm>
        </p:spPr>
        <p:txBody>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381000" y="482600"/>
            <a:ext cx="4953001" cy="5842001"/>
          </a:xfrm>
          <a:noFill/>
          <a:ln w="9525">
            <a:noFill/>
            <a:miter lim="800000"/>
          </a:ln>
          <a:effectLst/>
        </p:spPr>
        <p:txBody>
          <a:bodyPr rtlCol="0">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867400" y="2108200"/>
            <a:ext cx="2971800"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282992559"/>
      </p:ext>
    </p:extLst>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B52252BD-83E7-4692-93D4-1851472E10E0}"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A49DCD-1D00-465E-8245-9D701A7BE7A1}" type="slidenum">
              <a:rPr lang="en-US" altLang="en-US"/>
              <a:pPr/>
              <a:t>‹#›</a:t>
            </a:fld>
            <a:endParaRPr lang="en-US" altLang="en-US"/>
          </a:p>
        </p:txBody>
      </p:sp>
    </p:spTree>
    <p:extLst>
      <p:ext uri="{BB962C8B-B14F-4D97-AF65-F5344CB8AC3E}">
        <p14:creationId xmlns:p14="http://schemas.microsoft.com/office/powerpoint/2010/main" val="2755765690"/>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482599"/>
            <a:ext cx="1383347" cy="57912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482599"/>
            <a:ext cx="6781800" cy="57912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C2333A3B-5E37-406A-81B9-158820AD4633}" type="datetimeFigureOut">
              <a:rPr lang="en-US" altLang="en-US"/>
              <a:pPr/>
              <a:t>3/16/15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71F8BA-83B7-47A5-A9E2-6DE44E4CA1D6}" type="slidenum">
              <a:rPr lang="en-US" altLang="en-US"/>
              <a:pPr/>
              <a:t>‹#›</a:t>
            </a:fld>
            <a:endParaRPr lang="en-US" altLang="en-US"/>
          </a:p>
        </p:txBody>
      </p:sp>
    </p:spTree>
    <p:extLst>
      <p:ext uri="{BB962C8B-B14F-4D97-AF65-F5344CB8AC3E}">
        <p14:creationId xmlns:p14="http://schemas.microsoft.com/office/powerpoint/2010/main" val="2658300793"/>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265711F-FB9F-4C3E-90E3-CD8C301A1EB6}"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476FF5-21D2-4B46-B8D6-B68C1424ED85}" type="slidenum">
              <a:rPr lang="en-US" altLang="en-US"/>
              <a:pPr/>
              <a:t>‹#›</a:t>
            </a:fld>
            <a:endParaRPr lang="en-US" altLang="en-US"/>
          </a:p>
        </p:txBody>
      </p:sp>
    </p:spTree>
    <p:extLst>
      <p:ext uri="{BB962C8B-B14F-4D97-AF65-F5344CB8AC3E}">
        <p14:creationId xmlns:p14="http://schemas.microsoft.com/office/powerpoint/2010/main" val="3613855341"/>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87E427D-50FF-4880-A011-79AD69F53051}" type="datetimeFigureOut">
              <a:rPr lang="en-US" altLang="en-US"/>
              <a:pPr/>
              <a:t>3/16/15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8AD7AD5-C1DE-4CA0-BD04-E8CF70321A36}" type="slidenum">
              <a:rPr lang="en-US" altLang="en-US"/>
              <a:pPr/>
              <a:t>‹#›</a:t>
            </a:fld>
            <a:endParaRPr lang="en-US" altLang="en-US"/>
          </a:p>
        </p:txBody>
      </p:sp>
    </p:spTree>
    <p:extLst>
      <p:ext uri="{BB962C8B-B14F-4D97-AF65-F5344CB8AC3E}">
        <p14:creationId xmlns:p14="http://schemas.microsoft.com/office/powerpoint/2010/main" val="70619001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63C4EDE-A369-4771-9BCC-9C777A9A9452}" type="datetimeFigureOut">
              <a:rPr lang="en-US" altLang="en-US"/>
              <a:pPr/>
              <a:t>3/16/15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452BB5D-7FE1-4BF2-8AF3-95DF1B0A2B1E}" type="slidenum">
              <a:rPr lang="en-US" altLang="en-US"/>
              <a:pPr/>
              <a:t>‹#›</a:t>
            </a:fld>
            <a:endParaRPr lang="en-US" altLang="en-US"/>
          </a:p>
        </p:txBody>
      </p:sp>
    </p:spTree>
    <p:extLst>
      <p:ext uri="{BB962C8B-B14F-4D97-AF65-F5344CB8AC3E}">
        <p14:creationId xmlns:p14="http://schemas.microsoft.com/office/powerpoint/2010/main" val="1865449632"/>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423C1A8-8233-42FE-9526-7D81172BEAB1}" type="datetimeFigureOut">
              <a:rPr lang="en-US" altLang="en-US"/>
              <a:pPr/>
              <a:t>3/16/15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5337A7-1115-4FC8-A2A4-737EBF2E4266}" type="slidenum">
              <a:rPr lang="en-US" altLang="en-US"/>
              <a:pPr/>
              <a:t>‹#›</a:t>
            </a:fld>
            <a:endParaRPr lang="en-US" altLang="en-US"/>
          </a:p>
        </p:txBody>
      </p:sp>
    </p:spTree>
    <p:extLst>
      <p:ext uri="{BB962C8B-B14F-4D97-AF65-F5344CB8AC3E}">
        <p14:creationId xmlns:p14="http://schemas.microsoft.com/office/powerpoint/2010/main" val="3479961797"/>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ED1206-DAAA-4152-84C3-5D8B8693401D}"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DE215C-407F-44F4-8A6A-D0EE74554FB3}" type="slidenum">
              <a:rPr lang="en-US" altLang="en-US"/>
              <a:pPr/>
              <a:t>‹#›</a:t>
            </a:fld>
            <a:endParaRPr lang="en-US" altLang="en-US"/>
          </a:p>
        </p:txBody>
      </p:sp>
    </p:spTree>
    <p:extLst>
      <p:ext uri="{BB962C8B-B14F-4D97-AF65-F5344CB8AC3E}">
        <p14:creationId xmlns:p14="http://schemas.microsoft.com/office/powerpoint/2010/main" val="1202707860"/>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AE77F-BCC5-40B5-AC32-8A1E488DF675}" type="datetimeFigureOut">
              <a:rPr lang="en-US" altLang="en-US"/>
              <a:pPr/>
              <a:t>3/16/15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ECFF1D-905B-4617-B9B5-3AD188B21A19}" type="slidenum">
              <a:rPr lang="en-US" altLang="en-US"/>
              <a:pPr/>
              <a:t>‹#›</a:t>
            </a:fld>
            <a:endParaRPr lang="en-US" altLang="en-US"/>
          </a:p>
        </p:txBody>
      </p:sp>
    </p:spTree>
    <p:extLst>
      <p:ext uri="{BB962C8B-B14F-4D97-AF65-F5344CB8AC3E}">
        <p14:creationId xmlns:p14="http://schemas.microsoft.com/office/powerpoint/2010/main" val="3691518502"/>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7EACF55-10B5-4B97-A12B-3790411BD4B3}" type="datetimeFigureOut">
              <a:rPr lang="en-US" altLang="en-US"/>
              <a:pPr/>
              <a:t>3/16/15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929FB3-83A3-4D96-A4BA-0951332871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sz="3600" kern="1200">
          <a:solidFill>
            <a:srgbClr val="3E8EA9"/>
          </a:solidFill>
          <a:latin typeface="+mj-lt"/>
          <a:ea typeface="MS PGothic" pitchFamily="34" charset="-128"/>
          <a:cs typeface="+mj-cs"/>
        </a:defRPr>
      </a:lvl1pPr>
      <a:lvl2pPr algn="l" rtl="0" fontAlgn="base">
        <a:spcBef>
          <a:spcPct val="0"/>
        </a:spcBef>
        <a:spcAft>
          <a:spcPct val="0"/>
        </a:spcAft>
        <a:defRPr sz="3600">
          <a:solidFill>
            <a:srgbClr val="3E8EA9"/>
          </a:solidFill>
          <a:latin typeface="Calibri" pitchFamily="34" charset="0"/>
          <a:ea typeface="MS PGothic" pitchFamily="34" charset="-128"/>
        </a:defRPr>
      </a:lvl2pPr>
      <a:lvl3pPr algn="l" rtl="0" fontAlgn="base">
        <a:spcBef>
          <a:spcPct val="0"/>
        </a:spcBef>
        <a:spcAft>
          <a:spcPct val="0"/>
        </a:spcAft>
        <a:defRPr sz="3600">
          <a:solidFill>
            <a:srgbClr val="3E8EA9"/>
          </a:solidFill>
          <a:latin typeface="Calibri" pitchFamily="34" charset="0"/>
          <a:ea typeface="MS PGothic" pitchFamily="34" charset="-128"/>
        </a:defRPr>
      </a:lvl3pPr>
      <a:lvl4pPr algn="l" rtl="0" fontAlgn="base">
        <a:spcBef>
          <a:spcPct val="0"/>
        </a:spcBef>
        <a:spcAft>
          <a:spcPct val="0"/>
        </a:spcAft>
        <a:defRPr sz="3600">
          <a:solidFill>
            <a:srgbClr val="3E8EA9"/>
          </a:solidFill>
          <a:latin typeface="Calibri" pitchFamily="34" charset="0"/>
          <a:ea typeface="MS PGothic" pitchFamily="34" charset="-128"/>
        </a:defRPr>
      </a:lvl4pPr>
      <a:lvl5pPr algn="l" rtl="0" fontAlgn="base">
        <a:spcBef>
          <a:spcPct val="0"/>
        </a:spcBef>
        <a:spcAft>
          <a:spcPct val="0"/>
        </a:spcAft>
        <a:defRPr sz="3600">
          <a:solidFill>
            <a:srgbClr val="3E8EA9"/>
          </a:solidFill>
          <a:latin typeface="Calibri" pitchFamily="34" charset="0"/>
          <a:ea typeface="MS PGothic" pitchFamily="34" charset="-128"/>
        </a:defRPr>
      </a:lvl5pPr>
      <a:lvl6pPr marL="457200" algn="l" rtl="0" fontAlgn="base">
        <a:spcBef>
          <a:spcPct val="0"/>
        </a:spcBef>
        <a:spcAft>
          <a:spcPct val="0"/>
        </a:spcAft>
        <a:defRPr sz="3600">
          <a:solidFill>
            <a:srgbClr val="3E8EA9"/>
          </a:solidFill>
          <a:latin typeface="Calibri" pitchFamily="34" charset="0"/>
          <a:ea typeface="MS PGothic" pitchFamily="34" charset="-128"/>
        </a:defRPr>
      </a:lvl6pPr>
      <a:lvl7pPr marL="914400" algn="l" rtl="0" fontAlgn="base">
        <a:spcBef>
          <a:spcPct val="0"/>
        </a:spcBef>
        <a:spcAft>
          <a:spcPct val="0"/>
        </a:spcAft>
        <a:defRPr sz="3600">
          <a:solidFill>
            <a:srgbClr val="3E8EA9"/>
          </a:solidFill>
          <a:latin typeface="Calibri" pitchFamily="34" charset="0"/>
          <a:ea typeface="MS PGothic" pitchFamily="34" charset="-128"/>
        </a:defRPr>
      </a:lvl7pPr>
      <a:lvl8pPr marL="1371600" algn="l" rtl="0" fontAlgn="base">
        <a:spcBef>
          <a:spcPct val="0"/>
        </a:spcBef>
        <a:spcAft>
          <a:spcPct val="0"/>
        </a:spcAft>
        <a:defRPr sz="3600">
          <a:solidFill>
            <a:srgbClr val="3E8EA9"/>
          </a:solidFill>
          <a:latin typeface="Calibri" pitchFamily="34" charset="0"/>
          <a:ea typeface="MS PGothic" pitchFamily="34" charset="-128"/>
        </a:defRPr>
      </a:lvl8pPr>
      <a:lvl9pPr marL="1828800" algn="l" rtl="0" fontAlgn="base">
        <a:spcBef>
          <a:spcPct val="0"/>
        </a:spcBef>
        <a:spcAft>
          <a:spcPct val="0"/>
        </a:spcAft>
        <a:defRPr sz="3600">
          <a:solidFill>
            <a:srgbClr val="3E8EA9"/>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2400" kern="1200">
          <a:solidFill>
            <a:srgbClr val="533EA9"/>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000" kern="1200">
          <a:solidFill>
            <a:srgbClr val="533EA9"/>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kern="1200">
          <a:solidFill>
            <a:srgbClr val="533EA9"/>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1600" kern="1200">
          <a:solidFill>
            <a:srgbClr val="533EA9"/>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1600" kern="1200">
          <a:solidFill>
            <a:srgbClr val="533EA9"/>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9B3043C-DB9F-45C4-A4E5-A6039A49756F}" type="datetimeFigureOut">
              <a:rPr lang="en-US" altLang="en-US"/>
              <a:pPr/>
              <a:t>3/16/15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FF7273D-83EB-4A1B-85D3-22F694E5CE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82600"/>
            <a:ext cx="7772400"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075" name="Text Placeholder 2"/>
          <p:cNvSpPr>
            <a:spLocks noGrp="1"/>
          </p:cNvSpPr>
          <p:nvPr>
            <p:ph type="body" idx="1"/>
          </p:nvPr>
        </p:nvSpPr>
        <p:spPr bwMode="auto">
          <a:xfrm>
            <a:off x="685800" y="1803400"/>
            <a:ext cx="77724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75400"/>
            <a:ext cx="1066800" cy="195263"/>
          </a:xfrm>
          <a:prstGeom prst="rect">
            <a:avLst/>
          </a:prstGeom>
        </p:spPr>
        <p:txBody>
          <a:bodyPr vert="horz" wrap="square" lIns="121899" tIns="60949" rIns="121899" bIns="60949" numCol="1" anchor="ctr" anchorCtr="0" compatLnSpc="1">
            <a:prstTxWarp prst="textNoShape">
              <a:avLst/>
            </a:prstTxWarp>
          </a:bodyPr>
          <a:lstStyle>
            <a:lvl1pPr algn="r">
              <a:defRPr sz="1100">
                <a:latin typeface="Cambria" pitchFamily="18" charset="0"/>
              </a:defRPr>
            </a:lvl1pPr>
          </a:lstStyle>
          <a:p>
            <a:fld id="{0CBDCC5F-F4E1-4B36-9172-B249FBC7D121}" type="datetimeFigureOut">
              <a:rPr lang="en-US" altLang="en-US"/>
              <a:pPr/>
              <a:t>3/16/15</a:t>
            </a:fld>
            <a:endParaRPr lang="en-US" altLang="en-US"/>
          </a:p>
        </p:txBody>
      </p:sp>
      <p:sp>
        <p:nvSpPr>
          <p:cNvPr id="5" name="Footer Placeholder 4"/>
          <p:cNvSpPr>
            <a:spLocks noGrp="1"/>
          </p:cNvSpPr>
          <p:nvPr>
            <p:ph type="ftr" sz="quarter" idx="3"/>
          </p:nvPr>
        </p:nvSpPr>
        <p:spPr>
          <a:xfrm>
            <a:off x="685800" y="6375400"/>
            <a:ext cx="5562600" cy="195263"/>
          </a:xfrm>
          <a:prstGeom prst="rect">
            <a:avLst/>
          </a:prstGeom>
        </p:spPr>
        <p:txBody>
          <a:bodyPr vert="horz" lIns="121899" tIns="60949" rIns="121899" bIns="60949" rtlCol="0" anchor="ctr"/>
          <a:lstStyle>
            <a:lvl1pPr algn="l" fontAlgn="auto">
              <a:spcBef>
                <a:spcPts val="0"/>
              </a:spcBef>
              <a:spcAft>
                <a:spcPts val="0"/>
              </a:spcAft>
              <a:defRPr sz="1100">
                <a:solidFill>
                  <a:schemeClr val="tx1"/>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7832725" y="6375400"/>
            <a:ext cx="625475" cy="195263"/>
          </a:xfrm>
          <a:prstGeom prst="rect">
            <a:avLst/>
          </a:prstGeom>
        </p:spPr>
        <p:txBody>
          <a:bodyPr vert="horz" wrap="square" lIns="121899" tIns="60949" rIns="121899" bIns="60949" numCol="1" anchor="ctr" anchorCtr="0" compatLnSpc="1">
            <a:prstTxWarp prst="textNoShape">
              <a:avLst/>
            </a:prstTxWarp>
          </a:bodyPr>
          <a:lstStyle>
            <a:lvl1pPr algn="r">
              <a:defRPr sz="1100">
                <a:latin typeface="Cambria" pitchFamily="18" charset="0"/>
              </a:defRPr>
            </a:lvl1pPr>
          </a:lstStyle>
          <a:p>
            <a:fld id="{48663487-C324-4FE5-8782-BB938812851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42" r:id="rId1"/>
    <p:sldLayoutId id="2147483834" r:id="rId2"/>
    <p:sldLayoutId id="2147483843" r:id="rId3"/>
    <p:sldLayoutId id="2147483835" r:id="rId4"/>
    <p:sldLayoutId id="2147483836" r:id="rId5"/>
    <p:sldLayoutId id="2147483837" r:id="rId6"/>
    <p:sldLayoutId id="2147483844" r:id="rId7"/>
    <p:sldLayoutId id="2147483845" r:id="rId8"/>
    <p:sldLayoutId id="2147483846" r:id="rId9"/>
    <p:sldLayoutId id="2147483847" r:id="rId10"/>
    <p:sldLayoutId id="2147483838" r:id="rId11"/>
    <p:sldLayoutId id="2147483839"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defTabSz="1217613" rtl="0" fontAlgn="base">
        <a:lnSpc>
          <a:spcPct val="80000"/>
        </a:lnSpc>
        <a:spcBef>
          <a:spcPct val="0"/>
        </a:spcBef>
        <a:spcAft>
          <a:spcPct val="0"/>
        </a:spcAft>
        <a:defRPr sz="3600" kern="1200" cap="all">
          <a:solidFill>
            <a:schemeClr val="tx1"/>
          </a:solidFill>
          <a:latin typeface="+mj-lt"/>
          <a:ea typeface="MS PGothic" pitchFamily="34" charset="-128"/>
          <a:cs typeface="+mj-cs"/>
        </a:defRPr>
      </a:lvl1pPr>
      <a:lvl2pPr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2pPr>
      <a:lvl3pPr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3pPr>
      <a:lvl4pPr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4pPr>
      <a:lvl5pPr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5pPr>
      <a:lvl6pPr marL="457200"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6pPr>
      <a:lvl7pPr marL="914400"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7pPr>
      <a:lvl8pPr marL="1371600"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8pPr>
      <a:lvl9pPr marL="1828800" algn="l" defTabSz="1217613" rtl="0" fontAlgn="base">
        <a:lnSpc>
          <a:spcPct val="80000"/>
        </a:lnSpc>
        <a:spcBef>
          <a:spcPct val="0"/>
        </a:spcBef>
        <a:spcAft>
          <a:spcPct val="0"/>
        </a:spcAft>
        <a:defRPr sz="3600">
          <a:solidFill>
            <a:schemeClr val="tx1"/>
          </a:solidFill>
          <a:latin typeface="Cambria" pitchFamily="18" charset="0"/>
          <a:ea typeface="MS PGothic" pitchFamily="34" charset="-128"/>
        </a:defRPr>
      </a:lvl9pPr>
    </p:titleStyle>
    <p:bodyStyle>
      <a:lvl1pPr marL="273050" indent="-273050" algn="l" defTabSz="1217613" rtl="0" fontAlgn="base">
        <a:lnSpc>
          <a:spcPct val="90000"/>
        </a:lnSpc>
        <a:spcBef>
          <a:spcPts val="1600"/>
        </a:spcBef>
        <a:spcAft>
          <a:spcPct val="0"/>
        </a:spcAft>
        <a:buClr>
          <a:schemeClr val="tx2"/>
        </a:buClr>
        <a:buSzPct val="90000"/>
        <a:buFont typeface="Arial" pitchFamily="34" charset="0"/>
        <a:buChar char="•"/>
        <a:defRPr sz="2800" kern="1200">
          <a:solidFill>
            <a:schemeClr val="tx1"/>
          </a:solidFill>
          <a:latin typeface="+mn-lt"/>
          <a:ea typeface="MS PGothic" pitchFamily="34" charset="-128"/>
          <a:cs typeface="+mn-cs"/>
        </a:defRPr>
      </a:lvl1pPr>
      <a:lvl2pPr marL="547688" indent="-273050" algn="l" defTabSz="1217613" rtl="0" fontAlgn="base">
        <a:lnSpc>
          <a:spcPct val="90000"/>
        </a:lnSpc>
        <a:spcBef>
          <a:spcPts val="800"/>
        </a:spcBef>
        <a:spcAft>
          <a:spcPct val="0"/>
        </a:spcAft>
        <a:buClr>
          <a:schemeClr val="tx2"/>
        </a:buClr>
        <a:buSzPct val="90000"/>
        <a:buFont typeface="Cambria" pitchFamily="18" charset="0"/>
        <a:buChar char="–"/>
        <a:defRPr sz="2400" kern="1200">
          <a:solidFill>
            <a:schemeClr val="tx1"/>
          </a:solidFill>
          <a:latin typeface="+mn-lt"/>
          <a:ea typeface="MS PGothic" pitchFamily="34" charset="-128"/>
          <a:cs typeface="+mn-cs"/>
        </a:defRPr>
      </a:lvl2pPr>
      <a:lvl3pPr marL="822325" indent="-273050" algn="l" defTabSz="1217613" rtl="0" fontAlgn="base">
        <a:lnSpc>
          <a:spcPct val="90000"/>
        </a:lnSpc>
        <a:spcBef>
          <a:spcPts val="800"/>
        </a:spcBef>
        <a:spcAft>
          <a:spcPct val="0"/>
        </a:spcAft>
        <a:buClr>
          <a:schemeClr val="tx2"/>
        </a:buClr>
        <a:buFont typeface="Arial" pitchFamily="34" charset="0"/>
        <a:buChar char="•"/>
        <a:defRPr sz="2000" kern="1200">
          <a:solidFill>
            <a:schemeClr val="tx1"/>
          </a:solidFill>
          <a:latin typeface="+mn-lt"/>
          <a:ea typeface="MS PGothic" pitchFamily="34" charset="-128"/>
          <a:cs typeface="+mn-cs"/>
        </a:defRPr>
      </a:lvl3pPr>
      <a:lvl4pPr marL="1096963" indent="-273050" algn="l" defTabSz="1217613" rtl="0" fontAlgn="base">
        <a:lnSpc>
          <a:spcPct val="90000"/>
        </a:lnSpc>
        <a:spcBef>
          <a:spcPts val="800"/>
        </a:spcBef>
        <a:spcAft>
          <a:spcPct val="0"/>
        </a:spcAft>
        <a:buClr>
          <a:schemeClr val="tx2"/>
        </a:buClr>
        <a:buSzPct val="100000"/>
        <a:buFont typeface="Cambria" pitchFamily="18" charset="0"/>
        <a:buChar char="–"/>
        <a:defRPr kern="1200">
          <a:solidFill>
            <a:schemeClr val="tx1"/>
          </a:solidFill>
          <a:latin typeface="+mn-lt"/>
          <a:ea typeface="MS PGothic" pitchFamily="34" charset="-128"/>
          <a:cs typeface="+mn-cs"/>
        </a:defRPr>
      </a:lvl4pPr>
      <a:lvl5pPr marL="1371600" indent="-273050" algn="l" defTabSz="1217613" rtl="0" fontAlgn="base">
        <a:lnSpc>
          <a:spcPct val="90000"/>
        </a:lnSpc>
        <a:spcBef>
          <a:spcPts val="800"/>
        </a:spcBef>
        <a:spcAft>
          <a:spcPct val="0"/>
        </a:spcAft>
        <a:buClr>
          <a:schemeClr val="tx2"/>
        </a:buClr>
        <a:buFont typeface="Arial" pitchFamily="34" charset="0"/>
        <a:buChar char="•"/>
        <a:defRPr sz="1600" kern="1200">
          <a:solidFill>
            <a:schemeClr val="tx1"/>
          </a:solidFill>
          <a:latin typeface="+mn-lt"/>
          <a:ea typeface="MS PGothic" pitchFamily="34" charset="-128"/>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citytowninfo.com/career-stories" TargetMode="External"/><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www.youtube.com/watch?v=ZVXETVjmvB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hyperlink" Target="http://www.citytowninfo.com/career-stor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atlasabe.org/resources/aces" TargetMode="External"/><Relationship Id="rId1" Type="http://schemas.openxmlformats.org/officeDocument/2006/relationships/slideLayout" Target="../slideLayouts/slideLayout2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2147888"/>
          </a:xfrm>
        </p:spPr>
        <p:txBody>
          <a:bodyPr wrap="square" numCol="1" compatLnSpc="1">
            <a:prstTxWarp prst="textNoShape">
              <a:avLst/>
            </a:prstTxWarp>
          </a:bodyPr>
          <a:lstStyle/>
          <a:p>
            <a:r>
              <a:rPr lang="en-US" altLang="en-US" sz="3600" b="1" i="1" cap="none" dirty="0" smtClean="0">
                <a:solidFill>
                  <a:srgbClr val="FFFFFF"/>
                </a:solidFill>
              </a:rPr>
              <a:t>The TIF-Lens Series</a:t>
            </a:r>
            <a:r>
              <a:rPr lang="en-US" altLang="en-US" sz="3600" b="1" cap="none" dirty="0" smtClean="0">
                <a:solidFill>
                  <a:srgbClr val="FFFFFF"/>
                </a:solidFill>
              </a:rPr>
              <a:t>: “Zoom in” on Developing a Future Pathway</a:t>
            </a:r>
            <a:endParaRPr lang="en-US" altLang="en-US" sz="3600" cap="none" dirty="0" smtClean="0">
              <a:solidFill>
                <a:srgbClr val="FFFFFF"/>
              </a:solidFill>
            </a:endParaRPr>
          </a:p>
        </p:txBody>
      </p:sp>
      <p:sp>
        <p:nvSpPr>
          <p:cNvPr id="12290" name="Rectangle 7"/>
          <p:cNvSpPr>
            <a:spLocks noChangeArrowheads="1"/>
          </p:cNvSpPr>
          <p:nvPr/>
        </p:nvSpPr>
        <p:spPr bwMode="auto">
          <a:xfrm>
            <a:off x="1981200" y="4724400"/>
            <a:ext cx="533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200" dirty="0" smtClean="0">
                <a:solidFill>
                  <a:srgbClr val="000000"/>
                </a:solidFill>
                <a:latin typeface="Cambria" pitchFamily="18" charset="0"/>
              </a:rPr>
              <a:t>Stephanie </a:t>
            </a:r>
            <a:r>
              <a:rPr lang="en-US" altLang="en-US" sz="2200" dirty="0" err="1" smtClean="0">
                <a:solidFill>
                  <a:srgbClr val="000000"/>
                </a:solidFill>
                <a:latin typeface="Cambria" pitchFamily="18" charset="0"/>
              </a:rPr>
              <a:t>Sommers</a:t>
            </a:r>
            <a:r>
              <a:rPr lang="en-US" altLang="en-US" sz="2200" dirty="0" smtClean="0">
                <a:solidFill>
                  <a:srgbClr val="000000"/>
                </a:solidFill>
                <a:latin typeface="Cambria" pitchFamily="18" charset="0"/>
              </a:rPr>
              <a:t> and Heather </a:t>
            </a:r>
            <a:r>
              <a:rPr lang="en-US" altLang="en-US" sz="2200" dirty="0" err="1" smtClean="0">
                <a:solidFill>
                  <a:srgbClr val="000000"/>
                </a:solidFill>
                <a:latin typeface="Cambria" pitchFamily="18" charset="0"/>
              </a:rPr>
              <a:t>Turngren</a:t>
            </a:r>
            <a:endParaRPr lang="en-US" altLang="en-US" sz="2200" dirty="0">
              <a:solidFill>
                <a:srgbClr val="000000"/>
              </a:solidFill>
              <a:latin typeface="Cambria" pitchFamily="18" charset="0"/>
            </a:endParaRPr>
          </a:p>
          <a:p>
            <a:pPr algn="ctr"/>
            <a:r>
              <a:rPr lang="en-US" altLang="en-US" sz="2200" dirty="0" smtClean="0">
                <a:solidFill>
                  <a:srgbClr val="000000"/>
                </a:solidFill>
                <a:latin typeface="Cambria" pitchFamily="18" charset="0"/>
              </a:rPr>
              <a:t>ACES Project Team</a:t>
            </a:r>
          </a:p>
          <a:p>
            <a:pPr algn="ctr"/>
            <a:r>
              <a:rPr lang="en-US" altLang="en-US" sz="2200" dirty="0" smtClean="0">
                <a:solidFill>
                  <a:srgbClr val="000000"/>
                </a:solidFill>
                <a:latin typeface="Cambria" pitchFamily="18" charset="0"/>
              </a:rPr>
              <a:t>ATLAS, Hamline University, MN</a:t>
            </a:r>
            <a:endParaRPr lang="en-US" altLang="en-US" sz="2200" dirty="0">
              <a:solidFill>
                <a:srgbClr val="000000"/>
              </a:solidFill>
              <a:latin typeface="Cambria" pitchFamily="18" charset="0"/>
            </a:endParaRPr>
          </a:p>
        </p:txBody>
      </p:sp>
      <p:pic>
        <p:nvPicPr>
          <p:cNvPr id="12291" name="Picture 5" descr="C:\Users\Lia\Dropbox\ACES FY14\EXECUTIVE Team FY14\ACE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8600"/>
            <a:ext cx="27844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63600"/>
          </a:xfrm>
        </p:spPr>
        <p:txBody>
          <a:bodyPr>
            <a:normAutofit fontScale="90000"/>
          </a:bodyPr>
          <a:lstStyle/>
          <a:p>
            <a:r>
              <a:rPr lang="en-US" b="1" dirty="0" smtClean="0"/>
              <a:t>Give me an </a:t>
            </a:r>
            <a:r>
              <a:rPr lang="en-US" sz="4900" b="1" dirty="0" smtClean="0">
                <a:solidFill>
                  <a:srgbClr val="7030A0"/>
                </a:solidFill>
              </a:rPr>
              <a:t>A! </a:t>
            </a:r>
            <a:r>
              <a:rPr lang="en-US" b="1" dirty="0" smtClean="0">
                <a:solidFill>
                  <a:schemeClr val="bg1"/>
                </a:solidFill>
              </a:rPr>
              <a:t>The</a:t>
            </a:r>
            <a:r>
              <a:rPr lang="en-US" sz="4900" b="1" dirty="0" smtClean="0">
                <a:solidFill>
                  <a:srgbClr val="7030A0"/>
                </a:solidFill>
              </a:rPr>
              <a:t> ACES</a:t>
            </a:r>
            <a:r>
              <a:rPr lang="en-US" b="1" dirty="0" smtClean="0"/>
              <a:t> Process</a:t>
            </a:r>
            <a:endParaRPr lang="en-US" b="1" dirty="0"/>
          </a:p>
        </p:txBody>
      </p:sp>
      <p:sp>
        <p:nvSpPr>
          <p:cNvPr id="3" name="Content Placeholder 2"/>
          <p:cNvSpPr>
            <a:spLocks noGrp="1"/>
          </p:cNvSpPr>
          <p:nvPr>
            <p:ph idx="1"/>
          </p:nvPr>
        </p:nvSpPr>
        <p:spPr>
          <a:xfrm>
            <a:off x="228600" y="1219201"/>
            <a:ext cx="8686800" cy="4648200"/>
          </a:xfrm>
        </p:spPr>
        <p:txBody>
          <a:bodyPr>
            <a:normAutofit lnSpcReduction="10000"/>
          </a:bodyPr>
          <a:lstStyle/>
          <a:p>
            <a:pPr marL="742950" lvl="0" indent="-742950">
              <a:buClrTx/>
              <a:buNone/>
            </a:pPr>
            <a:r>
              <a:rPr lang="en-US" sz="4000" b="1" dirty="0" smtClean="0">
                <a:solidFill>
                  <a:srgbClr val="7030A0"/>
                </a:solidFill>
              </a:rPr>
              <a:t>A</a:t>
            </a:r>
            <a:endParaRPr lang="en-US" sz="3200" dirty="0" smtClean="0"/>
          </a:p>
          <a:p>
            <a:pPr marL="742950" lvl="0" indent="-742950">
              <a:buClrTx/>
              <a:buNone/>
            </a:pPr>
            <a:endParaRPr lang="en-US" sz="3200" b="1" dirty="0" smtClean="0">
              <a:solidFill>
                <a:srgbClr val="7030A0"/>
              </a:solidFill>
            </a:endParaRPr>
          </a:p>
          <a:p>
            <a:pPr marL="742950" lvl="0" indent="-742950">
              <a:buClrTx/>
              <a:buNone/>
            </a:pPr>
            <a:r>
              <a:rPr lang="en-US" sz="3900" b="1" dirty="0" smtClean="0">
                <a:solidFill>
                  <a:srgbClr val="7030A0"/>
                </a:solidFill>
              </a:rPr>
              <a:t>C</a:t>
            </a:r>
            <a:endParaRPr lang="en-US" sz="3200" dirty="0" smtClean="0"/>
          </a:p>
          <a:p>
            <a:pPr marL="742950" lvl="0" indent="-742950">
              <a:buClrTx/>
              <a:buFont typeface="+mj-lt"/>
              <a:buAutoNum type="arabicPeriod"/>
            </a:pPr>
            <a:endParaRPr lang="en-US" sz="3200" b="1" dirty="0" smtClean="0">
              <a:solidFill>
                <a:srgbClr val="7030A0"/>
              </a:solidFill>
            </a:endParaRPr>
          </a:p>
          <a:p>
            <a:pPr marL="742950" lvl="0" indent="-742950">
              <a:buClrTx/>
              <a:buNone/>
            </a:pPr>
            <a:r>
              <a:rPr lang="en-US" sz="3900" b="1" dirty="0" smtClean="0">
                <a:solidFill>
                  <a:srgbClr val="7030A0"/>
                </a:solidFill>
              </a:rPr>
              <a:t>E</a:t>
            </a:r>
            <a:endParaRPr lang="en-US" sz="3200" dirty="0" smtClean="0"/>
          </a:p>
          <a:p>
            <a:pPr marL="742950" lvl="0" indent="-742950">
              <a:buClrTx/>
              <a:buNone/>
            </a:pPr>
            <a:endParaRPr lang="en-US" sz="3200" b="1" dirty="0" smtClean="0">
              <a:solidFill>
                <a:srgbClr val="7030A0"/>
              </a:solidFill>
            </a:endParaRPr>
          </a:p>
          <a:p>
            <a:pPr marL="742950" lvl="0" indent="-742950">
              <a:buClrTx/>
              <a:buNone/>
            </a:pPr>
            <a:r>
              <a:rPr lang="en-US" sz="3900" b="1" dirty="0" smtClean="0">
                <a:solidFill>
                  <a:srgbClr val="7030A0"/>
                </a:solidFill>
              </a:rPr>
              <a:t>S</a:t>
            </a:r>
            <a:endParaRPr lang="en-US" sz="3200" dirty="0"/>
          </a:p>
        </p:txBody>
      </p:sp>
      <p:sp>
        <p:nvSpPr>
          <p:cNvPr id="5" name="TextBox 4"/>
          <p:cNvSpPr txBox="1"/>
          <p:nvPr/>
        </p:nvSpPr>
        <p:spPr>
          <a:xfrm>
            <a:off x="762000" y="1219200"/>
            <a:ext cx="7620000" cy="978729"/>
          </a:xfrm>
          <a:prstGeom prst="rect">
            <a:avLst/>
          </a:prstGeom>
          <a:solidFill>
            <a:schemeClr val="accent2"/>
          </a:solidFill>
        </p:spPr>
        <p:txBody>
          <a:bodyPr wrap="square" rtlCol="0">
            <a:spAutoFit/>
          </a:bodyPr>
          <a:lstStyle/>
          <a:p>
            <a:pPr>
              <a:lnSpc>
                <a:spcPct val="90000"/>
              </a:lnSpc>
            </a:pPr>
            <a:r>
              <a:rPr lang="en-US" sz="3200" b="1" dirty="0" err="1" smtClean="0"/>
              <a:t>ssess</a:t>
            </a:r>
            <a:r>
              <a:rPr lang="en-US" sz="3200" dirty="0" smtClean="0"/>
              <a:t> instruction/materials/curriculum to identify where TIF skills are addressed</a:t>
            </a:r>
            <a:endParaRPr lang="en-US" sz="3200" dirty="0"/>
          </a:p>
        </p:txBody>
      </p:sp>
      <p:sp>
        <p:nvSpPr>
          <p:cNvPr id="6" name="TextBox 5"/>
          <p:cNvSpPr txBox="1"/>
          <p:nvPr/>
        </p:nvSpPr>
        <p:spPr>
          <a:xfrm>
            <a:off x="762000" y="2526471"/>
            <a:ext cx="7620000" cy="978729"/>
          </a:xfrm>
          <a:prstGeom prst="rect">
            <a:avLst/>
          </a:prstGeom>
          <a:solidFill>
            <a:schemeClr val="accent2"/>
          </a:solidFill>
        </p:spPr>
        <p:txBody>
          <a:bodyPr wrap="square" rtlCol="0">
            <a:spAutoFit/>
          </a:bodyPr>
          <a:lstStyle/>
          <a:p>
            <a:pPr>
              <a:lnSpc>
                <a:spcPct val="90000"/>
              </a:lnSpc>
            </a:pPr>
            <a:r>
              <a:rPr lang="en-US" sz="3200" b="1" dirty="0" err="1" smtClean="0"/>
              <a:t>omplement</a:t>
            </a:r>
            <a:r>
              <a:rPr lang="en-US" sz="3200" dirty="0" smtClean="0"/>
              <a:t> to intentionally integrate TIF skills</a:t>
            </a:r>
            <a:endParaRPr lang="en-US" sz="3200" dirty="0"/>
          </a:p>
        </p:txBody>
      </p:sp>
      <p:sp>
        <p:nvSpPr>
          <p:cNvPr id="7" name="TextBox 6"/>
          <p:cNvSpPr txBox="1"/>
          <p:nvPr/>
        </p:nvSpPr>
        <p:spPr>
          <a:xfrm>
            <a:off x="762000" y="3821871"/>
            <a:ext cx="7620000" cy="978729"/>
          </a:xfrm>
          <a:prstGeom prst="rect">
            <a:avLst/>
          </a:prstGeom>
          <a:noFill/>
        </p:spPr>
        <p:txBody>
          <a:bodyPr wrap="square" rtlCol="0">
            <a:spAutoFit/>
          </a:bodyPr>
          <a:lstStyle/>
          <a:p>
            <a:pPr>
              <a:lnSpc>
                <a:spcPct val="90000"/>
              </a:lnSpc>
            </a:pPr>
            <a:r>
              <a:rPr lang="en-US" sz="3200" b="1" dirty="0" smtClean="0"/>
              <a:t>valuate</a:t>
            </a:r>
            <a:r>
              <a:rPr lang="en-US" sz="3200" dirty="0" smtClean="0"/>
              <a:t> outcomes after delivering lesson/using materials/trying the activity</a:t>
            </a:r>
            <a:endParaRPr lang="en-US" sz="3200" dirty="0"/>
          </a:p>
        </p:txBody>
      </p:sp>
      <p:sp>
        <p:nvSpPr>
          <p:cNvPr id="8" name="TextBox 7"/>
          <p:cNvSpPr txBox="1"/>
          <p:nvPr/>
        </p:nvSpPr>
        <p:spPr>
          <a:xfrm>
            <a:off x="838200" y="5029200"/>
            <a:ext cx="7620000" cy="1569660"/>
          </a:xfrm>
          <a:prstGeom prst="rect">
            <a:avLst/>
          </a:prstGeom>
          <a:noFill/>
        </p:spPr>
        <p:txBody>
          <a:bodyPr wrap="square" rtlCol="0">
            <a:spAutoFit/>
          </a:bodyPr>
          <a:lstStyle/>
          <a:p>
            <a:pPr marL="742950" lvl="0" indent="-742950">
              <a:buClrTx/>
              <a:buNone/>
            </a:pPr>
            <a:r>
              <a:rPr lang="en-US" sz="3200" b="1" dirty="0" err="1" smtClean="0"/>
              <a:t>tudy</a:t>
            </a:r>
            <a:r>
              <a:rPr lang="en-US" sz="3200" dirty="0" smtClean="0"/>
              <a:t> and reflect</a:t>
            </a:r>
          </a:p>
          <a:p>
            <a:pPr lvl="3">
              <a:buClrTx/>
            </a:pPr>
            <a:r>
              <a:rPr lang="en-US" sz="3200" dirty="0" smtClean="0"/>
              <a:t>What else do students need?</a:t>
            </a:r>
          </a:p>
          <a:p>
            <a:pPr lvl="3">
              <a:buClrTx/>
            </a:pPr>
            <a:r>
              <a:rPr lang="en-US" sz="3200" dirty="0" smtClean="0"/>
              <a:t>What else do I need?</a:t>
            </a:r>
            <a:endParaRPr lang="en-US" sz="3200" dirty="0"/>
          </a:p>
        </p:txBody>
      </p:sp>
    </p:spTree>
    <p:extLst>
      <p:ext uri="{BB962C8B-B14F-4D97-AF65-F5344CB8AC3E}">
        <p14:creationId xmlns:p14="http://schemas.microsoft.com/office/powerpoint/2010/main" val="17391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z="4400" b="1" dirty="0" smtClean="0">
                <a:solidFill>
                  <a:srgbClr val="660066"/>
                </a:solidFill>
              </a:rPr>
              <a:t>Step 1: assess</a:t>
            </a:r>
            <a:endParaRPr lang="en-US" sz="4400" b="1" dirty="0">
              <a:solidFill>
                <a:srgbClr val="660066"/>
              </a:solidFill>
            </a:endParaRPr>
          </a:p>
        </p:txBody>
      </p:sp>
      <p:sp>
        <p:nvSpPr>
          <p:cNvPr id="3" name="Content Placeholder 2"/>
          <p:cNvSpPr>
            <a:spLocks noGrp="1"/>
          </p:cNvSpPr>
          <p:nvPr>
            <p:ph idx="1"/>
          </p:nvPr>
        </p:nvSpPr>
        <p:spPr>
          <a:xfrm>
            <a:off x="381000" y="1143000"/>
            <a:ext cx="8458200" cy="5105400"/>
          </a:xfrm>
        </p:spPr>
        <p:txBody>
          <a:bodyPr>
            <a:normAutofit fontScale="92500" lnSpcReduction="20000"/>
          </a:bodyPr>
          <a:lstStyle/>
          <a:p>
            <a:pPr marL="457200" indent="-457200">
              <a:buClrTx/>
              <a:buFont typeface="+mj-lt"/>
              <a:buAutoNum type="arabicPeriod"/>
            </a:pPr>
            <a:r>
              <a:rPr lang="en-US" sz="3600" dirty="0" smtClean="0"/>
              <a:t>Read and </a:t>
            </a:r>
            <a:r>
              <a:rPr lang="en-US" sz="3600" b="1" dirty="0" smtClean="0">
                <a:solidFill>
                  <a:srgbClr val="C00000"/>
                </a:solidFill>
              </a:rPr>
              <a:t>ASSESS</a:t>
            </a:r>
            <a:r>
              <a:rPr lang="en-US" sz="3600" dirty="0" smtClean="0"/>
              <a:t> the Pre A-C-E-S Lesson to determine what DFP skills and sub skills are being addressed</a:t>
            </a:r>
          </a:p>
          <a:p>
            <a:pPr marL="1005840" lvl="2" indent="-457200">
              <a:buClrTx/>
            </a:pPr>
            <a:r>
              <a:rPr lang="en-US" sz="3200" dirty="0" smtClean="0"/>
              <a:t>Look at each lesson component on the Pre &amp; Post ACES side-by-side lesson plan </a:t>
            </a:r>
          </a:p>
          <a:p>
            <a:pPr marL="1005840" lvl="2" indent="-457200">
              <a:buClrTx/>
            </a:pPr>
            <a:r>
              <a:rPr lang="en-US" sz="3200" dirty="0" smtClean="0"/>
              <a:t>Identify the DFP skills and sub skills it addresses. (Refer to the “TIF @ a Glance: DFP Snapshot”)</a:t>
            </a:r>
          </a:p>
          <a:p>
            <a:pPr marL="1005840" lvl="2" indent="-457200">
              <a:buClrTx/>
            </a:pPr>
            <a:r>
              <a:rPr lang="en-US" sz="3200" dirty="0" smtClean="0"/>
              <a:t>Note the skills and sub skills in the “Assess” column for each lesson component (e.g. DFP 1a, 2b)</a:t>
            </a:r>
          </a:p>
          <a:p>
            <a:pPr marL="514350" indent="-514350">
              <a:buClrTx/>
              <a:buFont typeface="+mj-lt"/>
              <a:buAutoNum type="arabicPeriod"/>
            </a:pPr>
            <a:r>
              <a:rPr lang="en-US" sz="3600" dirty="0" smtClean="0"/>
              <a:t>Share out the skills and sub skills your group identified in the lesson</a:t>
            </a:r>
          </a:p>
          <a:p>
            <a:pPr marL="731520" lvl="1" indent="-457200">
              <a:buClrTx/>
            </a:pPr>
            <a:endParaRPr lang="en-US" dirty="0" smtClean="0"/>
          </a:p>
        </p:txBody>
      </p:sp>
    </p:spTree>
    <p:extLst>
      <p:ext uri="{BB962C8B-B14F-4D97-AF65-F5344CB8AC3E}">
        <p14:creationId xmlns:p14="http://schemas.microsoft.com/office/powerpoint/2010/main" val="39107638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609600" y="762000"/>
            <a:ext cx="8229600" cy="58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3600" b="1" u="sng" dirty="0" smtClean="0">
                <a:latin typeface="Cambria" pitchFamily="18" charset="0"/>
              </a:rPr>
              <a:t>Pre- ACES Lesson Plan</a:t>
            </a:r>
          </a:p>
          <a:p>
            <a:r>
              <a:rPr lang="en-US" altLang="en-US" sz="2800" dirty="0" smtClean="0">
                <a:latin typeface="Cambria" pitchFamily="18" charset="0"/>
              </a:rPr>
              <a:t>Warm-Up: Looking for Jobs Brainstorm</a:t>
            </a:r>
          </a:p>
          <a:p>
            <a:pPr marL="457200" indent="-457200">
              <a:buFont typeface="Arial" panose="020B0604020202020204" pitchFamily="34" charset="0"/>
              <a:buChar char="•"/>
            </a:pPr>
            <a:endParaRPr lang="en-US" altLang="en-US" sz="2400" dirty="0" smtClean="0">
              <a:latin typeface="Cambria" pitchFamily="18" charset="0"/>
            </a:endParaRPr>
          </a:p>
          <a:p>
            <a:pPr marL="457200" indent="-457200">
              <a:buFont typeface="Arial" panose="020B0604020202020204" pitchFamily="34" charset="0"/>
              <a:buChar char="•"/>
            </a:pPr>
            <a:endParaRPr lang="en-US" altLang="en-US" sz="2800" dirty="0" smtClean="0">
              <a:latin typeface="Cambria" pitchFamily="18" charset="0"/>
            </a:endParaRPr>
          </a:p>
          <a:p>
            <a:pPr marL="457200" indent="-457200">
              <a:buFont typeface="Arial" panose="020B0604020202020204" pitchFamily="34" charset="0"/>
              <a:buChar char="•"/>
            </a:pPr>
            <a:r>
              <a:rPr lang="en-US" altLang="en-US" sz="2800" dirty="0" smtClean="0">
                <a:latin typeface="Cambria" pitchFamily="18" charset="0"/>
              </a:rPr>
              <a:t>Teacher </a:t>
            </a:r>
            <a:r>
              <a:rPr lang="en-US" altLang="en-US" sz="2800" dirty="0" smtClean="0">
                <a:latin typeface="Cambria" pitchFamily="18" charset="0"/>
              </a:rPr>
              <a:t>leads students in a brainstorming </a:t>
            </a:r>
          </a:p>
          <a:p>
            <a:pPr marL="401638" indent="-401638"/>
            <a:r>
              <a:rPr lang="en-US" altLang="en-US" sz="2800" dirty="0" smtClean="0">
                <a:latin typeface="Cambria" pitchFamily="18" charset="0"/>
              </a:rPr>
              <a:t>     </a:t>
            </a:r>
            <a:r>
              <a:rPr lang="en-US" altLang="en-US" sz="2800" dirty="0" smtClean="0">
                <a:latin typeface="Cambria" pitchFamily="18" charset="0"/>
              </a:rPr>
              <a:t>activity </a:t>
            </a:r>
            <a:r>
              <a:rPr lang="en-US" altLang="en-US" sz="2800" dirty="0" smtClean="0">
                <a:latin typeface="Cambria" pitchFamily="18" charset="0"/>
              </a:rPr>
              <a:t>to think of ways to look for </a:t>
            </a:r>
            <a:r>
              <a:rPr lang="en-US" altLang="en-US" sz="2800" dirty="0" smtClean="0">
                <a:latin typeface="Cambria" pitchFamily="18" charset="0"/>
              </a:rPr>
              <a:t>and learn </a:t>
            </a:r>
            <a:r>
              <a:rPr lang="en-US" altLang="en-US" sz="2800" dirty="0" smtClean="0">
                <a:latin typeface="Cambria" pitchFamily="18" charset="0"/>
              </a:rPr>
              <a:t>about jobs.</a:t>
            </a:r>
          </a:p>
          <a:p>
            <a:endParaRPr lang="en-US" altLang="en-US" sz="2800" dirty="0" smtClean="0">
              <a:latin typeface="Cambria" pitchFamily="18" charset="0"/>
            </a:endParaRPr>
          </a:p>
          <a:p>
            <a:endParaRPr lang="en-US" altLang="en-US" sz="2800" dirty="0">
              <a:latin typeface="Cambria" pitchFamily="18" charset="0"/>
            </a:endParaRPr>
          </a:p>
          <a:p>
            <a:pPr marL="457200" indent="-457200">
              <a:buFont typeface="Arial" panose="020B0604020202020204" pitchFamily="34" charset="0"/>
              <a:buChar char="•"/>
            </a:pPr>
            <a:r>
              <a:rPr lang="en-US" altLang="en-US" sz="2800" dirty="0" smtClean="0">
                <a:latin typeface="Cambria" pitchFamily="18" charset="0"/>
              </a:rPr>
              <a:t>Teacher introduces the concept of an informational interview as a way to learn more about a job.</a:t>
            </a:r>
          </a:p>
          <a:p>
            <a:endParaRPr lang="en-US" altLang="en-US" sz="3200" dirty="0" smtClean="0">
              <a:latin typeface="Cambria" pitchFamily="18" charset="0"/>
            </a:endParaRPr>
          </a:p>
        </p:txBody>
      </p:sp>
      <p:pic>
        <p:nvPicPr>
          <p:cNvPr id="35846" name="Picture 6" descr="C:\Users\Owner\AppData\Local\Microsoft\Windows\Temporary Internet Files\Content.IE5\35RZN1E0\MC900299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62000"/>
            <a:ext cx="1752600" cy="13643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kn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
            <a:ext cx="2286000" cy="2176670"/>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3c</a:t>
            </a:r>
            <a:endParaRPr lang="en-US" altLang="en-US" sz="2400" dirty="0">
              <a:latin typeface="Cambria" pitchFamily="18" charset="0"/>
              <a:cs typeface="Times New Roman" pitchFamily="18" charset="0"/>
            </a:endParaRPr>
          </a:p>
        </p:txBody>
      </p:sp>
      <p:sp>
        <p:nvSpPr>
          <p:cNvPr id="6" name="Slide Number Placeholder 5"/>
          <p:cNvSpPr>
            <a:spLocks noGrp="1"/>
          </p:cNvSpPr>
          <p:nvPr>
            <p:ph type="sldNum" sz="quarter" idx="12"/>
          </p:nvPr>
        </p:nvSpPr>
        <p:spPr/>
        <p:txBody>
          <a:bodyPr>
            <a:normAutofit fontScale="55000" lnSpcReduction="20000"/>
          </a:bodyPr>
          <a:lstStyle/>
          <a:p>
            <a:fld id="{58F4FCFB-AAA4-4FF1-84EE-D3C7F75F194D}"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609600" y="762000"/>
            <a:ext cx="8229600" cy="513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3600" b="1" u="sng" dirty="0" smtClean="0">
                <a:latin typeface="Cambria" pitchFamily="18" charset="0"/>
              </a:rPr>
              <a:t>Pre- ACES Lesson Plan</a:t>
            </a:r>
          </a:p>
          <a:p>
            <a:r>
              <a:rPr lang="en-US" altLang="en-US" sz="2800" dirty="0">
                <a:latin typeface="Cambria" pitchFamily="18" charset="0"/>
              </a:rPr>
              <a:t>Introduction: Types of Jobs Brainstorm</a:t>
            </a:r>
          </a:p>
          <a:p>
            <a:endParaRPr lang="en-US" altLang="en-US" sz="2400" dirty="0" smtClean="0">
              <a:latin typeface="Cambria" pitchFamily="18" charset="0"/>
            </a:endParaRPr>
          </a:p>
          <a:p>
            <a:pPr marL="457200" indent="-457200">
              <a:buFont typeface="Arial"/>
              <a:buChar char="•"/>
            </a:pPr>
            <a:r>
              <a:rPr lang="en-US" altLang="en-US" sz="2400" dirty="0" smtClean="0">
                <a:latin typeface="Cambria" pitchFamily="18" charset="0"/>
              </a:rPr>
              <a:t>Students </a:t>
            </a:r>
            <a:r>
              <a:rPr lang="en-US" altLang="en-US" sz="2400" dirty="0">
                <a:latin typeface="Cambria" pitchFamily="18" charset="0"/>
              </a:rPr>
              <a:t>(</a:t>
            </a:r>
            <a:r>
              <a:rPr lang="en-US" altLang="en-US" sz="2400" dirty="0" err="1">
                <a:latin typeface="Cambria" pitchFamily="18" charset="0"/>
              </a:rPr>
              <a:t>Ss</a:t>
            </a:r>
            <a:r>
              <a:rPr lang="en-US" altLang="en-US" sz="2400" dirty="0">
                <a:latin typeface="Cambria" pitchFamily="18" charset="0"/>
              </a:rPr>
              <a:t>) brainstorm different types of jobs in small groups. They try to list </a:t>
            </a:r>
            <a:r>
              <a:rPr lang="en-US" altLang="en-US" sz="2400" dirty="0" smtClean="0">
                <a:latin typeface="Cambria" pitchFamily="18" charset="0"/>
              </a:rPr>
              <a:t>as many as they can within 5-10 minutes.</a:t>
            </a:r>
          </a:p>
          <a:p>
            <a:pPr marL="457200" indent="-457200">
              <a:buFont typeface="Arial"/>
              <a:buChar char="•"/>
            </a:pPr>
            <a:endParaRPr lang="en-US" altLang="en-US" sz="2400" dirty="0">
              <a:latin typeface="Cambria" pitchFamily="18" charset="0"/>
            </a:endParaRPr>
          </a:p>
          <a:p>
            <a:pPr marL="457200" indent="-457200">
              <a:buFont typeface="Arial"/>
              <a:buChar char="•"/>
            </a:pPr>
            <a:r>
              <a:rPr lang="en-US" altLang="en-US" sz="2400" dirty="0" smtClean="0">
                <a:latin typeface="Cambria" pitchFamily="18" charset="0"/>
              </a:rPr>
              <a:t>The groups share out their ideas while the teacher writes them on the board.</a:t>
            </a:r>
          </a:p>
          <a:p>
            <a:pPr marL="457200" indent="-457200">
              <a:buFont typeface="Arial"/>
              <a:buChar char="•"/>
            </a:pPr>
            <a:endParaRPr lang="en-US" altLang="en-US" sz="2400" dirty="0">
              <a:latin typeface="Cambria" pitchFamily="18" charset="0"/>
            </a:endParaRPr>
          </a:p>
          <a:p>
            <a:pPr marL="457200" indent="-457200">
              <a:buFont typeface="Arial"/>
              <a:buChar char="•"/>
            </a:pPr>
            <a:r>
              <a:rPr lang="en-US" altLang="en-US" sz="2400" dirty="0" smtClean="0">
                <a:latin typeface="Cambria" pitchFamily="18" charset="0"/>
              </a:rPr>
              <a:t>Teacher explains that one way to learn more about a job is by doing research. Today </a:t>
            </a:r>
            <a:r>
              <a:rPr lang="en-US" altLang="en-US" sz="2400" dirty="0" err="1" smtClean="0">
                <a:latin typeface="Cambria" pitchFamily="18" charset="0"/>
              </a:rPr>
              <a:t>Ss</a:t>
            </a:r>
            <a:r>
              <a:rPr lang="en-US" altLang="en-US" sz="2400" dirty="0" smtClean="0">
                <a:latin typeface="Cambria" pitchFamily="18" charset="0"/>
              </a:rPr>
              <a:t> will have the opportunity to research a particular job that is of interest to them.</a:t>
            </a:r>
            <a:endParaRPr lang="en-US" altLang="en-US" sz="2400" dirty="0">
              <a:latin typeface="Cambria" pitchFamily="18" charset="0"/>
            </a:endParaRPr>
          </a:p>
        </p:txBody>
      </p:sp>
      <p:pic>
        <p:nvPicPr>
          <p:cNvPr id="35846" name="Picture 6" descr="C:\Users\Owner\AppData\Local\Microsoft\Windows\Temporary Internet Files\Content.IE5\35RZN1E0\MC900299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0"/>
            <a:ext cx="2209800" cy="21263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kn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1166"/>
            <a:ext cx="2120900" cy="2019466"/>
          </a:xfrm>
          <a:prstGeom prst="rect">
            <a:avLst/>
          </a:prstGeom>
        </p:spPr>
      </p:pic>
    </p:spTree>
    <p:extLst>
      <p:ext uri="{BB962C8B-B14F-4D97-AF65-F5344CB8AC3E}">
        <p14:creationId xmlns:p14="http://schemas.microsoft.com/office/powerpoint/2010/main" val="9390571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2b</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3c</a:t>
            </a:r>
            <a:endParaRPr lang="en-US" altLang="en-US" sz="2400" dirty="0">
              <a:latin typeface="Cambria" pitchFamily="18" charset="0"/>
              <a:cs typeface="Times New Roman" pitchFamily="18" charset="0"/>
            </a:endParaRPr>
          </a:p>
        </p:txBody>
      </p:sp>
      <p:sp>
        <p:nvSpPr>
          <p:cNvPr id="8" name="Slide Number Placeholder 7"/>
          <p:cNvSpPr>
            <a:spLocks noGrp="1"/>
          </p:cNvSpPr>
          <p:nvPr>
            <p:ph type="sldNum" sz="quarter" idx="12"/>
          </p:nvPr>
        </p:nvSpPr>
        <p:spPr/>
        <p:txBody>
          <a:bodyPr>
            <a:normAutofit fontScale="55000" lnSpcReduction="20000"/>
          </a:bodyPr>
          <a:lstStyle/>
          <a:p>
            <a:fld id="{58F4FCFB-AAA4-4FF1-84EE-D3C7F75F194D}"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3"/>
                                        </p:tgtEl>
                                        <p:attrNameLst>
                                          <p:attrName>style.visibility</p:attrName>
                                        </p:attrNameLst>
                                      </p:cBhvr>
                                      <p:to>
                                        <p:strVal val="visible"/>
                                      </p:to>
                                    </p:set>
                                    <p:anim calcmode="lin" valueType="num">
                                      <p:cBhvr>
                                        <p:cTn id="7" dur="500" fill="hold"/>
                                        <p:tgtEl>
                                          <p:spTgt spid="41013"/>
                                        </p:tgtEl>
                                        <p:attrNameLst>
                                          <p:attrName>ppt_w</p:attrName>
                                        </p:attrNameLst>
                                      </p:cBhvr>
                                      <p:tavLst>
                                        <p:tav tm="0">
                                          <p:val>
                                            <p:fltVal val="0"/>
                                          </p:val>
                                        </p:tav>
                                        <p:tav tm="100000">
                                          <p:val>
                                            <p:strVal val="#ppt_w"/>
                                          </p:val>
                                        </p:tav>
                                      </p:tavLst>
                                    </p:anim>
                                    <p:anim calcmode="lin" valueType="num">
                                      <p:cBhvr>
                                        <p:cTn id="8" dur="500" fill="hold"/>
                                        <p:tgtEl>
                                          <p:spTgt spid="41013"/>
                                        </p:tgtEl>
                                        <p:attrNameLst>
                                          <p:attrName>ppt_h</p:attrName>
                                        </p:attrNameLst>
                                      </p:cBhvr>
                                      <p:tavLst>
                                        <p:tav tm="0">
                                          <p:val>
                                            <p:fltVal val="0"/>
                                          </p:val>
                                        </p:tav>
                                        <p:tav tm="100000">
                                          <p:val>
                                            <p:strVal val="#ppt_h"/>
                                          </p:val>
                                        </p:tav>
                                      </p:tavLst>
                                    </p:anim>
                                    <p:animEffect transition="in" filter="fade">
                                      <p:cBhvr>
                                        <p:cTn id="9" dur="500"/>
                                        <p:tgtEl>
                                          <p:spTgt spid="4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1218987" fontAlgn="auto">
              <a:spcAft>
                <a:spcPts val="0"/>
              </a:spcAft>
              <a:defRPr/>
            </a:pPr>
            <a:r>
              <a:rPr lang="en-US" sz="4000" b="1" u="sng" dirty="0" smtClean="0">
                <a:ea typeface="+mj-ea"/>
              </a:rPr>
              <a:t>Pre-ACES Lesson Plan</a:t>
            </a:r>
            <a:r>
              <a:rPr lang="en-US" sz="4000" b="1" dirty="0" smtClean="0">
                <a:ea typeface="+mj-ea"/>
              </a:rPr>
              <a:t/>
            </a:r>
            <a:br>
              <a:rPr lang="en-US" sz="4000" b="1" dirty="0" smtClean="0">
                <a:ea typeface="+mj-ea"/>
              </a:rPr>
            </a:br>
            <a:r>
              <a:rPr lang="en-US" dirty="0" smtClean="0">
                <a:ea typeface="+mj-ea"/>
              </a:rPr>
              <a:t>Guided Practice: Writing Questions</a:t>
            </a:r>
            <a:endParaRPr lang="en-US" dirty="0">
              <a:ea typeface="+mj-ea"/>
            </a:endParaRPr>
          </a:p>
        </p:txBody>
      </p:sp>
      <p:sp>
        <p:nvSpPr>
          <p:cNvPr id="3" name="Content Placeholder 2"/>
          <p:cNvSpPr>
            <a:spLocks noGrp="1"/>
          </p:cNvSpPr>
          <p:nvPr>
            <p:ph idx="1"/>
          </p:nvPr>
        </p:nvSpPr>
        <p:spPr/>
        <p:txBody>
          <a:bodyPr/>
          <a:lstStyle/>
          <a:p>
            <a:pPr>
              <a:buClr>
                <a:schemeClr val="accent1">
                  <a:lumMod val="10000"/>
                </a:schemeClr>
              </a:buClr>
            </a:pPr>
            <a:r>
              <a:rPr lang="en-US" dirty="0" smtClean="0"/>
              <a:t>Students (</a:t>
            </a:r>
            <a:r>
              <a:rPr lang="en-US" dirty="0" err="1" smtClean="0"/>
              <a:t>Ss</a:t>
            </a:r>
            <a:r>
              <a:rPr lang="en-US" dirty="0" smtClean="0"/>
              <a:t>) choose one of the occupations that has been listed. It can be an occupation they </a:t>
            </a:r>
            <a:r>
              <a:rPr lang="en-US" dirty="0" smtClean="0">
                <a:latin typeface="Cambria"/>
                <a:cs typeface="Cambria"/>
              </a:rPr>
              <a:t>are</a:t>
            </a:r>
            <a:r>
              <a:rPr lang="en-US" dirty="0" smtClean="0"/>
              <a:t> interested in learning more about.</a:t>
            </a:r>
          </a:p>
          <a:p>
            <a:endParaRPr lang="en-US" dirty="0" smtClean="0"/>
          </a:p>
          <a:p>
            <a:pPr>
              <a:buClr>
                <a:schemeClr val="accent1">
                  <a:lumMod val="10000"/>
                </a:schemeClr>
              </a:buClr>
            </a:pPr>
            <a:r>
              <a:rPr lang="en-US" dirty="0" smtClean="0">
                <a:latin typeface="Cambria"/>
                <a:cs typeface="Cambria"/>
              </a:rPr>
              <a:t>Teacher helps </a:t>
            </a:r>
            <a:r>
              <a:rPr lang="en-US" dirty="0" err="1" smtClean="0">
                <a:latin typeface="Cambria"/>
                <a:cs typeface="Cambria"/>
              </a:rPr>
              <a:t>Ss</a:t>
            </a:r>
            <a:r>
              <a:rPr lang="en-US" dirty="0" smtClean="0">
                <a:latin typeface="Cambria"/>
                <a:cs typeface="Cambria"/>
              </a:rPr>
              <a:t> write 7-10 questions that they have about the occupation they have chosen. These questions will serve to guide the students in their research.</a:t>
            </a:r>
            <a:endParaRPr lang="en-US" dirty="0">
              <a:latin typeface="Cambria"/>
              <a:cs typeface="Cambria"/>
            </a:endParaRPr>
          </a:p>
        </p:txBody>
      </p:sp>
      <p:sp>
        <p:nvSpPr>
          <p:cNvPr id="37890" name="TextBox 3"/>
          <p:cNvSpPr txBox="1">
            <a:spLocks noChangeArrowheads="1"/>
          </p:cNvSpPr>
          <p:nvPr/>
        </p:nvSpPr>
        <p:spPr bwMode="auto">
          <a:xfrm>
            <a:off x="0" y="990600"/>
            <a:ext cx="9144000" cy="17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sz="2800" dirty="0" smtClean="0">
              <a:latin typeface="Cambria" pitchFamily="18" charset="0"/>
            </a:endParaRPr>
          </a:p>
          <a:p>
            <a:pPr algn="ctr"/>
            <a:endParaRPr lang="en-US" altLang="en-US" sz="2800" dirty="0">
              <a:latin typeface="Cambria" pitchFamily="18" charset="0"/>
            </a:endParaRPr>
          </a:p>
          <a:p>
            <a:r>
              <a:rPr lang="en-US" altLang="en-US" sz="2800" b="1" dirty="0">
                <a:latin typeface="Cambria" pitchFamily="18" charset="0"/>
              </a:rPr>
              <a:t> </a:t>
            </a:r>
            <a:endParaRPr lang="en-US" altLang="en-US" sz="2800" dirty="0">
              <a:latin typeface="Cambria" pitchFamily="18" charset="0"/>
            </a:endParaRPr>
          </a:p>
          <a:p>
            <a:pPr>
              <a:lnSpc>
                <a:spcPct val="90000"/>
              </a:lnSpc>
            </a:pPr>
            <a:endParaRPr lang="en-US" altLang="en-US" sz="2800" dirty="0">
              <a:latin typeface="Cambria" pitchFamily="18" charset="0"/>
            </a:endParaRPr>
          </a:p>
        </p:txBody>
      </p:sp>
      <p:pic>
        <p:nvPicPr>
          <p:cNvPr id="4" name="Picture 3" descr="BU0052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029200"/>
            <a:ext cx="1716570" cy="135280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2b</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200" dirty="0" smtClean="0">
                <a:latin typeface="Comic Sans MS" pitchFamily="66" charset="0"/>
                <a:ea typeface="Calibri" pitchFamily="34" charset="0"/>
                <a:cs typeface="Times New Roman" pitchFamily="18" charset="0"/>
              </a:rPr>
              <a:t>DFP 2a-2c</a:t>
            </a:r>
            <a:endParaRPr lang="en-US" altLang="en-US" sz="2200" dirty="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3c</a:t>
            </a:r>
            <a:endParaRPr lang="en-US" altLang="en-US" sz="2400" dirty="0">
              <a:latin typeface="Cambria" pitchFamily="18" charset="0"/>
              <a:cs typeface="Times New Roman" pitchFamily="18" charset="0"/>
            </a:endParaRPr>
          </a:p>
        </p:txBody>
      </p:sp>
      <p:sp>
        <p:nvSpPr>
          <p:cNvPr id="9" name="Slide Number Placeholder 8"/>
          <p:cNvSpPr>
            <a:spLocks noGrp="1"/>
          </p:cNvSpPr>
          <p:nvPr>
            <p:ph type="sldNum" sz="quarter" idx="12"/>
          </p:nvPr>
        </p:nvSpPr>
        <p:spPr/>
        <p:txBody>
          <a:bodyPr>
            <a:normAutofit fontScale="55000" lnSpcReduction="20000"/>
          </a:bodyPr>
          <a:lstStyle/>
          <a:p>
            <a:fld id="{58F4FCFB-AAA4-4FF1-84EE-D3C7F75F194D}"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5"/>
                                        </p:tgtEl>
                                        <p:attrNameLst>
                                          <p:attrName>style.visibility</p:attrName>
                                        </p:attrNameLst>
                                      </p:cBhvr>
                                      <p:to>
                                        <p:strVal val="visible"/>
                                      </p:to>
                                    </p:set>
                                    <p:anim calcmode="lin" valueType="num">
                                      <p:cBhvr>
                                        <p:cTn id="7" dur="500" fill="hold"/>
                                        <p:tgtEl>
                                          <p:spTgt spid="41015"/>
                                        </p:tgtEl>
                                        <p:attrNameLst>
                                          <p:attrName>ppt_w</p:attrName>
                                        </p:attrNameLst>
                                      </p:cBhvr>
                                      <p:tavLst>
                                        <p:tav tm="0">
                                          <p:val>
                                            <p:fltVal val="0"/>
                                          </p:val>
                                        </p:tav>
                                        <p:tav tm="100000">
                                          <p:val>
                                            <p:strVal val="#ppt_w"/>
                                          </p:val>
                                        </p:tav>
                                      </p:tavLst>
                                    </p:anim>
                                    <p:anim calcmode="lin" valueType="num">
                                      <p:cBhvr>
                                        <p:cTn id="8" dur="500" fill="hold"/>
                                        <p:tgtEl>
                                          <p:spTgt spid="41015"/>
                                        </p:tgtEl>
                                        <p:attrNameLst>
                                          <p:attrName>ppt_h</p:attrName>
                                        </p:attrNameLst>
                                      </p:cBhvr>
                                      <p:tavLst>
                                        <p:tav tm="0">
                                          <p:val>
                                            <p:fltVal val="0"/>
                                          </p:val>
                                        </p:tav>
                                        <p:tav tm="100000">
                                          <p:val>
                                            <p:strVal val="#ppt_h"/>
                                          </p:val>
                                        </p:tav>
                                      </p:tavLst>
                                    </p:anim>
                                    <p:animEffect transition="in" filter="fade">
                                      <p:cBhvr>
                                        <p:cTn id="9" dur="500"/>
                                        <p:tgtEl>
                                          <p:spTgt spid="4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1218987" fontAlgn="auto">
              <a:spcAft>
                <a:spcPts val="0"/>
              </a:spcAft>
              <a:defRPr/>
            </a:pPr>
            <a:r>
              <a:rPr lang="en-US" dirty="0" smtClean="0">
                <a:ea typeface="+mj-ea"/>
              </a:rPr>
              <a:t/>
            </a:r>
            <a:br>
              <a:rPr lang="en-US" dirty="0" smtClean="0">
                <a:ea typeface="+mj-ea"/>
              </a:rPr>
            </a:br>
            <a:r>
              <a:rPr lang="en-US" dirty="0">
                <a:ea typeface="+mj-ea"/>
              </a:rPr>
              <a:t/>
            </a:r>
            <a:br>
              <a:rPr lang="en-US" dirty="0">
                <a:ea typeface="+mj-ea"/>
              </a:rPr>
            </a:br>
            <a:r>
              <a:rPr lang="en-US" sz="4000" b="1" u="sng" dirty="0" smtClean="0">
                <a:ea typeface="+mj-ea"/>
              </a:rPr>
              <a:t>Pre-ACES Lesson Plan</a:t>
            </a:r>
            <a:br>
              <a:rPr lang="en-US" sz="4000" b="1" u="sng" dirty="0" smtClean="0">
                <a:ea typeface="+mj-ea"/>
              </a:rPr>
            </a:br>
            <a:r>
              <a:rPr lang="en-US" sz="3100" dirty="0" smtClean="0">
                <a:ea typeface="+mj-ea"/>
              </a:rPr>
              <a:t>Independent Practice: Student Research</a:t>
            </a:r>
            <a:endParaRPr lang="en-US" sz="3100" dirty="0">
              <a:ea typeface="+mj-ea"/>
            </a:endParaRPr>
          </a:p>
        </p:txBody>
      </p:sp>
      <p:sp>
        <p:nvSpPr>
          <p:cNvPr id="3" name="Content Placeholder 2"/>
          <p:cNvSpPr>
            <a:spLocks noGrp="1"/>
          </p:cNvSpPr>
          <p:nvPr>
            <p:ph idx="1"/>
          </p:nvPr>
        </p:nvSpPr>
        <p:spPr/>
        <p:txBody>
          <a:bodyPr/>
          <a:lstStyle/>
          <a:p>
            <a:pPr>
              <a:buClr>
                <a:schemeClr val="accent1">
                  <a:lumMod val="10000"/>
                </a:schemeClr>
              </a:buClr>
              <a:buFont typeface="Arial"/>
              <a:buChar char="•"/>
            </a:pPr>
            <a:r>
              <a:rPr lang="en-US" dirty="0" smtClean="0"/>
              <a:t>Students (</a:t>
            </a:r>
            <a:r>
              <a:rPr lang="en-US" dirty="0" err="1" smtClean="0"/>
              <a:t>Ss</a:t>
            </a:r>
            <a:r>
              <a:rPr lang="en-US" dirty="0" smtClean="0"/>
              <a:t>) research their given occupation by reading an article or watching a video:</a:t>
            </a:r>
          </a:p>
          <a:p>
            <a:pPr marL="0" indent="0" algn="ctr">
              <a:buClr>
                <a:schemeClr val="accent1">
                  <a:lumMod val="10000"/>
                </a:schemeClr>
              </a:buClr>
              <a:buNone/>
            </a:pPr>
            <a:r>
              <a:rPr lang="en-US" dirty="0" smtClean="0"/>
              <a:t>(Suggested source for an article: </a:t>
            </a:r>
            <a:r>
              <a:rPr lang="en-US" dirty="0" smtClean="0">
                <a:hlinkClick r:id="rId3"/>
              </a:rPr>
              <a:t>www.citytowninfo.com/career-stories</a:t>
            </a:r>
            <a:r>
              <a:rPr lang="en-US" dirty="0" smtClean="0"/>
              <a:t>)</a:t>
            </a:r>
          </a:p>
          <a:p>
            <a:pPr marL="0" indent="0">
              <a:buNone/>
            </a:pPr>
            <a:endParaRPr lang="en-US" dirty="0"/>
          </a:p>
          <a:p>
            <a:pPr>
              <a:buClr>
                <a:schemeClr val="accent1">
                  <a:lumMod val="10000"/>
                </a:schemeClr>
              </a:buClr>
              <a:buFont typeface="Arial"/>
              <a:buChar char="•"/>
            </a:pPr>
            <a:endParaRPr lang="en-US" dirty="0" smtClean="0"/>
          </a:p>
          <a:p>
            <a:pPr>
              <a:buClr>
                <a:schemeClr val="accent1">
                  <a:lumMod val="10000"/>
                </a:schemeClr>
              </a:buClr>
              <a:buFont typeface="Arial"/>
              <a:buChar char="•"/>
            </a:pPr>
            <a:r>
              <a:rPr lang="en-US" dirty="0" err="1" smtClean="0"/>
              <a:t>Ss</a:t>
            </a:r>
            <a:r>
              <a:rPr lang="en-US" dirty="0" smtClean="0"/>
              <a:t> take notes and try to answer the questions they have written.</a:t>
            </a:r>
            <a:endParaRPr lang="en-US" dirty="0"/>
          </a:p>
        </p:txBody>
      </p:sp>
      <p:pic>
        <p:nvPicPr>
          <p:cNvPr id="4" name="Picture 3" descr="7288396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810000"/>
            <a:ext cx="1626962" cy="996403"/>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95287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Assessment</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2b</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200" dirty="0" smtClean="0">
                <a:latin typeface="Comic Sans MS" pitchFamily="66" charset="0"/>
                <a:ea typeface="Calibri" pitchFamily="34" charset="0"/>
                <a:cs typeface="Times New Roman" pitchFamily="18" charset="0"/>
              </a:rPr>
              <a:t>DFP 2a-2c</a:t>
            </a:r>
            <a:endParaRPr lang="en-US" altLang="en-US" sz="2200" dirty="0">
              <a:latin typeface="Cambria" pitchFamily="18" charset="0"/>
              <a:cs typeface="Times New Roman" pitchFamily="18" charset="0"/>
            </a:endParaRPr>
          </a:p>
        </p:txBody>
      </p:sp>
      <p:sp>
        <p:nvSpPr>
          <p:cNvPr id="10" name="TextBox 9"/>
          <p:cNvSpPr txBox="1">
            <a:spLocks noChangeArrowheads="1"/>
          </p:cNvSpPr>
          <p:nvPr/>
        </p:nvSpPr>
        <p:spPr bwMode="auto">
          <a:xfrm>
            <a:off x="2438400" y="4343400"/>
            <a:ext cx="1600200"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200" dirty="0">
                <a:latin typeface="Comic Sans MS" pitchFamily="66" charset="0"/>
                <a:ea typeface="Calibri" pitchFamily="34" charset="0"/>
                <a:cs typeface="Times New Roman" pitchFamily="18" charset="0"/>
              </a:rPr>
              <a:t>DFP 2a-</a:t>
            </a:r>
            <a:r>
              <a:rPr lang="en-US" altLang="en-US" sz="2200" dirty="0" smtClean="0">
                <a:latin typeface="Comic Sans MS" pitchFamily="66" charset="0"/>
                <a:ea typeface="Calibri" pitchFamily="34" charset="0"/>
                <a:cs typeface="Times New Roman" pitchFamily="18" charset="0"/>
              </a:rPr>
              <a:t>2c</a:t>
            </a:r>
            <a:endParaRPr lang="en-US" altLang="en-US" sz="2200" dirty="0">
              <a:latin typeface="Cambria" pitchFamily="18" charset="0"/>
              <a:cs typeface="Times New Roman" pitchFamily="18" charset="0"/>
            </a:endParaRPr>
          </a:p>
        </p:txBody>
      </p:sp>
      <p:sp>
        <p:nvSpPr>
          <p:cNvPr id="11" name="TextBox 10"/>
          <p:cNvSpPr txBox="1">
            <a:spLocks noChangeArrowheads="1"/>
          </p:cNvSpPr>
          <p:nvPr/>
        </p:nvSpPr>
        <p:spPr bwMode="auto">
          <a:xfrm>
            <a:off x="2514600" y="5486400"/>
            <a:ext cx="1600200"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200" dirty="0" smtClean="0">
                <a:latin typeface="Comic Sans MS" pitchFamily="66" charset="0"/>
                <a:ea typeface="Calibri" pitchFamily="34" charset="0"/>
                <a:cs typeface="Times New Roman" pitchFamily="18" charset="0"/>
              </a:rPr>
              <a:t>DFP </a:t>
            </a:r>
            <a:r>
              <a:rPr lang="en-US" altLang="en-US" sz="2200" dirty="0">
                <a:latin typeface="Comic Sans MS" pitchFamily="66" charset="0"/>
                <a:ea typeface="Calibri" pitchFamily="34" charset="0"/>
                <a:cs typeface="Times New Roman" pitchFamily="18" charset="0"/>
              </a:rPr>
              <a:t>2a-</a:t>
            </a:r>
            <a:r>
              <a:rPr lang="en-US" altLang="en-US" sz="2200" dirty="0" smtClean="0">
                <a:latin typeface="Comic Sans MS" pitchFamily="66" charset="0"/>
                <a:ea typeface="Calibri" pitchFamily="34" charset="0"/>
                <a:cs typeface="Times New Roman" pitchFamily="18" charset="0"/>
              </a:rPr>
              <a:t>2c</a:t>
            </a:r>
            <a:endParaRPr lang="en-US" altLang="en-US" sz="2200" dirty="0">
              <a:latin typeface="Cambria" pitchFamily="18" charset="0"/>
              <a:cs typeface="Times New Roman" pitchFamily="18" charset="0"/>
            </a:endParaRPr>
          </a:p>
        </p:txBody>
      </p:sp>
      <p:sp>
        <p:nvSpPr>
          <p:cNvPr id="13" name="TextBox 12"/>
          <p:cNvSpPr txBox="1">
            <a:spLocks noChangeArrowheads="1"/>
          </p:cNvSpPr>
          <p:nvPr/>
        </p:nvSpPr>
        <p:spPr bwMode="auto">
          <a:xfrm>
            <a:off x="2514600" y="4953000"/>
            <a:ext cx="1600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a:latin typeface="Comic Sans MS" pitchFamily="66" charset="0"/>
                <a:ea typeface="Calibri" pitchFamily="34" charset="0"/>
                <a:cs typeface="Times New Roman" pitchFamily="18" charset="0"/>
              </a:rPr>
              <a:t>NA</a:t>
            </a:r>
            <a:endParaRPr lang="en-US" altLang="en-US" sz="240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DFP 3c</a:t>
            </a:r>
            <a:endParaRPr lang="en-US" altLang="en-US" sz="2400" dirty="0">
              <a:latin typeface="Cambria" pitchFamily="18" charset="0"/>
              <a:cs typeface="Times New Roman" pitchFamily="18"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013"/>
                                        </p:tgtEl>
                                        <p:attrNameLst>
                                          <p:attrName>style.visibility</p:attrName>
                                        </p:attrNameLst>
                                      </p:cBhvr>
                                      <p:to>
                                        <p:strVal val="visible"/>
                                      </p:to>
                                    </p:set>
                                    <p:anim calcmode="lin" valueType="num">
                                      <p:cBhvr>
                                        <p:cTn id="14" dur="500" fill="hold"/>
                                        <p:tgtEl>
                                          <p:spTgt spid="41013"/>
                                        </p:tgtEl>
                                        <p:attrNameLst>
                                          <p:attrName>ppt_w</p:attrName>
                                        </p:attrNameLst>
                                      </p:cBhvr>
                                      <p:tavLst>
                                        <p:tav tm="0">
                                          <p:val>
                                            <p:fltVal val="0"/>
                                          </p:val>
                                        </p:tav>
                                        <p:tav tm="100000">
                                          <p:val>
                                            <p:strVal val="#ppt_w"/>
                                          </p:val>
                                        </p:tav>
                                      </p:tavLst>
                                    </p:anim>
                                    <p:anim calcmode="lin" valueType="num">
                                      <p:cBhvr>
                                        <p:cTn id="15" dur="500" fill="hold"/>
                                        <p:tgtEl>
                                          <p:spTgt spid="41013"/>
                                        </p:tgtEl>
                                        <p:attrNameLst>
                                          <p:attrName>ppt_h</p:attrName>
                                        </p:attrNameLst>
                                      </p:cBhvr>
                                      <p:tavLst>
                                        <p:tav tm="0">
                                          <p:val>
                                            <p:fltVal val="0"/>
                                          </p:val>
                                        </p:tav>
                                        <p:tav tm="100000">
                                          <p:val>
                                            <p:strVal val="#ppt_h"/>
                                          </p:val>
                                        </p:tav>
                                      </p:tavLst>
                                    </p:anim>
                                    <p:animEffect transition="in" filter="fade">
                                      <p:cBhvr>
                                        <p:cTn id="16" dur="500"/>
                                        <p:tgtEl>
                                          <p:spTgt spid="410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015"/>
                                        </p:tgtEl>
                                        <p:attrNameLst>
                                          <p:attrName>style.visibility</p:attrName>
                                        </p:attrNameLst>
                                      </p:cBhvr>
                                      <p:to>
                                        <p:strVal val="visible"/>
                                      </p:to>
                                    </p:set>
                                    <p:anim calcmode="lin" valueType="num">
                                      <p:cBhvr>
                                        <p:cTn id="21" dur="500" fill="hold"/>
                                        <p:tgtEl>
                                          <p:spTgt spid="41015"/>
                                        </p:tgtEl>
                                        <p:attrNameLst>
                                          <p:attrName>ppt_w</p:attrName>
                                        </p:attrNameLst>
                                      </p:cBhvr>
                                      <p:tavLst>
                                        <p:tav tm="0">
                                          <p:val>
                                            <p:fltVal val="0"/>
                                          </p:val>
                                        </p:tav>
                                        <p:tav tm="100000">
                                          <p:val>
                                            <p:strVal val="#ppt_w"/>
                                          </p:val>
                                        </p:tav>
                                      </p:tavLst>
                                    </p:anim>
                                    <p:anim calcmode="lin" valueType="num">
                                      <p:cBhvr>
                                        <p:cTn id="22" dur="500" fill="hold"/>
                                        <p:tgtEl>
                                          <p:spTgt spid="41015"/>
                                        </p:tgtEl>
                                        <p:attrNameLst>
                                          <p:attrName>ppt_h</p:attrName>
                                        </p:attrNameLst>
                                      </p:cBhvr>
                                      <p:tavLst>
                                        <p:tav tm="0">
                                          <p:val>
                                            <p:fltVal val="0"/>
                                          </p:val>
                                        </p:tav>
                                        <p:tav tm="100000">
                                          <p:val>
                                            <p:strVal val="#ppt_h"/>
                                          </p:val>
                                        </p:tav>
                                      </p:tavLst>
                                    </p:anim>
                                    <p:animEffect transition="in" filter="fade">
                                      <p:cBhvr>
                                        <p:cTn id="23" dur="500"/>
                                        <p:tgtEl>
                                          <p:spTgt spid="410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3" grpId="0"/>
      <p:bldP spid="41015" grpId="0"/>
      <p:bldP spid="10" grpId="0"/>
      <p:bldP spid="11" grpId="0"/>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AfybXq2cZISxzKGcF1v0EyzD5wRp12AxW3rdrXCWZlTChtlQV"/>
          <p:cNvPicPr>
            <a:picLocks noChangeAspect="1" noChangeArrowheads="1"/>
          </p:cNvPicPr>
          <p:nvPr/>
        </p:nvPicPr>
        <p:blipFill>
          <a:blip r:embed="rId3" cstate="print"/>
          <a:srcRect/>
          <a:stretch>
            <a:fillRect/>
          </a:stretch>
        </p:blipFill>
        <p:spPr bwMode="auto">
          <a:xfrm flipH="1">
            <a:off x="6705600" y="0"/>
            <a:ext cx="2438400" cy="2538154"/>
          </a:xfrm>
          <a:prstGeom prst="rect">
            <a:avLst/>
          </a:prstGeom>
          <a:noFill/>
        </p:spPr>
      </p:pic>
      <p:sp>
        <p:nvSpPr>
          <p:cNvPr id="5" name="Rounded Rectangular Callout 4"/>
          <p:cNvSpPr/>
          <p:nvPr/>
        </p:nvSpPr>
        <p:spPr>
          <a:xfrm>
            <a:off x="838200" y="228600"/>
            <a:ext cx="2971800" cy="1371600"/>
          </a:xfrm>
          <a:prstGeom prst="wedgeRoundRectCallout">
            <a:avLst>
              <a:gd name="adj1" fmla="val 172364"/>
              <a:gd name="adj2" fmla="val -2882"/>
              <a:gd name="adj3" fmla="val 16667"/>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04800"/>
            <a:ext cx="3352800" cy="838200"/>
          </a:xfrm>
        </p:spPr>
        <p:txBody>
          <a:bodyPr/>
          <a:lstStyle/>
          <a:p>
            <a:r>
              <a:rPr lang="en-US" dirty="0" smtClean="0"/>
              <a:t>Who’s who?</a:t>
            </a:r>
            <a:endParaRPr lang="en-US" dirty="0"/>
          </a:p>
        </p:txBody>
      </p:sp>
      <p:sp>
        <p:nvSpPr>
          <p:cNvPr id="3" name="Content Placeholder 2"/>
          <p:cNvSpPr>
            <a:spLocks noGrp="1"/>
          </p:cNvSpPr>
          <p:nvPr>
            <p:ph idx="1"/>
          </p:nvPr>
        </p:nvSpPr>
        <p:spPr>
          <a:xfrm>
            <a:off x="457200" y="1600200"/>
            <a:ext cx="6477000" cy="5029200"/>
          </a:xfrm>
        </p:spPr>
        <p:txBody>
          <a:bodyPr>
            <a:normAutofit fontScale="92500" lnSpcReduction="10000"/>
          </a:bodyPr>
          <a:lstStyle/>
          <a:p>
            <a:pPr marL="0" indent="0">
              <a:buClr>
                <a:schemeClr val="tx1"/>
              </a:buClr>
              <a:buNone/>
            </a:pPr>
            <a:r>
              <a:rPr lang="en-US" dirty="0" smtClean="0"/>
              <a:t>Presenters: Stephanie </a:t>
            </a:r>
            <a:r>
              <a:rPr lang="en-US" dirty="0" err="1" smtClean="0"/>
              <a:t>Sommers</a:t>
            </a:r>
            <a:r>
              <a:rPr lang="en-US" dirty="0" smtClean="0"/>
              <a:t> and Heather Turngren (ACES Project Team, Minneapolis Adult Education Teachers)</a:t>
            </a:r>
          </a:p>
          <a:p>
            <a:pPr marL="0" indent="0">
              <a:buClr>
                <a:schemeClr val="tx1"/>
              </a:buClr>
              <a:buNone/>
            </a:pPr>
            <a:r>
              <a:rPr lang="en-US" dirty="0" smtClean="0"/>
              <a:t>Who teaches…</a:t>
            </a:r>
          </a:p>
          <a:p>
            <a:pPr lvl="1">
              <a:buClr>
                <a:schemeClr val="tx1"/>
              </a:buClr>
            </a:pPr>
            <a:r>
              <a:rPr lang="en-US" dirty="0" smtClean="0"/>
              <a:t>GED?  </a:t>
            </a:r>
          </a:p>
          <a:p>
            <a:pPr lvl="1">
              <a:buClr>
                <a:schemeClr val="tx1"/>
              </a:buClr>
            </a:pPr>
            <a:r>
              <a:rPr lang="en-US" dirty="0" smtClean="0"/>
              <a:t>Low/Inter. ABE? </a:t>
            </a:r>
          </a:p>
          <a:p>
            <a:pPr lvl="1">
              <a:buClr>
                <a:schemeClr val="tx1"/>
              </a:buClr>
            </a:pPr>
            <a:r>
              <a:rPr lang="en-US" dirty="0" smtClean="0"/>
              <a:t>Low-level ESL? </a:t>
            </a:r>
          </a:p>
          <a:p>
            <a:pPr lvl="1">
              <a:buClr>
                <a:schemeClr val="tx1"/>
              </a:buClr>
            </a:pPr>
            <a:r>
              <a:rPr lang="en-US" dirty="0" smtClean="0"/>
              <a:t>Inter/Adv. ESL?  </a:t>
            </a:r>
          </a:p>
          <a:p>
            <a:pPr lvl="1">
              <a:buClr>
                <a:schemeClr val="tx1"/>
              </a:buClr>
            </a:pPr>
            <a:r>
              <a:rPr lang="en-US" dirty="0" smtClean="0"/>
              <a:t>Multi-level? </a:t>
            </a:r>
          </a:p>
          <a:p>
            <a:pPr lvl="1">
              <a:buClr>
                <a:schemeClr val="tx1"/>
              </a:buClr>
            </a:pPr>
            <a:r>
              <a:rPr lang="en-US" dirty="0" smtClean="0"/>
              <a:t>In a 1-room schoolhouse?</a:t>
            </a:r>
          </a:p>
          <a:p>
            <a:pPr>
              <a:buClr>
                <a:schemeClr val="tx1"/>
              </a:buClr>
              <a:buNone/>
            </a:pPr>
            <a:r>
              <a:rPr lang="en-US" dirty="0" smtClean="0"/>
              <a:t>Who’s a manager or coordinator?</a:t>
            </a:r>
          </a:p>
          <a:p>
            <a:pPr>
              <a:buClr>
                <a:schemeClr val="tx1"/>
              </a:buClr>
              <a:buNone/>
            </a:pPr>
            <a:r>
              <a:rPr lang="en-US" dirty="0" smtClean="0"/>
              <a:t>Who did I miss?</a:t>
            </a:r>
            <a:endParaRPr lang="en-US" dirty="0"/>
          </a:p>
        </p:txBody>
      </p:sp>
    </p:spTree>
    <p:extLst>
      <p:ext uri="{BB962C8B-B14F-4D97-AF65-F5344CB8AC3E}">
        <p14:creationId xmlns:p14="http://schemas.microsoft.com/office/powerpoint/2010/main" val="6559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pPr defTabSz="1218987" fontAlgn="auto">
              <a:spcAft>
                <a:spcPts val="0"/>
              </a:spcAft>
              <a:defRPr/>
            </a:pPr>
            <a:r>
              <a:rPr lang="en-US" sz="4000" dirty="0" smtClean="0">
                <a:solidFill>
                  <a:srgbClr val="660066"/>
                </a:solidFill>
                <a:ea typeface="+mj-ea"/>
              </a:rPr>
              <a:t>ACES Process: Step 2: Complement</a:t>
            </a:r>
            <a:endParaRPr lang="en-US" sz="4000" dirty="0">
              <a:solidFill>
                <a:srgbClr val="660066"/>
              </a:solidFill>
              <a:ea typeface="+mj-ea"/>
            </a:endParaRPr>
          </a:p>
        </p:txBody>
      </p:sp>
      <p:sp>
        <p:nvSpPr>
          <p:cNvPr id="41986" name="Content Placeholder 2"/>
          <p:cNvSpPr>
            <a:spLocks noGrp="1"/>
          </p:cNvSpPr>
          <p:nvPr>
            <p:ph idx="1"/>
          </p:nvPr>
        </p:nvSpPr>
        <p:spPr>
          <a:xfrm>
            <a:off x="381000" y="1676400"/>
            <a:ext cx="8458200" cy="4648200"/>
          </a:xfrm>
        </p:spPr>
        <p:txBody>
          <a:bodyPr>
            <a:normAutofit fontScale="92500" lnSpcReduction="10000"/>
          </a:bodyPr>
          <a:lstStyle/>
          <a:p>
            <a:pPr marL="788988" lvl="1" indent="-514350">
              <a:buClrTx/>
              <a:buAutoNum type="arabicPeriod"/>
            </a:pPr>
            <a:r>
              <a:rPr lang="en-US" sz="3200" dirty="0" smtClean="0"/>
              <a:t>Now </a:t>
            </a:r>
            <a:r>
              <a:rPr lang="en-US" sz="3200" dirty="0"/>
              <a:t>watch the video clip of the “Post-ACES” </a:t>
            </a:r>
            <a:r>
              <a:rPr lang="en-US" sz="3200" dirty="0" smtClean="0"/>
              <a:t>TIF</a:t>
            </a:r>
            <a:r>
              <a:rPr lang="en-US" sz="3200" dirty="0"/>
              <a:t>-</a:t>
            </a:r>
            <a:r>
              <a:rPr lang="en-US" sz="3200" dirty="0" err="1"/>
              <a:t>ed</a:t>
            </a:r>
            <a:r>
              <a:rPr lang="en-US" sz="3200" dirty="0"/>
              <a:t> </a:t>
            </a:r>
            <a:r>
              <a:rPr lang="en-US" sz="3200" dirty="0" smtClean="0"/>
              <a:t>lesson one segment at a time. </a:t>
            </a:r>
            <a:r>
              <a:rPr lang="en-US" altLang="en-US" sz="2800" dirty="0" smtClean="0"/>
              <a:t>Access video: </a:t>
            </a:r>
            <a:r>
              <a:rPr lang="en-US" altLang="en-US" sz="2800" dirty="0">
                <a:hlinkClick r:id="rId3"/>
              </a:rPr>
              <a:t>https://</a:t>
            </a:r>
            <a:r>
              <a:rPr lang="en-US" altLang="en-US" sz="2800" dirty="0" smtClean="0">
                <a:hlinkClick r:id="rId3"/>
              </a:rPr>
              <a:t>www.youtube.com/watch?v=ZVXETVjmvB4</a:t>
            </a:r>
            <a:endParaRPr lang="en-US" altLang="en-US" sz="1200" dirty="0"/>
          </a:p>
          <a:p>
            <a:pPr marL="788988" lvl="1" indent="-514350">
              <a:buClrTx/>
              <a:buFont typeface="+mj-lt"/>
              <a:buAutoNum type="arabicPeriod"/>
            </a:pPr>
            <a:r>
              <a:rPr lang="en-US" sz="3200" dirty="0" smtClean="0"/>
              <a:t>How </a:t>
            </a:r>
            <a:r>
              <a:rPr lang="en-US" sz="3200" dirty="0"/>
              <a:t>did the teacher </a:t>
            </a:r>
            <a:r>
              <a:rPr lang="en-US" sz="3200" b="1" dirty="0">
                <a:solidFill>
                  <a:srgbClr val="C00000"/>
                </a:solidFill>
              </a:rPr>
              <a:t>COMPLEMENT</a:t>
            </a:r>
            <a:r>
              <a:rPr lang="en-US" sz="3200" dirty="0"/>
              <a:t> </a:t>
            </a:r>
            <a:r>
              <a:rPr lang="en-US" sz="3200" dirty="0" smtClean="0"/>
              <a:t>each segment of the </a:t>
            </a:r>
            <a:r>
              <a:rPr lang="en-US" sz="3200" dirty="0"/>
              <a:t>lesson with additional </a:t>
            </a:r>
            <a:r>
              <a:rPr lang="en-US" sz="3200" dirty="0" smtClean="0"/>
              <a:t>DFP </a:t>
            </a:r>
            <a:r>
              <a:rPr lang="en-US" sz="3200" dirty="0"/>
              <a:t>skills and sub </a:t>
            </a:r>
            <a:r>
              <a:rPr lang="en-US" sz="3200" dirty="0" smtClean="0"/>
              <a:t>skills?</a:t>
            </a:r>
          </a:p>
          <a:p>
            <a:pPr marL="1520403" lvl="3" indent="-514350">
              <a:buClrTx/>
            </a:pPr>
            <a:r>
              <a:rPr lang="en-US" sz="2400" dirty="0" smtClean="0"/>
              <a:t>Refer </a:t>
            </a:r>
            <a:r>
              <a:rPr lang="en-US" sz="2400" dirty="0"/>
              <a:t>to the TIF @ a Glance </a:t>
            </a:r>
            <a:r>
              <a:rPr lang="en-US" sz="2800" dirty="0" smtClean="0"/>
              <a:t>DPF Snapshot.</a:t>
            </a:r>
          </a:p>
          <a:p>
            <a:pPr marL="1520403" lvl="3" indent="-514350">
              <a:buClrTx/>
            </a:pPr>
            <a:r>
              <a:rPr lang="en-US" sz="2400" dirty="0" smtClean="0"/>
              <a:t>Note </a:t>
            </a:r>
            <a:r>
              <a:rPr lang="en-US" sz="2400" dirty="0"/>
              <a:t>the skills and sub skills </a:t>
            </a:r>
            <a:r>
              <a:rPr lang="en-US" sz="2400" dirty="0" smtClean="0"/>
              <a:t>on the </a:t>
            </a:r>
            <a:r>
              <a:rPr lang="en-US" sz="2400" dirty="0"/>
              <a:t>GRID </a:t>
            </a:r>
            <a:r>
              <a:rPr lang="en-US" sz="2400" dirty="0" smtClean="0"/>
              <a:t>in </a:t>
            </a:r>
            <a:r>
              <a:rPr lang="en-US" sz="2400" dirty="0"/>
              <a:t>the “complement” </a:t>
            </a:r>
            <a:r>
              <a:rPr lang="en-US" sz="2400" dirty="0" smtClean="0"/>
              <a:t>column.</a:t>
            </a:r>
          </a:p>
          <a:p>
            <a:pPr marL="1017588" lvl="1" indent="-742950">
              <a:buClrTx/>
              <a:buFont typeface="+mj-lt"/>
              <a:buAutoNum type="arabicPeriod"/>
            </a:pPr>
            <a:r>
              <a:rPr lang="en-US" sz="3600" dirty="0" smtClean="0"/>
              <a:t>Share </a:t>
            </a:r>
            <a:r>
              <a:rPr lang="en-US" sz="3600" dirty="0"/>
              <a:t>out skills &amp; sub skills</a:t>
            </a:r>
          </a:p>
        </p:txBody>
      </p:sp>
      <p:sp>
        <p:nvSpPr>
          <p:cNvPr id="4" name="Slide Number Placeholder 3"/>
          <p:cNvSpPr>
            <a:spLocks noGrp="1"/>
          </p:cNvSpPr>
          <p:nvPr>
            <p:ph type="sldNum" sz="quarter" idx="12"/>
          </p:nvPr>
        </p:nvSpPr>
        <p:spPr/>
        <p:txBody>
          <a:bodyPr>
            <a:normAutofit fontScale="55000" lnSpcReduction="20000"/>
          </a:bodyPr>
          <a:lstStyle/>
          <a:p>
            <a:fld id="{58F4FCFB-AAA4-4FF1-84EE-D3C7F75F194D}"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Post-ACES Lesson Plan</a:t>
            </a:r>
            <a:br>
              <a:rPr lang="en-US" dirty="0" smtClean="0"/>
            </a:br>
            <a:r>
              <a:rPr lang="en-US" dirty="0" smtClean="0"/>
              <a:t>Warm-up</a:t>
            </a:r>
            <a:endParaRPr lang="en-US" i="1" dirty="0"/>
          </a:p>
        </p:txBody>
      </p:sp>
      <p:sp>
        <p:nvSpPr>
          <p:cNvPr id="3" name="Content Placeholder 2"/>
          <p:cNvSpPr>
            <a:spLocks noGrp="1"/>
          </p:cNvSpPr>
          <p:nvPr>
            <p:ph sz="quarter" idx="1"/>
          </p:nvPr>
        </p:nvSpPr>
        <p:spPr>
          <a:xfrm>
            <a:off x="609600" y="1371600"/>
            <a:ext cx="8534400" cy="5410200"/>
          </a:xfrm>
        </p:spPr>
        <p:txBody>
          <a:bodyPr>
            <a:noAutofit/>
          </a:bodyPr>
          <a:lstStyle/>
          <a:p>
            <a:pPr>
              <a:buNone/>
            </a:pPr>
            <a:endParaRPr lang="en-US" sz="2400" b="1" u="sng" dirty="0" smtClean="0"/>
          </a:p>
          <a:p>
            <a:pPr>
              <a:buNone/>
            </a:pPr>
            <a:r>
              <a:rPr lang="en-US" sz="3200" b="1" u="sng" dirty="0" smtClean="0"/>
              <a:t>Warm-up:</a:t>
            </a:r>
            <a:r>
              <a:rPr lang="en-US" sz="3200" b="1" dirty="0" smtClean="0"/>
              <a:t> </a:t>
            </a:r>
            <a:r>
              <a:rPr lang="en-US" sz="3200" i="1" dirty="0" smtClean="0">
                <a:solidFill>
                  <a:srgbClr val="FF0000"/>
                </a:solidFill>
              </a:rPr>
              <a:t>[video time: 0:00-5:00]</a:t>
            </a:r>
            <a:endParaRPr lang="en-US" sz="3200" dirty="0" smtClean="0"/>
          </a:p>
          <a:p>
            <a:pPr lvl="0">
              <a:buClr>
                <a:schemeClr val="tx1"/>
              </a:buClr>
            </a:pPr>
            <a:r>
              <a:rPr lang="en-US" sz="3200" dirty="0" smtClean="0"/>
              <a:t>Teacher leads students in a brainstorming activity to think of ways to look for and learn about jobs.</a:t>
            </a:r>
          </a:p>
          <a:p>
            <a:pPr>
              <a:buClr>
                <a:schemeClr val="tx1"/>
              </a:buClr>
            </a:pPr>
            <a:r>
              <a:rPr lang="en-US" sz="3200" dirty="0" smtClean="0"/>
              <a:t>Teacher introduces the concept of an informational interview as a way to learn more about a job.</a:t>
            </a:r>
          </a:p>
          <a:p>
            <a:pPr>
              <a:buNone/>
            </a:pPr>
            <a:endParaRPr lang="en-US" sz="2400" dirty="0" smtClean="0"/>
          </a:p>
        </p:txBody>
      </p:sp>
      <p:sp>
        <p:nvSpPr>
          <p:cNvPr id="6" name="Slide Number Placeholder 5"/>
          <p:cNvSpPr>
            <a:spLocks noGrp="1"/>
          </p:cNvSpPr>
          <p:nvPr>
            <p:ph type="sldNum" sz="quarter" idx="4294967295"/>
          </p:nvPr>
        </p:nvSpPr>
        <p:spPr>
          <a:xfrm>
            <a:off x="0" y="1272223"/>
            <a:ext cx="533400" cy="244477"/>
          </a:xfrm>
          <a:prstGeom prst="rect">
            <a:avLst/>
          </a:prstGeom>
        </p:spPr>
        <p:txBody>
          <a:bodyPr>
            <a:normAutofit fontScale="85000" lnSpcReduction="20000"/>
          </a:bodyPr>
          <a:lstStyle/>
          <a:p>
            <a:fld id="{58F4FCFB-AAA4-4FF1-84EE-D3C7F75F194D}" type="slidenum">
              <a:rPr lang="en-US" smtClean="0"/>
              <a:pPr/>
              <a:t>21</a:t>
            </a:fld>
            <a:endParaRPr lang="en-US"/>
          </a:p>
        </p:txBody>
      </p:sp>
      <p:sp>
        <p:nvSpPr>
          <p:cNvPr id="7" name="Footer Placeholder 6"/>
          <p:cNvSpPr>
            <a:spLocks noGrp="1"/>
          </p:cNvSpPr>
          <p:nvPr>
            <p:ph type="ftr" sz="quarter" idx="4294967295"/>
          </p:nvPr>
        </p:nvSpPr>
        <p:spPr>
          <a:xfrm>
            <a:off x="609607" y="6248211"/>
            <a:ext cx="5421083" cy="365127"/>
          </a:xfrm>
          <a:prstGeom prst="rect">
            <a:avLst/>
          </a:prstGeom>
        </p:spPr>
        <p:txBody>
          <a:bodyPr/>
          <a:lstStyle/>
          <a:p>
            <a:r>
              <a:rPr lang="en-US" smtClean="0"/>
              <a:t>ACES PLC II, ATLAS, January 2015</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a:t>
                      </a:r>
                      <a:r>
                        <a:rPr lang="en-US" sz="2400" baseline="0" dirty="0" smtClean="0">
                          <a:latin typeface="Comic Sans MS" pitchFamily="66" charset="0"/>
                          <a:ea typeface="Calibri"/>
                          <a:cs typeface="Times New Roman"/>
                        </a:rPr>
                        <a:t> 3c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2b</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smtClean="0">
                <a:latin typeface="Comic Sans MS" pitchFamily="66" charset="0"/>
              </a:rPr>
              <a:t>DFP 3c</a:t>
            </a:r>
            <a:endParaRPr lang="en-US" altLang="en-US" sz="2100" dirty="0">
              <a:latin typeface="Comic Sans MS" pitchFamily="66" charset="0"/>
            </a:endParaRPr>
          </a:p>
        </p:txBody>
      </p:sp>
      <p:sp>
        <p:nvSpPr>
          <p:cNvPr id="6" name="Slide Number Placeholder 5"/>
          <p:cNvSpPr>
            <a:spLocks noGrp="1"/>
          </p:cNvSpPr>
          <p:nvPr>
            <p:ph type="sldNum" sz="quarter" idx="12"/>
          </p:nvPr>
        </p:nvSpPr>
        <p:spPr/>
        <p:txBody>
          <a:bodyPr>
            <a:normAutofit fontScale="55000" lnSpcReduction="20000"/>
          </a:bodyPr>
          <a:lstStyle/>
          <a:p>
            <a:fld id="{58F4FCFB-AAA4-4FF1-84EE-D3C7F75F194D}"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Post-ACES Lesson Plan</a:t>
            </a:r>
            <a:br>
              <a:rPr lang="en-US" dirty="0" smtClean="0"/>
            </a:br>
            <a:r>
              <a:rPr lang="en-US" dirty="0" smtClean="0"/>
              <a:t>Introduction</a:t>
            </a:r>
            <a:endParaRPr lang="en-US" i="1" dirty="0"/>
          </a:p>
        </p:txBody>
      </p:sp>
      <p:sp>
        <p:nvSpPr>
          <p:cNvPr id="3" name="Content Placeholder 2"/>
          <p:cNvSpPr>
            <a:spLocks noGrp="1"/>
          </p:cNvSpPr>
          <p:nvPr>
            <p:ph sz="quarter" idx="1"/>
          </p:nvPr>
        </p:nvSpPr>
        <p:spPr>
          <a:xfrm>
            <a:off x="609600" y="1600200"/>
            <a:ext cx="8229600" cy="5181600"/>
          </a:xfrm>
        </p:spPr>
        <p:txBody>
          <a:bodyPr>
            <a:noAutofit/>
          </a:bodyPr>
          <a:lstStyle/>
          <a:p>
            <a:pPr>
              <a:buNone/>
            </a:pPr>
            <a:r>
              <a:rPr lang="en-US" b="1" u="sng" dirty="0" smtClean="0"/>
              <a:t>Introduction:</a:t>
            </a:r>
            <a:r>
              <a:rPr lang="en-US" b="1" dirty="0" smtClean="0"/>
              <a:t> </a:t>
            </a:r>
            <a:r>
              <a:rPr lang="en-US" i="1" dirty="0" smtClean="0">
                <a:solidFill>
                  <a:srgbClr val="FF0000"/>
                </a:solidFill>
              </a:rPr>
              <a:t>[video time: 5:00-8:03]</a:t>
            </a:r>
            <a:endParaRPr lang="en-US" dirty="0" smtClean="0"/>
          </a:p>
          <a:p>
            <a:pPr lvl="0">
              <a:buClr>
                <a:schemeClr val="tx1"/>
              </a:buClr>
            </a:pPr>
            <a:r>
              <a:rPr lang="en-US" dirty="0" smtClean="0"/>
              <a:t>Teacher distributes half sheets of paper that give basic information about a job.</a:t>
            </a:r>
          </a:p>
          <a:p>
            <a:pPr lvl="0">
              <a:buClr>
                <a:schemeClr val="tx1"/>
              </a:buClr>
            </a:pPr>
            <a:r>
              <a:rPr lang="en-US" dirty="0" smtClean="0"/>
              <a:t>Students (Ss) work in pairs or small groups to complete a K-W-L Chart about the job they were given.</a:t>
            </a:r>
          </a:p>
          <a:p>
            <a:pPr lvl="0">
              <a:buClr>
                <a:schemeClr val="tx1"/>
              </a:buClr>
            </a:pPr>
            <a:r>
              <a:rPr lang="en-US" dirty="0" smtClean="0"/>
              <a:t>Ss work together to make the ‘K’ section of their charts as complete as possible</a:t>
            </a:r>
            <a:endParaRPr lang="en-US" dirty="0"/>
          </a:p>
        </p:txBody>
      </p:sp>
      <p:sp>
        <p:nvSpPr>
          <p:cNvPr id="6" name="Slide Number Placeholder 5"/>
          <p:cNvSpPr>
            <a:spLocks noGrp="1"/>
          </p:cNvSpPr>
          <p:nvPr>
            <p:ph type="sldNum" sz="quarter" idx="4294967295"/>
          </p:nvPr>
        </p:nvSpPr>
        <p:spPr>
          <a:xfrm>
            <a:off x="0" y="1272223"/>
            <a:ext cx="533400" cy="244477"/>
          </a:xfrm>
          <a:prstGeom prst="rect">
            <a:avLst/>
          </a:prstGeom>
        </p:spPr>
        <p:txBody>
          <a:bodyPr>
            <a:normAutofit fontScale="85000" lnSpcReduction="20000"/>
          </a:bodyPr>
          <a:lstStyle/>
          <a:p>
            <a:fld id="{58F4FCFB-AAA4-4FF1-84EE-D3C7F75F194D}" type="slidenum">
              <a:rPr lang="en-US" smtClean="0"/>
              <a:pPr/>
              <a:t>23</a:t>
            </a:fld>
            <a:endParaRPr lang="en-US"/>
          </a:p>
        </p:txBody>
      </p:sp>
      <p:sp>
        <p:nvSpPr>
          <p:cNvPr id="7" name="Footer Placeholder 6"/>
          <p:cNvSpPr>
            <a:spLocks noGrp="1"/>
          </p:cNvSpPr>
          <p:nvPr>
            <p:ph type="ftr" sz="quarter" idx="4294967295"/>
          </p:nvPr>
        </p:nvSpPr>
        <p:spPr>
          <a:xfrm>
            <a:off x="609607" y="6248211"/>
            <a:ext cx="5421083" cy="365127"/>
          </a:xfrm>
          <a:prstGeom prst="rect">
            <a:avLst/>
          </a:prstGeom>
        </p:spPr>
        <p:txBody>
          <a:bodyPr/>
          <a:lstStyle/>
          <a:p>
            <a:r>
              <a:rPr lang="en-US" smtClean="0"/>
              <a:t>ACES PLC II, ATLAS, January 2015</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a:t>
                      </a:r>
                      <a:r>
                        <a:rPr lang="en-US" sz="2400" baseline="0" dirty="0" smtClean="0">
                          <a:latin typeface="Comic Sans MS" pitchFamily="66" charset="0"/>
                          <a:ea typeface="Calibri"/>
                          <a:cs typeface="Times New Roman"/>
                        </a:rPr>
                        <a:t> 3c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2b</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smtClean="0">
                <a:latin typeface="Comic Sans MS" pitchFamily="66" charset="0"/>
              </a:rPr>
              <a:t>DFP 3c</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1a; 2a-2c</a:t>
            </a:r>
          </a:p>
        </p:txBody>
      </p:sp>
      <p:sp>
        <p:nvSpPr>
          <p:cNvPr id="6" name="Slide Number Placeholder 5"/>
          <p:cNvSpPr>
            <a:spLocks noGrp="1"/>
          </p:cNvSpPr>
          <p:nvPr>
            <p:ph type="sldNum" sz="quarter" idx="12"/>
          </p:nvPr>
        </p:nvSpPr>
        <p:spPr/>
        <p:txBody>
          <a:bodyPr>
            <a:normAutofit fontScale="55000" lnSpcReduction="20000"/>
          </a:bodyPr>
          <a:lstStyle/>
          <a:p>
            <a:fld id="{58F4FCFB-AAA4-4FF1-84EE-D3C7F75F194D}"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Post-ACES Lesson Plan</a:t>
            </a:r>
            <a:br>
              <a:rPr lang="en-US" dirty="0" smtClean="0"/>
            </a:br>
            <a:r>
              <a:rPr lang="en-US" dirty="0" smtClean="0"/>
              <a:t>Guided Practice</a:t>
            </a:r>
            <a:endParaRPr lang="en-US" i="1" dirty="0"/>
          </a:p>
        </p:txBody>
      </p:sp>
      <p:sp>
        <p:nvSpPr>
          <p:cNvPr id="3" name="Content Placeholder 2"/>
          <p:cNvSpPr>
            <a:spLocks noGrp="1"/>
          </p:cNvSpPr>
          <p:nvPr>
            <p:ph sz="quarter" idx="1"/>
          </p:nvPr>
        </p:nvSpPr>
        <p:spPr>
          <a:xfrm>
            <a:off x="609600" y="1600200"/>
            <a:ext cx="8153400" cy="5105400"/>
          </a:xfrm>
        </p:spPr>
        <p:txBody>
          <a:bodyPr>
            <a:noAutofit/>
          </a:bodyPr>
          <a:lstStyle/>
          <a:p>
            <a:pPr>
              <a:buNone/>
            </a:pPr>
            <a:r>
              <a:rPr lang="en-US" sz="3200" b="1" u="sng" dirty="0" smtClean="0"/>
              <a:t>Guided Practice:</a:t>
            </a:r>
            <a:r>
              <a:rPr lang="en-US" sz="3200" b="1" dirty="0" smtClean="0"/>
              <a:t> </a:t>
            </a:r>
            <a:r>
              <a:rPr lang="en-US" sz="3200" i="1" dirty="0" smtClean="0">
                <a:solidFill>
                  <a:srgbClr val="FF0000"/>
                </a:solidFill>
              </a:rPr>
              <a:t>[video time: 8:03-17:38]</a:t>
            </a:r>
            <a:endParaRPr lang="en-US" sz="3200" dirty="0" smtClean="0"/>
          </a:p>
          <a:p>
            <a:pPr lvl="0">
              <a:buClr>
                <a:schemeClr val="tx1"/>
              </a:buClr>
            </a:pPr>
            <a:r>
              <a:rPr lang="en-US" sz="3200" dirty="0" smtClean="0"/>
              <a:t> Ss use the ‘W’ section of their chart to create 7-10 questions about the job.</a:t>
            </a:r>
          </a:p>
          <a:p>
            <a:pPr lvl="0">
              <a:buClr>
                <a:schemeClr val="tx1"/>
              </a:buClr>
            </a:pPr>
            <a:r>
              <a:rPr lang="en-US" sz="3200" dirty="0" smtClean="0"/>
              <a:t>Teacher helps Ss create the questions as needed.</a:t>
            </a:r>
          </a:p>
          <a:p>
            <a:pPr lvl="0">
              <a:buClr>
                <a:schemeClr val="tx1"/>
              </a:buClr>
            </a:pPr>
            <a:r>
              <a:rPr lang="en-US" sz="3200" dirty="0" smtClean="0"/>
              <a:t>Working in small groups, Ss choose their best questions to write on a large sheet of poster paper.</a:t>
            </a:r>
          </a:p>
          <a:p>
            <a:pPr>
              <a:buClr>
                <a:schemeClr val="tx1"/>
              </a:buClr>
            </a:pPr>
            <a:r>
              <a:rPr lang="en-US" sz="3200" dirty="0" smtClean="0"/>
              <a:t>Ss share out their questions.</a:t>
            </a:r>
          </a:p>
        </p:txBody>
      </p:sp>
      <p:sp>
        <p:nvSpPr>
          <p:cNvPr id="6" name="Slide Number Placeholder 5"/>
          <p:cNvSpPr>
            <a:spLocks noGrp="1"/>
          </p:cNvSpPr>
          <p:nvPr>
            <p:ph type="sldNum" sz="quarter" idx="4294967295"/>
          </p:nvPr>
        </p:nvSpPr>
        <p:spPr>
          <a:xfrm>
            <a:off x="0" y="1272223"/>
            <a:ext cx="533400" cy="244477"/>
          </a:xfrm>
          <a:prstGeom prst="rect">
            <a:avLst/>
          </a:prstGeom>
        </p:spPr>
        <p:txBody>
          <a:bodyPr>
            <a:normAutofit fontScale="85000" lnSpcReduction="20000"/>
          </a:bodyPr>
          <a:lstStyle/>
          <a:p>
            <a:fld id="{58F4FCFB-AAA4-4FF1-84EE-D3C7F75F194D}" type="slidenum">
              <a:rPr lang="en-US" smtClean="0"/>
              <a:pPr/>
              <a:t>25</a:t>
            </a:fld>
            <a:endParaRPr lang="en-US"/>
          </a:p>
        </p:txBody>
      </p:sp>
      <p:sp>
        <p:nvSpPr>
          <p:cNvPr id="7" name="Footer Placeholder 6"/>
          <p:cNvSpPr>
            <a:spLocks noGrp="1"/>
          </p:cNvSpPr>
          <p:nvPr>
            <p:ph type="ftr" sz="quarter" idx="4294967295"/>
          </p:nvPr>
        </p:nvSpPr>
        <p:spPr>
          <a:xfrm>
            <a:off x="609607" y="6248211"/>
            <a:ext cx="5421083" cy="365127"/>
          </a:xfrm>
          <a:prstGeom prst="rect">
            <a:avLst/>
          </a:prstGeom>
        </p:spPr>
        <p:txBody>
          <a:bodyPr/>
          <a:lstStyle/>
          <a:p>
            <a:r>
              <a:rPr lang="en-US" smtClean="0"/>
              <a:t>ACES PLC II, ATLAS, January 2015</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a:t>
                      </a:r>
                      <a:r>
                        <a:rPr lang="en-US" sz="2400" baseline="0" dirty="0" smtClean="0">
                          <a:latin typeface="Comic Sans MS" pitchFamily="66" charset="0"/>
                          <a:ea typeface="Calibri"/>
                          <a:cs typeface="Times New Roman"/>
                        </a:rPr>
                        <a:t> 3c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2b</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a:t>
            </a:r>
            <a:r>
              <a:rPr lang="en-US" altLang="en-US" sz="2100" dirty="0" smtClean="0">
                <a:latin typeface="Comic Sans MS" pitchFamily="66" charset="0"/>
              </a:rPr>
              <a:t>2a</a:t>
            </a:r>
            <a:r>
              <a:rPr lang="en-US" altLang="en-US" sz="2100" dirty="0">
                <a:latin typeface="Comic Sans MS" pitchFamily="66" charset="0"/>
              </a:rPr>
              <a:t>-2c</a:t>
            </a:r>
          </a:p>
        </p:txBody>
      </p:sp>
      <p:sp>
        <p:nvSpPr>
          <p:cNvPr id="10" name="TextBox 9"/>
          <p:cNvSpPr txBox="1">
            <a:spLocks noChangeArrowheads="1"/>
          </p:cNvSpPr>
          <p:nvPr/>
        </p:nvSpPr>
        <p:spPr bwMode="auto">
          <a:xfrm>
            <a:off x="4191000" y="27432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smtClean="0">
                <a:latin typeface="Comic Sans MS" pitchFamily="66" charset="0"/>
              </a:rPr>
              <a:t>DFP 3c</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1a; 2a-2c</a:t>
            </a:r>
          </a:p>
        </p:txBody>
      </p:sp>
      <p:sp>
        <p:nvSpPr>
          <p:cNvPr id="7" name="Slide Number Placeholder 6"/>
          <p:cNvSpPr>
            <a:spLocks noGrp="1"/>
          </p:cNvSpPr>
          <p:nvPr>
            <p:ph type="sldNum" sz="quarter" idx="12"/>
          </p:nvPr>
        </p:nvSpPr>
        <p:spPr/>
        <p:txBody>
          <a:bodyPr>
            <a:normAutofit fontScale="55000" lnSpcReduction="20000"/>
          </a:bodyPr>
          <a:lstStyle/>
          <a:p>
            <a:fld id="{58F4FCFB-AAA4-4FF1-84EE-D3C7F75F194D}"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Independent Practice</a:t>
            </a:r>
            <a:endParaRPr lang="en-US" i="1" dirty="0"/>
          </a:p>
        </p:txBody>
      </p:sp>
      <p:sp>
        <p:nvSpPr>
          <p:cNvPr id="3" name="Content Placeholder 2"/>
          <p:cNvSpPr>
            <a:spLocks noGrp="1"/>
          </p:cNvSpPr>
          <p:nvPr>
            <p:ph sz="quarter" idx="1"/>
          </p:nvPr>
        </p:nvSpPr>
        <p:spPr>
          <a:xfrm>
            <a:off x="304800" y="1752600"/>
            <a:ext cx="8610600" cy="5105400"/>
          </a:xfrm>
        </p:spPr>
        <p:txBody>
          <a:bodyPr>
            <a:noAutofit/>
          </a:bodyPr>
          <a:lstStyle/>
          <a:p>
            <a:pPr>
              <a:buNone/>
            </a:pPr>
            <a:r>
              <a:rPr lang="en-US" sz="3200" b="1" u="sng" dirty="0" smtClean="0"/>
              <a:t>Independent Practice:</a:t>
            </a:r>
            <a:r>
              <a:rPr lang="en-US" sz="3200" b="1" dirty="0" smtClean="0"/>
              <a:t> </a:t>
            </a:r>
            <a:r>
              <a:rPr lang="en-US" i="1" dirty="0" smtClean="0">
                <a:solidFill>
                  <a:srgbClr val="FF0000"/>
                </a:solidFill>
              </a:rPr>
              <a:t>[video time: 17:38-19:39]</a:t>
            </a:r>
            <a:endParaRPr lang="en-US" dirty="0" smtClean="0"/>
          </a:p>
          <a:p>
            <a:pPr lvl="0">
              <a:buClr>
                <a:schemeClr val="tx1"/>
              </a:buClr>
            </a:pPr>
            <a:r>
              <a:rPr lang="en-US" sz="3200" dirty="0" smtClean="0"/>
              <a:t>Ss research their given job by reading an article or watching a video: </a:t>
            </a:r>
            <a:r>
              <a:rPr lang="en-US" sz="3200" i="1" u="sng" dirty="0" smtClean="0">
                <a:hlinkClick r:id="rId3"/>
              </a:rPr>
              <a:t>www.citytowninfo.com/</a:t>
            </a:r>
            <a:r>
              <a:rPr lang="en-US" sz="3200" b="1" i="1" u="sng" dirty="0" smtClean="0">
                <a:hlinkClick r:id="rId3"/>
              </a:rPr>
              <a:t>career</a:t>
            </a:r>
            <a:r>
              <a:rPr lang="en-US" sz="3200" i="1" u="sng" dirty="0" smtClean="0">
                <a:hlinkClick r:id="rId3"/>
              </a:rPr>
              <a:t>-</a:t>
            </a:r>
            <a:r>
              <a:rPr lang="en-US" sz="3200" b="1" i="1" u="sng" dirty="0" smtClean="0">
                <a:hlinkClick r:id="rId3"/>
              </a:rPr>
              <a:t>stories</a:t>
            </a:r>
            <a:endParaRPr lang="en-US" sz="3200" dirty="0" smtClean="0"/>
          </a:p>
          <a:p>
            <a:pPr lvl="0">
              <a:buClr>
                <a:schemeClr val="tx1"/>
              </a:buClr>
            </a:pPr>
            <a:r>
              <a:rPr lang="en-US" sz="3200" dirty="0" smtClean="0"/>
              <a:t>Ss take notes and try to answer the questions they have written.</a:t>
            </a:r>
          </a:p>
          <a:p>
            <a:pPr lvl="0">
              <a:buClr>
                <a:schemeClr val="tx1"/>
              </a:buClr>
            </a:pPr>
            <a:r>
              <a:rPr lang="en-US" sz="3200" dirty="0" smtClean="0"/>
              <a:t>Ss complete the 4-Square graphic organizer with information about the job.</a:t>
            </a:r>
            <a:endParaRPr lang="en-US" sz="3200" dirty="0"/>
          </a:p>
        </p:txBody>
      </p:sp>
      <p:sp>
        <p:nvSpPr>
          <p:cNvPr id="6" name="Slide Number Placeholder 5"/>
          <p:cNvSpPr>
            <a:spLocks noGrp="1"/>
          </p:cNvSpPr>
          <p:nvPr>
            <p:ph type="sldNum" sz="quarter" idx="4294967295"/>
          </p:nvPr>
        </p:nvSpPr>
        <p:spPr>
          <a:xfrm>
            <a:off x="0" y="1272223"/>
            <a:ext cx="533400" cy="244477"/>
          </a:xfrm>
          <a:prstGeom prst="rect">
            <a:avLst/>
          </a:prstGeom>
        </p:spPr>
        <p:txBody>
          <a:bodyPr>
            <a:normAutofit fontScale="85000" lnSpcReduction="20000"/>
          </a:bodyPr>
          <a:lstStyle/>
          <a:p>
            <a:fld id="{58F4FCFB-AAA4-4FF1-84EE-D3C7F75F194D}" type="slidenum">
              <a:rPr lang="en-US" smtClean="0"/>
              <a:pPr/>
              <a:t>27</a:t>
            </a:fld>
            <a:endParaRPr lang="en-US"/>
          </a:p>
        </p:txBody>
      </p:sp>
      <p:sp>
        <p:nvSpPr>
          <p:cNvPr id="7" name="Footer Placeholder 6"/>
          <p:cNvSpPr>
            <a:spLocks noGrp="1"/>
          </p:cNvSpPr>
          <p:nvPr>
            <p:ph type="ftr" sz="quarter" idx="4294967295"/>
          </p:nvPr>
        </p:nvSpPr>
        <p:spPr>
          <a:xfrm>
            <a:off x="609607" y="6248211"/>
            <a:ext cx="5421083" cy="365127"/>
          </a:xfrm>
          <a:prstGeom prst="rect">
            <a:avLst/>
          </a:prstGeom>
        </p:spPr>
        <p:txBody>
          <a:bodyPr/>
          <a:lstStyle/>
          <a:p>
            <a:r>
              <a:rPr lang="en-US" smtClean="0"/>
              <a:t>ACES PLC II, ATLAS, January 2015</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a:t>
                      </a:r>
                      <a:r>
                        <a:rPr lang="en-US" sz="2400" baseline="0" dirty="0" smtClean="0">
                          <a:latin typeface="Comic Sans MS" pitchFamily="66" charset="0"/>
                          <a:ea typeface="Calibri"/>
                          <a:cs typeface="Times New Roman"/>
                        </a:rPr>
                        <a:t> 3c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2b</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a:t>
            </a:r>
            <a:r>
              <a:rPr lang="en-US" altLang="en-US" sz="2100" dirty="0" smtClean="0">
                <a:latin typeface="Comic Sans MS" pitchFamily="66" charset="0"/>
              </a:rPr>
              <a:t>2a</a:t>
            </a:r>
            <a:r>
              <a:rPr lang="en-US" altLang="en-US" sz="2100" dirty="0">
                <a:latin typeface="Comic Sans MS" pitchFamily="66" charset="0"/>
              </a:rPr>
              <a:t>-2c</a:t>
            </a:r>
          </a:p>
        </p:txBody>
      </p:sp>
      <p:sp>
        <p:nvSpPr>
          <p:cNvPr id="9" name="TextBox 8"/>
          <p:cNvSpPr txBox="1">
            <a:spLocks noChangeArrowheads="1"/>
          </p:cNvSpPr>
          <p:nvPr/>
        </p:nvSpPr>
        <p:spPr bwMode="auto">
          <a:xfrm>
            <a:off x="4191000" y="4271963"/>
            <a:ext cx="198120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a:latin typeface="Comic Sans MS" pitchFamily="66" charset="0"/>
              </a:rPr>
              <a:t>DFP </a:t>
            </a:r>
            <a:r>
              <a:rPr lang="en-US" altLang="en-US" sz="2400" dirty="0" smtClean="0">
                <a:latin typeface="Comic Sans MS" pitchFamily="66" charset="0"/>
              </a:rPr>
              <a:t>1a-1b; </a:t>
            </a:r>
            <a:r>
              <a:rPr lang="en-US" altLang="en-US" sz="2400" dirty="0">
                <a:latin typeface="Comic Sans MS" pitchFamily="66" charset="0"/>
              </a:rPr>
              <a:t>2a-2c</a:t>
            </a:r>
          </a:p>
        </p:txBody>
      </p:sp>
      <p:sp>
        <p:nvSpPr>
          <p:cNvPr id="10" name="TextBox 9"/>
          <p:cNvSpPr txBox="1">
            <a:spLocks noChangeArrowheads="1"/>
          </p:cNvSpPr>
          <p:nvPr/>
        </p:nvSpPr>
        <p:spPr bwMode="auto">
          <a:xfrm>
            <a:off x="4191000" y="27432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smtClean="0">
                <a:latin typeface="Comic Sans MS" pitchFamily="66" charset="0"/>
              </a:rPr>
              <a:t>DFP 3c</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1a; 2a-2c</a:t>
            </a:r>
          </a:p>
        </p:txBody>
      </p:sp>
      <p:sp>
        <p:nvSpPr>
          <p:cNvPr id="8" name="Slide Number Placeholder 7"/>
          <p:cNvSpPr>
            <a:spLocks noGrp="1"/>
          </p:cNvSpPr>
          <p:nvPr>
            <p:ph type="sldNum" sz="quarter" idx="12"/>
          </p:nvPr>
        </p:nvSpPr>
        <p:spPr/>
        <p:txBody>
          <a:bodyPr>
            <a:normAutofit fontScale="55000" lnSpcReduction="20000"/>
          </a:bodyPr>
          <a:lstStyle/>
          <a:p>
            <a:fld id="{58F4FCFB-AAA4-4FF1-84EE-D3C7F75F194D}" type="slidenum">
              <a:rPr lang="en-US" smtClean="0"/>
              <a:pPr/>
              <a:t>28</a:t>
            </a:fld>
            <a:endParaRPr lang="en-US"/>
          </a:p>
        </p:txBody>
      </p:sp>
      <p:sp>
        <p:nvSpPr>
          <p:cNvPr id="12" name="Footer Placeholder 11"/>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Extension</a:t>
            </a:r>
            <a:endParaRPr lang="en-US" i="1" dirty="0"/>
          </a:p>
        </p:txBody>
      </p:sp>
      <p:sp>
        <p:nvSpPr>
          <p:cNvPr id="3" name="Content Placeholder 2"/>
          <p:cNvSpPr>
            <a:spLocks noGrp="1"/>
          </p:cNvSpPr>
          <p:nvPr>
            <p:ph sz="quarter" idx="1"/>
          </p:nvPr>
        </p:nvSpPr>
        <p:spPr>
          <a:xfrm>
            <a:off x="304800" y="1295400"/>
            <a:ext cx="8458200" cy="5562600"/>
          </a:xfrm>
        </p:spPr>
        <p:txBody>
          <a:bodyPr>
            <a:noAutofit/>
          </a:bodyPr>
          <a:lstStyle/>
          <a:p>
            <a:pPr>
              <a:buNone/>
            </a:pPr>
            <a:r>
              <a:rPr lang="en-US" sz="3200" b="1" u="sng" dirty="0" smtClean="0"/>
              <a:t>Extension:</a:t>
            </a:r>
            <a:r>
              <a:rPr lang="en-US" sz="3200" b="1" dirty="0" smtClean="0"/>
              <a:t> </a:t>
            </a:r>
            <a:r>
              <a:rPr lang="en-US" sz="3200" i="1" dirty="0" smtClean="0">
                <a:solidFill>
                  <a:srgbClr val="FF0000"/>
                </a:solidFill>
              </a:rPr>
              <a:t>[Not featured in video]</a:t>
            </a:r>
            <a:endParaRPr lang="en-US" sz="3200" dirty="0" smtClean="0"/>
          </a:p>
          <a:p>
            <a:pPr lvl="0">
              <a:buClr>
                <a:schemeClr val="tx1"/>
              </a:buClr>
            </a:pPr>
            <a:r>
              <a:rPr lang="en-US" sz="3200" dirty="0" smtClean="0"/>
              <a:t>Help Ss to write a letter or e-mail to someone who works in the job that they researched. Ss ask 3-5 questions requesting more information about the job.</a:t>
            </a:r>
          </a:p>
          <a:p>
            <a:pPr>
              <a:buClr>
                <a:schemeClr val="tx1"/>
              </a:buClr>
            </a:pPr>
            <a:r>
              <a:rPr lang="en-US" sz="3200" dirty="0" smtClean="0"/>
              <a:t>Ss prepare short presentations for the class in which they give 3-5 pieces of information that they learned from reaching out to someone in a given job.</a:t>
            </a:r>
            <a:endParaRPr lang="en-US" sz="3200" dirty="0"/>
          </a:p>
        </p:txBody>
      </p:sp>
      <p:sp>
        <p:nvSpPr>
          <p:cNvPr id="6" name="Slide Number Placeholder 5"/>
          <p:cNvSpPr>
            <a:spLocks noGrp="1"/>
          </p:cNvSpPr>
          <p:nvPr>
            <p:ph type="sldNum" sz="quarter" idx="4294967295"/>
          </p:nvPr>
        </p:nvSpPr>
        <p:spPr>
          <a:xfrm>
            <a:off x="0" y="1272223"/>
            <a:ext cx="533400" cy="244477"/>
          </a:xfrm>
          <a:prstGeom prst="rect">
            <a:avLst/>
          </a:prstGeom>
        </p:spPr>
        <p:txBody>
          <a:bodyPr>
            <a:normAutofit fontScale="85000" lnSpcReduction="20000"/>
          </a:bodyPr>
          <a:lstStyle/>
          <a:p>
            <a:fld id="{58F4FCFB-AAA4-4FF1-84EE-D3C7F75F194D}" type="slidenum">
              <a:rPr lang="en-US" smtClean="0"/>
              <a:pPr/>
              <a:t>29</a:t>
            </a:fld>
            <a:endParaRPr lang="en-US"/>
          </a:p>
        </p:txBody>
      </p:sp>
      <p:sp>
        <p:nvSpPr>
          <p:cNvPr id="7" name="Footer Placeholder 6"/>
          <p:cNvSpPr>
            <a:spLocks noGrp="1"/>
          </p:cNvSpPr>
          <p:nvPr>
            <p:ph type="ftr" sz="quarter" idx="4294967295"/>
          </p:nvPr>
        </p:nvSpPr>
        <p:spPr>
          <a:xfrm>
            <a:off x="609607" y="6248211"/>
            <a:ext cx="5421083" cy="365127"/>
          </a:xfrm>
          <a:prstGeom prst="rect">
            <a:avLst/>
          </a:prstGeom>
        </p:spPr>
        <p:txBody>
          <a:bodyPr/>
          <a:lstStyle/>
          <a:p>
            <a:r>
              <a:rPr lang="en-US" smtClean="0"/>
              <a:t>ACES PLC II, ATLAS, January 2015</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0000"/>
                </a:solidFill>
              </a:rPr>
              <a:t>AGENDA</a:t>
            </a:r>
            <a:r>
              <a:rPr lang="en-US" dirty="0" smtClean="0"/>
              <a:t/>
            </a:r>
            <a:br>
              <a:rPr lang="en-US" dirty="0" smtClean="0"/>
            </a:br>
            <a:r>
              <a:rPr lang="en-US" i="1" dirty="0" smtClean="0"/>
              <a:t>T</a:t>
            </a:r>
            <a:r>
              <a:rPr lang="en-US" i="1" cap="none" dirty="0" smtClean="0"/>
              <a:t>oday we will…</a:t>
            </a:r>
            <a:endParaRPr lang="en-US" i="1" dirty="0"/>
          </a:p>
        </p:txBody>
      </p:sp>
      <p:sp>
        <p:nvSpPr>
          <p:cNvPr id="3" name="Content Placeholder 2"/>
          <p:cNvSpPr>
            <a:spLocks noGrp="1"/>
          </p:cNvSpPr>
          <p:nvPr>
            <p:ph idx="1"/>
          </p:nvPr>
        </p:nvSpPr>
        <p:spPr>
          <a:xfrm>
            <a:off x="152400" y="1600200"/>
            <a:ext cx="8839200" cy="5257800"/>
          </a:xfrm>
        </p:spPr>
        <p:txBody>
          <a:bodyPr>
            <a:normAutofit/>
          </a:bodyPr>
          <a:lstStyle/>
          <a:p>
            <a:pPr lvl="0">
              <a:buClr>
                <a:schemeClr val="tx1"/>
              </a:buClr>
            </a:pPr>
            <a:r>
              <a:rPr lang="en-US" sz="3600" dirty="0" smtClean="0"/>
              <a:t>Recognize the purpose of the Transitions Integration Framework (TIF)</a:t>
            </a:r>
          </a:p>
          <a:p>
            <a:pPr lvl="0">
              <a:buClr>
                <a:schemeClr val="tx1"/>
              </a:buClr>
            </a:pPr>
            <a:r>
              <a:rPr lang="en-US" sz="3600" dirty="0" smtClean="0"/>
              <a:t>Explore the </a:t>
            </a:r>
            <a:r>
              <a:rPr lang="en-US" sz="3600" dirty="0" smtClean="0"/>
              <a:t>Developing a Future Pathways(DFP) </a:t>
            </a:r>
            <a:r>
              <a:rPr lang="en-US" sz="3600" dirty="0" smtClean="0"/>
              <a:t>category of the TIF and its skills</a:t>
            </a:r>
          </a:p>
          <a:p>
            <a:pPr lvl="0">
              <a:buClr>
                <a:schemeClr val="tx1"/>
              </a:buClr>
            </a:pPr>
            <a:r>
              <a:rPr lang="en-US" sz="3600" dirty="0" smtClean="0"/>
              <a:t>Use the A-C-E-S process to integrate </a:t>
            </a:r>
            <a:r>
              <a:rPr lang="en-US" sz="3600" dirty="0" smtClean="0"/>
              <a:t>DFP </a:t>
            </a:r>
            <a:r>
              <a:rPr lang="en-US" sz="3600" dirty="0" smtClean="0"/>
              <a:t>skills into a lesson</a:t>
            </a:r>
          </a:p>
          <a:p>
            <a:pPr lvl="0">
              <a:buClr>
                <a:schemeClr val="tx1"/>
              </a:buClr>
            </a:pPr>
            <a:r>
              <a:rPr lang="en-US" sz="3600" dirty="0" smtClean="0"/>
              <a:t>Explore TIF-</a:t>
            </a:r>
            <a:r>
              <a:rPr lang="en-US" sz="3600" dirty="0" err="1" smtClean="0"/>
              <a:t>ing</a:t>
            </a:r>
            <a:r>
              <a:rPr lang="en-US" sz="3600" dirty="0" smtClean="0"/>
              <a:t> methods to integrate </a:t>
            </a:r>
            <a:r>
              <a:rPr lang="en-US" sz="3600" dirty="0" smtClean="0"/>
              <a:t>DFP </a:t>
            </a:r>
            <a:r>
              <a:rPr lang="en-US" sz="3600" dirty="0" smtClean="0"/>
              <a:t>skills into a classroom at all levels</a:t>
            </a:r>
          </a:p>
          <a:p>
            <a:endParaRPr lang="en-US" dirty="0" smtClean="0"/>
          </a:p>
          <a:p>
            <a:endParaRPr lang="en-US" dirty="0"/>
          </a:p>
        </p:txBody>
      </p:sp>
      <p:sp>
        <p:nvSpPr>
          <p:cNvPr id="35842" name="AutoShape 2" descr="data:image/jpeg;base64,/9j/4AAQSkZJRgABAQAAAQABAAD/2wCEAAkGBhMSEBMRExMUFRUUFBIVFBIXEhUVFBgQFBUXFRQXFBUXHCYeFx4kGhQVHy8gJCcpLCwsFR4xNTAqNSYrLCkBCQoKDgwOGg8PGiwkHyQsLCwpKSksLCwpLCwpLCwsLCwsLCwsLCwpLCwsKSwsLCksLCksLCwpLCwsLCwsLCwpKf/AABEIAMwA9wMBIgACEQEDEQH/xAAcAAEAAgMBAQEAAAAAAAAAAAAABQcDBAYCAQj/xABJEAACAQIDBAYDCgoKAwAAAAAAAQIDEQQFIRIxQVEGBxNhgZEicaEUMkJSU5OxwdHwFyMzVHKS0tPh8RZDRGKClKKjssIVg8P/xAAZAQEAAwEBAAAAAAAAAAAAAAAAAgMEAQX/xAAkEQEAAgICAgEEAwAAAAAAAAAAAQIDERIxEyEEIjJBUWGBsf/aAAwDAQACEQMRAD8AvEAAAAAAAAAAAAAAAAAAAAAAAAAAAAAAAAAAAAAAAAAAAAAAAAAAAAAAAAAAAAAAAAAAAAAAAAAAAAAAAAAAAAAAAAAAAAAAAAAAAAAAAAAAAfLnxzOTMQPQMPuqPM9xrJ8SMXrPUu6l7B8ufSbgAAAAAAAAAAAAAAAAAAAAAAAAAAAAAEbnnSGhhKfaVpqKbslvlKXKK4kjKVimetDFvE4rZTexSjsx5OT1lJeNl/hRTlyxjrtbix+S2lkZV02wuIV4Ta4ekra9zvZknXzBJaa33FDZJinSew3ZSa1tdO3xl9en293leZ1IRSvtxutL3sn8V8bd/O3K+G3yrdNk/FrEumr4ycnZtrirOx490yXHmaLzFOxt5fHtJWe5a+BkiZvbW/a6YisbmPTboSlURjlKUXa5NUaKiiEzOpaoacuHhSJntnx5OdpiI9NmjjJc2SdDEprfqcjWzbYv3Ij/AOnKi16Lel7btL2XmRw55rPaeTBy6WKmfTlsp6wcNVcYymoSdktrSN3uW1uOoTPVpeLxuHn2pNZ1L6ACaIAAAAAAAAAAAAAAAAAAAAAAACG6XuawVdwumobV02nsxacrW196mVA84TXB/pfay9aqVmnua1vutxuUJ066MyoTlKlfsHJ7OzGLcLv3r425P69/nfMpuYnb0Ph2j3Etapi4VNys09XF3+/iSuV5nKCSbuvZb6iu8HSqKrtxu0t722te+yujr8pzJS99pz4+a+swZcfHqW7cS7vDy2t3H7/YdLkFFrV8re25ymXYmKS1u138LXX0ew7zAUlGEfUvaX/Gx/VuWL5GT6dN+LuRGc4W/pEtBmhnU7Um/UehnrE45Y8MzF4cXneGvG3B6eD+78zmMfhFrK+r5aXS0Sb5d3mdVmOOi7xutpK9r6270cZmmZNNpLx0+vQ8a1Zh61LblgWXtppWfLX728i0OrnO5TwvZVpenRlsJye+DV4avxXgil6uYzjLWcn6novLT2cCyur3LsRWvOcdmk1baalCpLlsK+7vaNPxrXpf1+UPlVram5WggeKNJRiorclbV3fiz2ey8cAAAAAAAAAAAAAAAAAAAAAAD5JgRmd4rZjsre/oKx6U4y/o8O5nZZ3jNqUny0RyFTL5VZ2XmeL8i85LenqYaxSvtySwN3dJ+G/yST9ps4fJ5p7btGKTb2l6Vra2s2/M7XBdFtnV7+ZsVsl204a66Oy010KYpaO4WTkrPUq86s8RVrYypFt7Lamt7jv4N7ls8O9F5wqWSRy3RfonRwMdmne74uV9HbRd2iOhU7aHqet7h5s++27GsYMzg50prudjGqhmhU0J73Gkep2oLMcwqrNY7UYwhGt6UntKc4TtFwd3ZpPRJLzOnzjovJtu+0uC1WvfzO8zPoNhsRWWIlC9RNNatK6tbRacEbUsp2tGreCMvyKTOorDVhvEb3KmsPlUoS3KPfa+vPUtXoRjJ2tObk+b5HrE9GI3/gZMswfZS/kvYZa0yUtFparZKZKzWHYIGOjO6TMh7lZ3G3jyAA6AAAAAAAAAAAAAAAAAAAGrmNbZptm0Q/SGbUUuF9SrLbjSZTxxu0Q5rGu58wFO3d3K1z5VmMNPVbl9+R5mKPqbsk+kxTlZcz1PEW/ka0X9+Ibf3ZrZH2o7+HsM8Z6amrtW1NDE5ik7LfyCda8uk9GZkic9TzW/sJPAZlGWid+bOxLtscxG0tCrw8zN2hqxemmh9TtxLNqJZ6mppVVrxNpTPE2397EMkbhPHOpb2CfomyamBWhtl2H7IQv90gALUAAAAAAAAAAAAAAAAAAACH6QxbjG3eTBF5/H8X6mU5o+iVmKdXhyNXie8LFdxhxLtJowPEbL0PKrbjL0LV3CcizIiLoY5O13qb1PEJ8TXFolkmswyzgQWbZYpWe5xd0+8nozTMWJwikiTtLTWduVnQ2tqDdk7eXI6TKKMYRio8CNWUNT1tZ8dpXv6idwuHtYQuy33GtpCEz62Ydux8dcltlZrnr73NOWKXAyYeqU3yfhdTHPaXwRtmtglobJtw/ZDNk+6QAFqAAAAAAAADXx2Pp0YOpVnGnCO+cpKKXizjsb1xYCDtB1KvfCCUfObT9hXnW90jr1MfUwsnajRcNiDWjk4Jub01fpNJ8vE4/DR5u3q2iu2Tiupj5Lpj1yUN/uetbn6Ju4PrdwU2lLtKffKMWv9Lb9hUqpQ7P8vNv4tqliHrStLRX9af1ojGRPww/T+AzKlXgqlKpGpF/Ci09eT5PuZslGdWnSGpSxVOnF/i6s4wnDheT2VL1pta+BeZbE7UWrqdAAOohp5tTvSl6jcNTFVLpr1kL+66Sr24fFq6TXAjqr5kxjaOzNx8iGrx+k8a9ZiXqVnbXqT8O490cc1zNWurM0amJtxKeUxKyaxMOsw2YX+/E2JYq+lzjqWZPTXj9JJU8Zdxb5bzbjvyhkvTSVdZXT7zepYtpbyEp4nX2/aeXjbNxT4aevUt2q0nauOst5qSzHmznMbmO+8uF7X+/eMJiFN79P5Ix5Ms71DVjxxp1OGxOvP78SYwj3WIDL99vDxR0mBgt5Gm5lO3qE7h42ijKeYbkej3KxqIh5M9gAJOAAAAAAAAKu65+i8J01jVUjCcYqEqbaXaLa9Fw47Udp35x5WV6ew1Nf3fFy/aOn608xlVzWtG8koJQttykvQ0uk7bN99lpv5nK4erHatbx+7Kb++l+P12lnCChvpX9da/8AysRVVJvevb9p22O6Ixp5bDGKae1LZ2Oytbfrtbb5cjhI19qoopWu7EI7WWmFsdUHR6hUn7onUhKdJrsqKnqpW9KrOHG17R3pavfa1wn5pynNqeCxFKo5VZOnOE7Jx3RaurW4q/EsjEde+GTShh60vjbThC3crbV/YX1tFo2otSdrOBwmX9c2X1EtuVSk+KlDaXnC/wBAzfriwNKMeycq8pfBinBJLjKU0reCe4kjxl3ZE41u79bIfA9aeX1IKUq3ZSe+nOMtpP1xTT8z3U6e5ZLfiYfq1P2SNo3DtYmPw1M1qvZlZa8+85yDk4vaWq48CfxPS7Kpf2leEKr/AOhE4npHlj0WJn4Uaj+mJkvhm3bVS+kNWlqyPxcNHLglds38XmOXy1WIqfMzIjMMfhnTnCFac9u2jpSjufO6Ms/GmJaaZNz7RWIjNqM036bWxFLhwfq4mN5/KlaM910rrhd7n4Getm6ddzUXsdnsQjezi9OXDS1uRDYrDbcJp75y2tq17JO9kvYWVxalZfjMOro9IovjwXk7faR+ZdLFDaa1/kcxTyaS3VJL/D/E8z6OSlp2kv1P4lvD9yyzX9Q9Us2rYiV29NrnbduO06O4KpG6ck3FOUo63s9b2tuOehlUIYaEYq9anUTjO1ouGrlffx0t3pnQ4rpHO2HlSpyhUpSmqmsdaTtaMbb9b7yrLj5dLqWmI1Lu8otdO+j1Tvo13M6jLPSa5a+aKordMoxjKFHDOMXLbSnOVoya9LZjFKyb1tc2MN1sYumko0cPpzjV/bGLDqfaGSZmPS70j6Up+GrHfI4X9Wt+2bMOvWqvfYWD9U5L6Uz0omGCcdoXECqqHXzT+HhZr1VU/piiRw/Xfgn76nXj/hhL/sdR4ysQHH0OtnLZNJ13G/GVKol5pM6nA46nWpxq0pxnCSvGcWnFrdo13prwDmtM4ADgAAPzb1mRtnGIXN381c5KjP0/E7PrcpuGc1G9FKMJJ804LXzT8jiYJ7e7iUrYXHmMm+jsHyqP6yncLL8fD9JfSWtPM6byDsVUh2iq37PaTls2+LvKop02qsZNWSab8yunc/1/idkvi8RCNeSmr2mr98E3e3ge8vxuHjVn2lPajqopStbUz4vD08XVhClGXaVKlOCm1swvOSir3d97W5XOyqdQuIWzJVcPJ/Cj+Ngklu2ZWlteKXiTx1mYdm+nF4vMcJb0aLT57ZpYbH0o1W9j0dlpK/GzSfnqWzlvUTHfXxLX9yjTiv8AcqKTfkjYzXqLoSglQr1IzTv+OtVi16o7Di+9Pw5T4I+VU7zGjGydO7srvXXQ9LNaXyT9pc2V9TOChBKu6lafGXaTpQ7lGnTlovW2+8kI9U+Wfmzfrr4h/wD0OeOHfMo6GbU7fkn7TJHOKXyX0l3/AIKss/Nv96v+8PX4LMs/Nl89X/bHih3zqRedU/kvpPH/AJ+mv6pe0vD8FmW/m3+/iP3h5fVVlvyEvDEYj94d8cOedSK6R0/kY+0yU+ksPko+RdD6p8u+Sqf5mv8Atnl9UuX/ABKv+Yq/XI7whzzKe/pVBbqUPI+vpevkYfqlvvqky/4tX5+f1s8vqjwHKr88/sHjj9u+ZUX9Ll8nD9U+S6Wr5OH6pbv4IsByq/O/wH4IsByq/OfwHjj9ueX+FPy6VX+BDyNat0jb+BHyLrXVHgPi1fnP4GWHVVl6/q5v/wB1T6mhwj9nm/hQ1TOm/gryNWeOnLdDyifouHVtl6/s9/XVrP6Zm5Q6E4GG7C0X+lTU/wDlc7whGcsvzInUfwPZYkMHkGNq/k8NVl3xpSkvNI/T2Gy6lT/J04Q/RhGP0I2DvGHPJL86UOrDM6mzH3PspL305QivSd+LvxLs6C5BPBYCjhqji5w7RycW3G86kp2TaW7aS8CfA1EIzaZ7AAdRAABV3XfktGVGnipVFGrD0OzspdrSbu1s7/Rbb2uG0+4oyjhE376XhctLr6wdaOLoVk26c6WxFcpQk3NW9U4v+RWEMRzRXbf4W01+UjDJlsXcqvlp5uRG1MOk9z8Z2JSliKGxrGo5cLOKj46XI+o236MbLvsRja2dLF6m/cTxadaK7eKSw15NwUtdq0bWU3fSTb5KzsXyfmLodl9SeLw8Kd3OVWDjbWyjJOU5W3RitW+4/TpbHTPbsAB1EAAAAAAAAAAAAAAAAAAAAAAAAAAAAAAABFdJOjVDHUHQrxvG94yTtOE0mlOD4NXfc7tO6ZS+cdR+OpN9h2OJjw9J0alu+Laj/qL9BzTu35sXVdml7e4PHt6VvF9oTmUdSGOqNOtLDYePGydapbuT9H/UXuBqDcuc6H9BcPl0JKltTqTt2labTnK25K2kY3+CvG50YB1w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hMSEBMRExMUFRUUFBIVFBIXEhUVFBgQFBUXFRQXFBUXHCYeFx4kGhQVHy8gJCcpLCwsFR4xNTAqNSYrLCkBCQoKDgwOGg8PGiwkHyQsLCwpKSksLCwpLCwpLCwsLCwsLCwsLCwpLCwsKSwsLCksLCksLCwpLCwsLCwsLCwpKf/AABEIAMwA9wMBIgACEQEDEQH/xAAcAAEAAgMBAQEAAAAAAAAAAAAABQcDBAYCAQj/xABJEAACAQIDBAYDCgoKAwAAAAAAAQIDEQQFIRIxQVEGBxNhgZEicaEUMkJSU5OxwdHwFyMzVHKS0tPh8RZDRGKClKKjssIVg8P/xAAZAQEAAwEBAAAAAAAAAAAAAAAAAgMEAQX/xAAkEQEAAgICAgEEAwAAAAAAAAAAAQIDERIxEyEEIjJBUWGBsf/aAAwDAQACEQMRAD8AvEAAAAAAAAAAAAAAAAAAAAAAAAAAAAAAAAAAAAAAAAAAAAAAAAAAAAAAAAAAAAAAAAAAAAAAAAAAAAAAAAAAAAAAAAAAAAAAAAAAAAAAAAAAAfLnxzOTMQPQMPuqPM9xrJ8SMXrPUu6l7B8ufSbgAAAAAAAAAAAAAAAAAAAAAAAAAAAAAEbnnSGhhKfaVpqKbslvlKXKK4kjKVimetDFvE4rZTexSjsx5OT1lJeNl/hRTlyxjrtbix+S2lkZV02wuIV4Ta4ekra9zvZknXzBJaa33FDZJinSew3ZSa1tdO3xl9en293leZ1IRSvtxutL3sn8V8bd/O3K+G3yrdNk/FrEumr4ycnZtrirOx490yXHmaLzFOxt5fHtJWe5a+BkiZvbW/a6YisbmPTboSlURjlKUXa5NUaKiiEzOpaoacuHhSJntnx5OdpiI9NmjjJc2SdDEprfqcjWzbYv3Ij/AOnKi16Lel7btL2XmRw55rPaeTBy6WKmfTlsp6wcNVcYymoSdktrSN3uW1uOoTPVpeLxuHn2pNZ1L6ACaIAAAAAAAAAAAAAAAAAAAAAAACG6XuawVdwumobV02nsxacrW196mVA84TXB/pfay9aqVmnua1vutxuUJ066MyoTlKlfsHJ7OzGLcLv3r425P69/nfMpuYnb0Ph2j3Etapi4VNys09XF3+/iSuV5nKCSbuvZb6iu8HSqKrtxu0t722te+yujr8pzJS99pz4+a+swZcfHqW7cS7vDy2t3H7/YdLkFFrV8re25ymXYmKS1u138LXX0ew7zAUlGEfUvaX/Gx/VuWL5GT6dN+LuRGc4W/pEtBmhnU7Um/UehnrE45Y8MzF4cXneGvG3B6eD+78zmMfhFrK+r5aXS0Sb5d3mdVmOOi7xutpK9r6270cZmmZNNpLx0+vQ8a1Zh61LblgWXtppWfLX728i0OrnO5TwvZVpenRlsJye+DV4avxXgil6uYzjLWcn6novLT2cCyur3LsRWvOcdmk1baalCpLlsK+7vaNPxrXpf1+UPlVram5WggeKNJRiorclbV3fiz2ey8cAAAAAAAAAAAAAAAAAAAAAAD5JgRmd4rZjsre/oKx6U4y/o8O5nZZ3jNqUny0RyFTL5VZ2XmeL8i85LenqYaxSvtySwN3dJ+G/yST9ps4fJ5p7btGKTb2l6Vra2s2/M7XBdFtnV7+ZsVsl204a66Oy010KYpaO4WTkrPUq86s8RVrYypFt7Lamt7jv4N7ls8O9F5wqWSRy3RfonRwMdmne74uV9HbRd2iOhU7aHqet7h5s++27GsYMzg50prudjGqhmhU0J73Gkep2oLMcwqrNY7UYwhGt6UntKc4TtFwd3ZpPRJLzOnzjovJtu+0uC1WvfzO8zPoNhsRWWIlC9RNNatK6tbRacEbUsp2tGreCMvyKTOorDVhvEb3KmsPlUoS3KPfa+vPUtXoRjJ2tObk+b5HrE9GI3/gZMswfZS/kvYZa0yUtFparZKZKzWHYIGOjO6TMh7lZ3G3jyAA6AAAAAAAAAAAAAAAAAAAGrmNbZptm0Q/SGbUUuF9SrLbjSZTxxu0Q5rGu58wFO3d3K1z5VmMNPVbl9+R5mKPqbsk+kxTlZcz1PEW/ka0X9+Ibf3ZrZH2o7+HsM8Z6amrtW1NDE5ik7LfyCda8uk9GZkic9TzW/sJPAZlGWid+bOxLtscxG0tCrw8zN2hqxemmh9TtxLNqJZ6mppVVrxNpTPE2397EMkbhPHOpb2CfomyamBWhtl2H7IQv90gALUAAAAAAAAAAAAAAAAAAACH6QxbjG3eTBF5/H8X6mU5o+iVmKdXhyNXie8LFdxhxLtJowPEbL0PKrbjL0LV3CcizIiLoY5O13qb1PEJ8TXFolkmswyzgQWbZYpWe5xd0+8nozTMWJwikiTtLTWduVnQ2tqDdk7eXI6TKKMYRio8CNWUNT1tZ8dpXv6idwuHtYQuy33GtpCEz62Ydux8dcltlZrnr73NOWKXAyYeqU3yfhdTHPaXwRtmtglobJtw/ZDNk+6QAFqAAAAAAAADXx2Pp0YOpVnGnCO+cpKKXizjsb1xYCDtB1KvfCCUfObT9hXnW90jr1MfUwsnajRcNiDWjk4Jub01fpNJ8vE4/DR5u3q2iu2Tiupj5Lpj1yUN/uetbn6Ju4PrdwU2lLtKffKMWv9Lb9hUqpQ7P8vNv4tqliHrStLRX9af1ojGRPww/T+AzKlXgqlKpGpF/Ci09eT5PuZslGdWnSGpSxVOnF/i6s4wnDheT2VL1pta+BeZbE7UWrqdAAOohp5tTvSl6jcNTFVLpr1kL+66Sr24fFq6TXAjqr5kxjaOzNx8iGrx+k8a9ZiXqVnbXqT8O490cc1zNWurM0amJtxKeUxKyaxMOsw2YX+/E2JYq+lzjqWZPTXj9JJU8Zdxb5bzbjvyhkvTSVdZXT7zepYtpbyEp4nX2/aeXjbNxT4aevUt2q0nauOst5qSzHmznMbmO+8uF7X+/eMJiFN79P5Ix5Ms71DVjxxp1OGxOvP78SYwj3WIDL99vDxR0mBgt5Gm5lO3qE7h42ijKeYbkej3KxqIh5M9gAJOAAAAAAAAKu65+i8J01jVUjCcYqEqbaXaLa9Fw47Udp35x5WV6ew1Nf3fFy/aOn608xlVzWtG8koJQttykvQ0uk7bN99lpv5nK4erHatbx+7Kb++l+P12lnCChvpX9da/8AysRVVJvevb9p22O6Ixp5bDGKae1LZ2Oytbfrtbb5cjhI19qoopWu7EI7WWmFsdUHR6hUn7onUhKdJrsqKnqpW9KrOHG17R3pavfa1wn5pynNqeCxFKo5VZOnOE7Jx3RaurW4q/EsjEde+GTShh60vjbThC3crbV/YX1tFo2otSdrOBwmX9c2X1EtuVSk+KlDaXnC/wBAzfriwNKMeycq8pfBinBJLjKU0reCe4kjxl3ZE41u79bIfA9aeX1IKUq3ZSe+nOMtpP1xTT8z3U6e5ZLfiYfq1P2SNo3DtYmPw1M1qvZlZa8+85yDk4vaWq48CfxPS7Kpf2leEKr/AOhE4npHlj0WJn4Uaj+mJkvhm3bVS+kNWlqyPxcNHLglds38XmOXy1WIqfMzIjMMfhnTnCFac9u2jpSjufO6Ms/GmJaaZNz7RWIjNqM036bWxFLhwfq4mN5/KlaM910rrhd7n4Getm6ddzUXsdnsQjezi9OXDS1uRDYrDbcJp75y2tq17JO9kvYWVxalZfjMOro9IovjwXk7faR+ZdLFDaa1/kcxTyaS3VJL/D/E8z6OSlp2kv1P4lvD9yyzX9Q9Us2rYiV29NrnbduO06O4KpG6ck3FOUo63s9b2tuOehlUIYaEYq9anUTjO1ouGrlffx0t3pnQ4rpHO2HlSpyhUpSmqmsdaTtaMbb9b7yrLj5dLqWmI1Lu8otdO+j1Tvo13M6jLPSa5a+aKordMoxjKFHDOMXLbSnOVoya9LZjFKyb1tc2MN1sYumko0cPpzjV/bGLDqfaGSZmPS70j6Up+GrHfI4X9Wt+2bMOvWqvfYWD9U5L6Uz0omGCcdoXECqqHXzT+HhZr1VU/piiRw/Xfgn76nXj/hhL/sdR4ysQHH0OtnLZNJ13G/GVKol5pM6nA46nWpxq0pxnCSvGcWnFrdo13prwDmtM4ADgAAPzb1mRtnGIXN381c5KjP0/E7PrcpuGc1G9FKMJJ804LXzT8jiYJ7e7iUrYXHmMm+jsHyqP6yncLL8fD9JfSWtPM6byDsVUh2iq37PaTls2+LvKop02qsZNWSab8yunc/1/idkvi8RCNeSmr2mr98E3e3ge8vxuHjVn2lPajqopStbUz4vD08XVhClGXaVKlOCm1swvOSir3d97W5XOyqdQuIWzJVcPJ/Cj+Ngklu2ZWlteKXiTx1mYdm+nF4vMcJb0aLT57ZpYbH0o1W9j0dlpK/GzSfnqWzlvUTHfXxLX9yjTiv8AcqKTfkjYzXqLoSglQr1IzTv+OtVi16o7Di+9Pw5T4I+VU7zGjGydO7srvXXQ9LNaXyT9pc2V9TOChBKu6lafGXaTpQ7lGnTlovW2+8kI9U+Wfmzfrr4h/wD0OeOHfMo6GbU7fkn7TJHOKXyX0l3/AIKss/Nv96v+8PX4LMs/Nl89X/bHih3zqRedU/kvpPH/AJ+mv6pe0vD8FmW/m3+/iP3h5fVVlvyEvDEYj94d8cOedSK6R0/kY+0yU+ksPko+RdD6p8u+Sqf5mv8Atnl9UuX/ABKv+Yq/XI7whzzKe/pVBbqUPI+vpevkYfqlvvqky/4tX5+f1s8vqjwHKr88/sHjj9u+ZUX9Ll8nD9U+S6Wr5OH6pbv4IsByq/O/wH4IsByq/OfwHjj9ueX+FPy6VX+BDyNat0jb+BHyLrXVHgPi1fnP4GWHVVl6/q5v/wB1T6mhwj9nm/hQ1TOm/gryNWeOnLdDyifouHVtl6/s9/XVrP6Zm5Q6E4GG7C0X+lTU/wDlc7whGcsvzInUfwPZYkMHkGNq/k8NVl3xpSkvNI/T2Gy6lT/J04Q/RhGP0I2DvGHPJL86UOrDM6mzH3PspL305QivSd+LvxLs6C5BPBYCjhqji5w7RycW3G86kp2TaW7aS8CfA1EIzaZ7AAdRAABV3XfktGVGnipVFGrD0OzspdrSbu1s7/Rbb2uG0+4oyjhE376XhctLr6wdaOLoVk26c6WxFcpQk3NW9U4v+RWEMRzRXbf4W01+UjDJlsXcqvlp5uRG1MOk9z8Z2JSliKGxrGo5cLOKj46XI+o236MbLvsRja2dLF6m/cTxadaK7eKSw15NwUtdq0bWU3fSTb5KzsXyfmLodl9SeLw8Kd3OVWDjbWyjJOU5W3RitW+4/TpbHTPbsAB1EAAAAAAAAAAAAAAAAAAAAAAAAAAAAAAABFdJOjVDHUHQrxvG94yTtOE0mlOD4NXfc7tO6ZS+cdR+OpN9h2OJjw9J0alu+Laj/qL9BzTu35sXVdml7e4PHt6VvF9oTmUdSGOqNOtLDYePGydapbuT9H/UXuBqDcuc6H9BcPl0JKltTqTt2labTnK25K2kY3+CvG50YB1w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data:image/jpeg;base64,/9j/4AAQSkZJRgABAQAAAQABAAD/2wCEAAkGBhMSEBMRExMUFRUUFBIVFBIXEhUVFBgQFBUXFRQXFBUXHCYeFx4kGhQVHy8gJCcpLCwsFR4xNTAqNSYrLCkBCQoKDgwOGg8PGiwkHyQsLCwpKSksLCwpLCwpLCwsLCwsLCwsLCwpLCwsKSwsLCksLCksLCwpLCwsLCwsLCwpKf/AABEIAMwA9wMBIgACEQEDEQH/xAAcAAEAAgMBAQEAAAAAAAAAAAAABQcDBAYCAQj/xABJEAACAQIDBAYDCgoKAwAAAAAAAQIDEQQFIRIxQVEGBxNhgZEicaEUMkJSU5OxwdHwFyMzVHKS0tPh8RZDRGKClKKjssIVg8P/xAAZAQEAAwEBAAAAAAAAAAAAAAAAAgMEAQX/xAAkEQEAAgICAgEEAwAAAAAAAAAAAQIDERIxEyEEIjJBUWGBsf/aAAwDAQACEQMRAD8AvEAAAAAAAAAAAAAAAAAAAAAAAAAAAAAAAAAAAAAAAAAAAAAAAAAAAAAAAAAAAAAAAAAAAAAAAAAAAAAAAAAAAAAAAAAAAAAAAAAAAAAAAAAAAfLnxzOTMQPQMPuqPM9xrJ8SMXrPUu6l7B8ufSbgAAAAAAAAAAAAAAAAAAAAAAAAAAAAAEbnnSGhhKfaVpqKbslvlKXKK4kjKVimetDFvE4rZTexSjsx5OT1lJeNl/hRTlyxjrtbix+S2lkZV02wuIV4Ta4ekra9zvZknXzBJaa33FDZJinSew3ZSa1tdO3xl9en293leZ1IRSvtxutL3sn8V8bd/O3K+G3yrdNk/FrEumr4ycnZtrirOx490yXHmaLzFOxt5fHtJWe5a+BkiZvbW/a6YisbmPTboSlURjlKUXa5NUaKiiEzOpaoacuHhSJntnx5OdpiI9NmjjJc2SdDEprfqcjWzbYv3Ij/AOnKi16Lel7btL2XmRw55rPaeTBy6WKmfTlsp6wcNVcYymoSdktrSN3uW1uOoTPVpeLxuHn2pNZ1L6ACaIAAAAAAAAAAAAAAAAAAAAAAACG6XuawVdwumobV02nsxacrW196mVA84TXB/pfay9aqVmnua1vutxuUJ066MyoTlKlfsHJ7OzGLcLv3r425P69/nfMpuYnb0Ph2j3Etapi4VNys09XF3+/iSuV5nKCSbuvZb6iu8HSqKrtxu0t722te+yujr8pzJS99pz4+a+swZcfHqW7cS7vDy2t3H7/YdLkFFrV8re25ymXYmKS1u138LXX0ew7zAUlGEfUvaX/Gx/VuWL5GT6dN+LuRGc4W/pEtBmhnU7Um/UehnrE45Y8MzF4cXneGvG3B6eD+78zmMfhFrK+r5aXS0Sb5d3mdVmOOi7xutpK9r6270cZmmZNNpLx0+vQ8a1Zh61LblgWXtppWfLX728i0OrnO5TwvZVpenRlsJye+DV4avxXgil6uYzjLWcn6novLT2cCyur3LsRWvOcdmk1baalCpLlsK+7vaNPxrXpf1+UPlVram5WggeKNJRiorclbV3fiz2ey8cAAAAAAAAAAAAAAAAAAAAAAD5JgRmd4rZjsre/oKx6U4y/o8O5nZZ3jNqUny0RyFTL5VZ2XmeL8i85LenqYaxSvtySwN3dJ+G/yST9ps4fJ5p7btGKTb2l6Vra2s2/M7XBdFtnV7+ZsVsl204a66Oy010KYpaO4WTkrPUq86s8RVrYypFt7Lamt7jv4N7ls8O9F5wqWSRy3RfonRwMdmne74uV9HbRd2iOhU7aHqet7h5s++27GsYMzg50prudjGqhmhU0J73Gkep2oLMcwqrNY7UYwhGt6UntKc4TtFwd3ZpPRJLzOnzjovJtu+0uC1WvfzO8zPoNhsRWWIlC9RNNatK6tbRacEbUsp2tGreCMvyKTOorDVhvEb3KmsPlUoS3KPfa+vPUtXoRjJ2tObk+b5HrE9GI3/gZMswfZS/kvYZa0yUtFparZKZKzWHYIGOjO6TMh7lZ3G3jyAA6AAAAAAAAAAAAAAAAAAAGrmNbZptm0Q/SGbUUuF9SrLbjSZTxxu0Q5rGu58wFO3d3K1z5VmMNPVbl9+R5mKPqbsk+kxTlZcz1PEW/ka0X9+Ibf3ZrZH2o7+HsM8Z6amrtW1NDE5ik7LfyCda8uk9GZkic9TzW/sJPAZlGWid+bOxLtscxG0tCrw8zN2hqxemmh9TtxLNqJZ6mppVVrxNpTPE2397EMkbhPHOpb2CfomyamBWhtl2H7IQv90gALUAAAAAAAAAAAAAAAAAAACH6QxbjG3eTBF5/H8X6mU5o+iVmKdXhyNXie8LFdxhxLtJowPEbL0PKrbjL0LV3CcizIiLoY5O13qb1PEJ8TXFolkmswyzgQWbZYpWe5xd0+8nozTMWJwikiTtLTWduVnQ2tqDdk7eXI6TKKMYRio8CNWUNT1tZ8dpXv6idwuHtYQuy33GtpCEz62Ydux8dcltlZrnr73NOWKXAyYeqU3yfhdTHPaXwRtmtglobJtw/ZDNk+6QAFqAAAAAAAADXx2Pp0YOpVnGnCO+cpKKXizjsb1xYCDtB1KvfCCUfObT9hXnW90jr1MfUwsnajRcNiDWjk4Jub01fpNJ8vE4/DR5u3q2iu2Tiupj5Lpj1yUN/uetbn6Ju4PrdwU2lLtKffKMWv9Lb9hUqpQ7P8vNv4tqliHrStLRX9af1ojGRPww/T+AzKlXgqlKpGpF/Ci09eT5PuZslGdWnSGpSxVOnF/i6s4wnDheT2VL1pta+BeZbE7UWrqdAAOohp5tTvSl6jcNTFVLpr1kL+66Sr24fFq6TXAjqr5kxjaOzNx8iGrx+k8a9ZiXqVnbXqT8O490cc1zNWurM0amJtxKeUxKyaxMOsw2YX+/E2JYq+lzjqWZPTXj9JJU8Zdxb5bzbjvyhkvTSVdZXT7zepYtpbyEp4nX2/aeXjbNxT4aevUt2q0nauOst5qSzHmznMbmO+8uF7X+/eMJiFN79P5Ix5Ms71DVjxxp1OGxOvP78SYwj3WIDL99vDxR0mBgt5Gm5lO3qE7h42ijKeYbkej3KxqIh5M9gAJOAAAAAAAAKu65+i8J01jVUjCcYqEqbaXaLa9Fw47Udp35x5WV6ew1Nf3fFy/aOn608xlVzWtG8koJQttykvQ0uk7bN99lpv5nK4erHatbx+7Kb++l+P12lnCChvpX9da/8AysRVVJvevb9p22O6Ixp5bDGKae1LZ2Oytbfrtbb5cjhI19qoopWu7EI7WWmFsdUHR6hUn7onUhKdJrsqKnqpW9KrOHG17R3pavfa1wn5pynNqeCxFKo5VZOnOE7Jx3RaurW4q/EsjEde+GTShh60vjbThC3crbV/YX1tFo2otSdrOBwmX9c2X1EtuVSk+KlDaXnC/wBAzfriwNKMeycq8pfBinBJLjKU0reCe4kjxl3ZE41u79bIfA9aeX1IKUq3ZSe+nOMtpP1xTT8z3U6e5ZLfiYfq1P2SNo3DtYmPw1M1qvZlZa8+85yDk4vaWq48CfxPS7Kpf2leEKr/AOhE4npHlj0WJn4Uaj+mJkvhm3bVS+kNWlqyPxcNHLglds38XmOXy1WIqfMzIjMMfhnTnCFac9u2jpSjufO6Ms/GmJaaZNz7RWIjNqM036bWxFLhwfq4mN5/KlaM910rrhd7n4Getm6ddzUXsdnsQjezi9OXDS1uRDYrDbcJp75y2tq17JO9kvYWVxalZfjMOro9IovjwXk7faR+ZdLFDaa1/kcxTyaS3VJL/D/E8z6OSlp2kv1P4lvD9yyzX9Q9Us2rYiV29NrnbduO06O4KpG6ck3FOUo63s9b2tuOehlUIYaEYq9anUTjO1ouGrlffx0t3pnQ4rpHO2HlSpyhUpSmqmsdaTtaMbb9b7yrLj5dLqWmI1Lu8otdO+j1Tvo13M6jLPSa5a+aKordMoxjKFHDOMXLbSnOVoya9LZjFKyb1tc2MN1sYumko0cPpzjV/bGLDqfaGSZmPS70j6Up+GrHfI4X9Wt+2bMOvWqvfYWD9U5L6Uz0omGCcdoXECqqHXzT+HhZr1VU/piiRw/Xfgn76nXj/hhL/sdR4ysQHH0OtnLZNJ13G/GVKol5pM6nA46nWpxq0pxnCSvGcWnFrdo13prwDmtM4ADgAAPzb1mRtnGIXN381c5KjP0/E7PrcpuGc1G9FKMJJ804LXzT8jiYJ7e7iUrYXHmMm+jsHyqP6yncLL8fD9JfSWtPM6byDsVUh2iq37PaTls2+LvKop02qsZNWSab8yunc/1/idkvi8RCNeSmr2mr98E3e3ge8vxuHjVn2lPajqopStbUz4vD08XVhClGXaVKlOCm1swvOSir3d97W5XOyqdQuIWzJVcPJ/Cj+Ngklu2ZWlteKXiTx1mYdm+nF4vMcJb0aLT57ZpYbH0o1W9j0dlpK/GzSfnqWzlvUTHfXxLX9yjTiv8AcqKTfkjYzXqLoSglQr1IzTv+OtVi16o7Di+9Pw5T4I+VU7zGjGydO7srvXXQ9LNaXyT9pc2V9TOChBKu6lafGXaTpQ7lGnTlovW2+8kI9U+Wfmzfrr4h/wD0OeOHfMo6GbU7fkn7TJHOKXyX0l3/AIKss/Nv96v+8PX4LMs/Nl89X/bHih3zqRedU/kvpPH/AJ+mv6pe0vD8FmW/m3+/iP3h5fVVlvyEvDEYj94d8cOedSK6R0/kY+0yU+ksPko+RdD6p8u+Sqf5mv8Atnl9UuX/ABKv+Yq/XI7whzzKe/pVBbqUPI+vpevkYfqlvvqky/4tX5+f1s8vqjwHKr88/sHjj9u+ZUX9Ll8nD9U+S6Wr5OH6pbv4IsByq/O/wH4IsByq/OfwHjj9ueX+FPy6VX+BDyNat0jb+BHyLrXVHgPi1fnP4GWHVVl6/q5v/wB1T6mhwj9nm/hQ1TOm/gryNWeOnLdDyifouHVtl6/s9/XVrP6Zm5Q6E4GG7C0X+lTU/wDlc7whGcsvzInUfwPZYkMHkGNq/k8NVl3xpSkvNI/T2Gy6lT/J04Q/RhGP0I2DvGHPJL86UOrDM6mzH3PspL305QivSd+LvxLs6C5BPBYCjhqji5w7RycW3G86kp2TaW7aS8CfA1EIzaZ7AAdRAABV3XfktGVGnipVFGrD0OzspdrSbu1s7/Rbb2uG0+4oyjhE376XhctLr6wdaOLoVk26c6WxFcpQk3NW9U4v+RWEMRzRXbf4W01+UjDJlsXcqvlp5uRG1MOk9z8Z2JSliKGxrGo5cLOKj46XI+o236MbLvsRja2dLF6m/cTxadaK7eKSw15NwUtdq0bWU3fSTb5KzsXyfmLodl9SeLw8Kd3OVWDjbWyjJOU5W3RitW+4/TpbHTPbsAB1EAAAAAAAAAAAAAAAAAAAAAAAAAAAAAAABFdJOjVDHUHQrxvG94yTtOE0mlOD4NXfc7tO6ZS+cdR+OpN9h2OJjw9J0alu+Laj/qL9BzTu35sXVdml7e4PHt6VvF9oTmUdSGOqNOtLDYePGydapbuT9H/UXuBqDcuc6H9BcPl0JKltTqTt2labTnK25K2kY3+CvG50YB1w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21545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a:t>
                      </a:r>
                      <a:r>
                        <a:rPr lang="en-US" sz="2400" baseline="0" dirty="0" smtClean="0">
                          <a:latin typeface="Comic Sans MS" pitchFamily="66" charset="0"/>
                          <a:ea typeface="Calibri"/>
                          <a:cs typeface="Times New Roman"/>
                        </a:rPr>
                        <a:t> 3c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2b</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DFP 2a-2c</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a:t>
            </a:r>
            <a:r>
              <a:rPr lang="en-US" altLang="en-US" sz="2100" dirty="0" smtClean="0">
                <a:latin typeface="Comic Sans MS" pitchFamily="66" charset="0"/>
              </a:rPr>
              <a:t>2a</a:t>
            </a:r>
            <a:r>
              <a:rPr lang="en-US" altLang="en-US" sz="2100" dirty="0">
                <a:latin typeface="Comic Sans MS" pitchFamily="66" charset="0"/>
              </a:rPr>
              <a:t>-2c</a:t>
            </a:r>
          </a:p>
        </p:txBody>
      </p:sp>
      <p:sp>
        <p:nvSpPr>
          <p:cNvPr id="8" name="TextBox 7"/>
          <p:cNvSpPr txBox="1">
            <a:spLocks noChangeArrowheads="1"/>
          </p:cNvSpPr>
          <p:nvPr/>
        </p:nvSpPr>
        <p:spPr bwMode="auto">
          <a:xfrm>
            <a:off x="4191000" y="4957763"/>
            <a:ext cx="198120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a:latin typeface="Comic Sans MS" pitchFamily="66" charset="0"/>
              </a:rPr>
              <a:t>DFP </a:t>
            </a:r>
            <a:r>
              <a:rPr lang="en-US" altLang="en-US" sz="2400" dirty="0" smtClean="0">
                <a:latin typeface="Comic Sans MS" pitchFamily="66" charset="0"/>
              </a:rPr>
              <a:t>2b-2c; 3a</a:t>
            </a:r>
            <a:endParaRPr lang="en-US" altLang="en-US" sz="2400" dirty="0">
              <a:latin typeface="Comic Sans MS" pitchFamily="66" charset="0"/>
            </a:endParaRPr>
          </a:p>
        </p:txBody>
      </p:sp>
      <p:sp>
        <p:nvSpPr>
          <p:cNvPr id="9" name="TextBox 8"/>
          <p:cNvSpPr txBox="1">
            <a:spLocks noChangeArrowheads="1"/>
          </p:cNvSpPr>
          <p:nvPr/>
        </p:nvSpPr>
        <p:spPr bwMode="auto">
          <a:xfrm>
            <a:off x="4191000" y="4271963"/>
            <a:ext cx="198120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a:latin typeface="Comic Sans MS" pitchFamily="66" charset="0"/>
              </a:rPr>
              <a:t>DFP </a:t>
            </a:r>
            <a:r>
              <a:rPr lang="en-US" altLang="en-US" sz="2400" dirty="0" smtClean="0">
                <a:latin typeface="Comic Sans MS" pitchFamily="66" charset="0"/>
              </a:rPr>
              <a:t>1a-1b; </a:t>
            </a:r>
            <a:r>
              <a:rPr lang="en-US" altLang="en-US" sz="2400" dirty="0">
                <a:latin typeface="Comic Sans MS" pitchFamily="66" charset="0"/>
              </a:rPr>
              <a:t>2a-2c</a:t>
            </a:r>
          </a:p>
        </p:txBody>
      </p:sp>
      <p:sp>
        <p:nvSpPr>
          <p:cNvPr id="10" name="TextBox 9"/>
          <p:cNvSpPr txBox="1">
            <a:spLocks noChangeArrowheads="1"/>
          </p:cNvSpPr>
          <p:nvPr/>
        </p:nvSpPr>
        <p:spPr bwMode="auto">
          <a:xfrm>
            <a:off x="4191000" y="27432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smtClean="0">
                <a:latin typeface="Comic Sans MS" pitchFamily="66" charset="0"/>
              </a:rPr>
              <a:t>DFP 3c</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100" dirty="0">
                <a:latin typeface="Comic Sans MS" pitchFamily="66" charset="0"/>
              </a:rPr>
              <a:t>DFP 1a; 2a-2c</a:t>
            </a:r>
          </a:p>
        </p:txBody>
      </p:sp>
      <p:sp>
        <p:nvSpPr>
          <p:cNvPr id="12" name="Slide Number Placeholder 11"/>
          <p:cNvSpPr>
            <a:spLocks noGrp="1"/>
          </p:cNvSpPr>
          <p:nvPr>
            <p:ph type="sldNum" sz="quarter" idx="12"/>
          </p:nvPr>
        </p:nvSpPr>
        <p:spPr/>
        <p:txBody>
          <a:bodyPr>
            <a:normAutofit fontScale="55000" lnSpcReduction="20000"/>
          </a:bodyPr>
          <a:lstStyle/>
          <a:p>
            <a:fld id="{58F4FCFB-AAA4-4FF1-84EE-D3C7F75F194D}" type="slidenum">
              <a:rPr lang="en-US" smtClean="0"/>
              <a:pPr/>
              <a:t>30</a:t>
            </a:fld>
            <a:endParaRPr lang="en-US"/>
          </a:p>
        </p:txBody>
      </p:sp>
      <p:sp>
        <p:nvSpPr>
          <p:cNvPr id="13" name="Footer Placeholder 12"/>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219200"/>
          </a:xfrm>
        </p:spPr>
        <p:txBody>
          <a:bodyPr/>
          <a:lstStyle/>
          <a:p>
            <a:pPr algn="ctr" defTabSz="1218987" fontAlgn="auto">
              <a:spcAft>
                <a:spcPts val="0"/>
              </a:spcAft>
              <a:defRPr/>
            </a:pPr>
            <a:r>
              <a:rPr lang="en-US" dirty="0" smtClean="0">
                <a:ea typeface="+mj-ea"/>
              </a:rPr>
              <a:t>TIF-</a:t>
            </a:r>
            <a:r>
              <a:rPr lang="en-US" dirty="0" err="1" smtClean="0">
                <a:ea typeface="+mj-ea"/>
              </a:rPr>
              <a:t>ing</a:t>
            </a:r>
            <a:r>
              <a:rPr lang="en-US" dirty="0" smtClean="0">
                <a:ea typeface="+mj-ea"/>
              </a:rPr>
              <a:t> your classroom</a:t>
            </a:r>
            <a:endParaRPr lang="en-US" dirty="0">
              <a:ea typeface="+mj-ea"/>
            </a:endParaRPr>
          </a:p>
        </p:txBody>
      </p:sp>
      <p:pic>
        <p:nvPicPr>
          <p:cNvPr id="4403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1253"/>
          <a:stretch>
            <a:fillRect/>
          </a:stretch>
        </p:blipFill>
        <p:spPr bwMode="auto">
          <a:xfrm>
            <a:off x="1600200" y="1143000"/>
            <a:ext cx="6296025"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rot="8793751">
            <a:off x="2464148" y="2767446"/>
            <a:ext cx="1981200" cy="778213"/>
          </a:xfrm>
          <a:prstGeom prst="ellipse">
            <a:avLst/>
          </a:prstGeom>
          <a:noFill/>
          <a:ln w="28575">
            <a:solidFill>
              <a:schemeClr val="accent2">
                <a:lumMod val="60000"/>
                <a:lumOff val="40000"/>
              </a:schemeClr>
            </a:solidFill>
            <a:miter lim="800000"/>
          </a:ln>
          <a:effectLst>
            <a:glow rad="2286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rot="12017763">
            <a:off x="5477044" y="2864735"/>
            <a:ext cx="1981200" cy="778213"/>
          </a:xfrm>
          <a:prstGeom prst="ellipse">
            <a:avLst/>
          </a:prstGeom>
          <a:noFill/>
          <a:ln w="28575">
            <a:solidFill>
              <a:schemeClr val="accent2">
                <a:lumMod val="60000"/>
                <a:lumOff val="40000"/>
              </a:schemeClr>
            </a:solidFill>
            <a:miter lim="800000"/>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12017763">
            <a:off x="2475697" y="4372904"/>
            <a:ext cx="2135205" cy="1160191"/>
          </a:xfrm>
          <a:prstGeom prst="ellipse">
            <a:avLst/>
          </a:prstGeom>
          <a:noFill/>
          <a:ln w="28575">
            <a:solidFill>
              <a:schemeClr val="accent2">
                <a:lumMod val="60000"/>
                <a:lumOff val="40000"/>
              </a:schemeClr>
            </a:solidFill>
            <a:miter lim="800000"/>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9134821">
            <a:off x="4839135" y="4104374"/>
            <a:ext cx="2913670" cy="1458508"/>
          </a:xfrm>
          <a:prstGeom prst="ellipse">
            <a:avLst/>
          </a:prstGeom>
          <a:noFill/>
          <a:ln w="28575">
            <a:solidFill>
              <a:srgbClr val="FFCCFF"/>
            </a:solidFill>
            <a:miter lim="800000"/>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0800000">
            <a:off x="4114800" y="5638800"/>
            <a:ext cx="1981200" cy="778213"/>
          </a:xfrm>
          <a:prstGeom prst="ellipse">
            <a:avLst/>
          </a:prstGeom>
          <a:noFill/>
          <a:ln w="28575">
            <a:solidFill>
              <a:schemeClr val="accent2">
                <a:lumMod val="60000"/>
                <a:lumOff val="40000"/>
              </a:schemeClr>
            </a:solidFill>
            <a:miter lim="800000"/>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736600"/>
          </a:xfrm>
        </p:spPr>
        <p:txBody>
          <a:bodyPr/>
          <a:lstStyle/>
          <a:p>
            <a:pPr defTabSz="1218987" fontAlgn="auto">
              <a:spcAft>
                <a:spcPts val="0"/>
              </a:spcAft>
              <a:defRPr/>
            </a:pPr>
            <a:r>
              <a:rPr lang="en-US" dirty="0" smtClean="0">
                <a:ea typeface="+mj-ea"/>
              </a:rPr>
              <a:t>TIF Methods Definitions</a:t>
            </a:r>
            <a:endParaRPr lang="en-US" dirty="0">
              <a:ea typeface="+mj-ea"/>
            </a:endParaRPr>
          </a:p>
        </p:txBody>
      </p:sp>
      <p:sp>
        <p:nvSpPr>
          <p:cNvPr id="45058" name="Content Placeholder 2"/>
          <p:cNvSpPr>
            <a:spLocks noGrp="1"/>
          </p:cNvSpPr>
          <p:nvPr>
            <p:ph idx="1"/>
          </p:nvPr>
        </p:nvSpPr>
        <p:spPr>
          <a:xfrm>
            <a:off x="304800" y="914400"/>
            <a:ext cx="8534400" cy="5638800"/>
          </a:xfrm>
        </p:spPr>
        <p:txBody>
          <a:bodyPr/>
          <a:lstStyle/>
          <a:p>
            <a:pPr>
              <a:buClr>
                <a:srgbClr val="660066"/>
              </a:buClr>
            </a:pPr>
            <a:r>
              <a:rPr lang="en-US" altLang="en-US" b="1" dirty="0" smtClean="0">
                <a:solidFill>
                  <a:srgbClr val="7030A0"/>
                </a:solidFill>
              </a:rPr>
              <a:t>Routines:  </a:t>
            </a:r>
            <a:r>
              <a:rPr lang="en-US" altLang="en-US" dirty="0" smtClean="0">
                <a:solidFill>
                  <a:srgbClr val="7030A0"/>
                </a:solidFill>
              </a:rPr>
              <a:t>a sequence of </a:t>
            </a:r>
            <a:r>
              <a:rPr lang="en-US" altLang="en-US" i="1" dirty="0" smtClean="0">
                <a:solidFill>
                  <a:srgbClr val="7030A0"/>
                </a:solidFill>
              </a:rPr>
              <a:t>actions</a:t>
            </a:r>
            <a:r>
              <a:rPr lang="en-US" altLang="en-US" dirty="0" smtClean="0">
                <a:solidFill>
                  <a:srgbClr val="7030A0"/>
                </a:solidFill>
              </a:rPr>
              <a:t> regularly followed; a routine </a:t>
            </a:r>
            <a:r>
              <a:rPr lang="en-US" altLang="en-US" i="1" dirty="0" smtClean="0">
                <a:solidFill>
                  <a:srgbClr val="C00000"/>
                </a:solidFill>
              </a:rPr>
              <a:t>process</a:t>
            </a:r>
            <a:endParaRPr lang="en-US" altLang="en-US" dirty="0" smtClean="0">
              <a:solidFill>
                <a:srgbClr val="C00000"/>
              </a:solidFill>
            </a:endParaRPr>
          </a:p>
          <a:p>
            <a:pPr>
              <a:buClr>
                <a:srgbClr val="660066"/>
              </a:buClr>
            </a:pPr>
            <a:r>
              <a:rPr lang="en-US" altLang="en-US" b="1" dirty="0" smtClean="0">
                <a:solidFill>
                  <a:srgbClr val="7030A0"/>
                </a:solidFill>
              </a:rPr>
              <a:t>Norms:  </a:t>
            </a:r>
            <a:r>
              <a:rPr lang="en-US" altLang="en-US" dirty="0" smtClean="0">
                <a:solidFill>
                  <a:srgbClr val="7030A0"/>
                </a:solidFill>
              </a:rPr>
              <a:t>standards of acceptable </a:t>
            </a:r>
            <a:r>
              <a:rPr lang="en-US" altLang="en-US" i="1" dirty="0" smtClean="0">
                <a:solidFill>
                  <a:srgbClr val="C00000"/>
                </a:solidFill>
              </a:rPr>
              <a:t>behavior</a:t>
            </a:r>
            <a:r>
              <a:rPr lang="en-US" altLang="en-US" dirty="0" smtClean="0">
                <a:solidFill>
                  <a:srgbClr val="7030A0"/>
                </a:solidFill>
              </a:rPr>
              <a:t>; </a:t>
            </a:r>
            <a:r>
              <a:rPr lang="en-US" altLang="en-US" i="1" dirty="0" smtClean="0">
                <a:solidFill>
                  <a:srgbClr val="7030A0"/>
                </a:solidFill>
              </a:rPr>
              <a:t>expectations</a:t>
            </a:r>
            <a:r>
              <a:rPr lang="en-US" altLang="en-US" dirty="0" smtClean="0">
                <a:solidFill>
                  <a:srgbClr val="7030A0"/>
                </a:solidFill>
              </a:rPr>
              <a:t> within a specified context</a:t>
            </a:r>
          </a:p>
          <a:p>
            <a:pPr>
              <a:buClr>
                <a:srgbClr val="660066"/>
              </a:buClr>
            </a:pPr>
            <a:r>
              <a:rPr lang="en-US" altLang="en-US" b="1" dirty="0" smtClean="0">
                <a:solidFill>
                  <a:srgbClr val="7030A0"/>
                </a:solidFill>
              </a:rPr>
              <a:t>Learning Task Formats:  </a:t>
            </a:r>
            <a:r>
              <a:rPr lang="en-US" altLang="en-US" dirty="0" smtClean="0">
                <a:solidFill>
                  <a:srgbClr val="7030A0"/>
                </a:solidFill>
              </a:rPr>
              <a:t>routine </a:t>
            </a:r>
            <a:r>
              <a:rPr lang="en-US" altLang="en-US" i="1" dirty="0" smtClean="0">
                <a:solidFill>
                  <a:srgbClr val="C00000"/>
                </a:solidFill>
              </a:rPr>
              <a:t>structures</a:t>
            </a:r>
            <a:r>
              <a:rPr lang="en-US" altLang="en-US" dirty="0" smtClean="0">
                <a:solidFill>
                  <a:srgbClr val="7030A0"/>
                </a:solidFill>
              </a:rPr>
              <a:t> for activities and tasks that provide practice of lesson content</a:t>
            </a:r>
          </a:p>
          <a:p>
            <a:pPr>
              <a:buClr>
                <a:srgbClr val="660066"/>
              </a:buClr>
            </a:pPr>
            <a:r>
              <a:rPr lang="en-US" altLang="en-US" b="1" dirty="0" smtClean="0">
                <a:solidFill>
                  <a:srgbClr val="7030A0"/>
                </a:solidFill>
              </a:rPr>
              <a:t>Language</a:t>
            </a:r>
            <a:r>
              <a:rPr lang="en-US" altLang="en-US" b="1" dirty="0" smtClean="0">
                <a:solidFill>
                  <a:srgbClr val="C00000"/>
                </a:solidFill>
              </a:rPr>
              <a:t>:</a:t>
            </a:r>
            <a:r>
              <a:rPr lang="en-US" altLang="en-US" dirty="0" smtClean="0">
                <a:solidFill>
                  <a:srgbClr val="C00000"/>
                </a:solidFill>
              </a:rPr>
              <a:t> </a:t>
            </a:r>
            <a:r>
              <a:rPr lang="en-US" altLang="en-US" i="1" dirty="0" smtClean="0">
                <a:solidFill>
                  <a:srgbClr val="C00000"/>
                </a:solidFill>
              </a:rPr>
              <a:t>vocabulary</a:t>
            </a:r>
            <a:r>
              <a:rPr lang="en-US" altLang="en-US" dirty="0" smtClean="0">
                <a:solidFill>
                  <a:srgbClr val="C00000"/>
                </a:solidFill>
              </a:rPr>
              <a:t> </a:t>
            </a:r>
            <a:r>
              <a:rPr lang="en-US" altLang="en-US" dirty="0" smtClean="0">
                <a:solidFill>
                  <a:srgbClr val="7030A0"/>
                </a:solidFill>
              </a:rPr>
              <a:t>and </a:t>
            </a:r>
            <a:r>
              <a:rPr lang="en-US" altLang="en-US" i="1" dirty="0" smtClean="0">
                <a:solidFill>
                  <a:srgbClr val="C00000"/>
                </a:solidFill>
              </a:rPr>
              <a:t>language structures</a:t>
            </a:r>
            <a:r>
              <a:rPr lang="en-US" altLang="en-US" dirty="0" smtClean="0">
                <a:solidFill>
                  <a:srgbClr val="C00000"/>
                </a:solidFill>
              </a:rPr>
              <a:t> </a:t>
            </a:r>
            <a:r>
              <a:rPr lang="en-US" altLang="en-US" dirty="0" smtClean="0">
                <a:solidFill>
                  <a:srgbClr val="7030A0"/>
                </a:solidFill>
              </a:rPr>
              <a:t>that are necessary to effectively address a specified TIF skill</a:t>
            </a:r>
          </a:p>
          <a:p>
            <a:pPr>
              <a:buClr>
                <a:srgbClr val="660066"/>
              </a:buClr>
            </a:pPr>
            <a:r>
              <a:rPr lang="en-US" altLang="en-US" b="1" dirty="0" smtClean="0">
                <a:solidFill>
                  <a:srgbClr val="7030A0"/>
                </a:solidFill>
              </a:rPr>
              <a:t>Technology: </a:t>
            </a:r>
            <a:r>
              <a:rPr lang="en-US" altLang="en-US" dirty="0" smtClean="0">
                <a:solidFill>
                  <a:srgbClr val="7030A0"/>
                </a:solidFill>
              </a:rPr>
              <a:t>technology use that mirrors what is necessary in the “target” environment.</a:t>
            </a:r>
          </a:p>
          <a:p>
            <a:endParaRPr lang="en-US" altLang="en-US"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36600"/>
          </a:xfrm>
        </p:spPr>
        <p:txBody>
          <a:bodyPr/>
          <a:lstStyle/>
          <a:p>
            <a:pPr defTabSz="1218987" fontAlgn="auto">
              <a:spcAft>
                <a:spcPts val="0"/>
              </a:spcAft>
              <a:defRPr/>
            </a:pPr>
            <a:r>
              <a:rPr lang="en-US" dirty="0" smtClean="0">
                <a:ea typeface="+mj-ea"/>
              </a:rPr>
              <a:t>Which TIF method is which?</a:t>
            </a:r>
            <a:endParaRPr lang="en-US" dirty="0">
              <a:ea typeface="+mj-ea"/>
            </a:endParaRPr>
          </a:p>
        </p:txBody>
      </p:sp>
      <p:sp>
        <p:nvSpPr>
          <p:cNvPr id="46082" name="Content Placeholder 2"/>
          <p:cNvSpPr>
            <a:spLocks noGrp="1"/>
          </p:cNvSpPr>
          <p:nvPr>
            <p:ph idx="1"/>
          </p:nvPr>
        </p:nvSpPr>
        <p:spPr>
          <a:xfrm>
            <a:off x="685800" y="1066800"/>
            <a:ext cx="7772400" cy="5207000"/>
          </a:xfrm>
        </p:spPr>
        <p:txBody>
          <a:bodyPr/>
          <a:lstStyle/>
          <a:p>
            <a:pPr>
              <a:buClrTx/>
            </a:pPr>
            <a:r>
              <a:rPr lang="en-US" altLang="en-US" dirty="0" smtClean="0"/>
              <a:t>TIF methods can be labeled in more than one way:</a:t>
            </a:r>
          </a:p>
          <a:p>
            <a:pPr lvl="1">
              <a:buClrTx/>
            </a:pPr>
            <a:r>
              <a:rPr lang="en-US" altLang="en-US" sz="2800" dirty="0" smtClean="0">
                <a:solidFill>
                  <a:srgbClr val="7030A0"/>
                </a:solidFill>
              </a:rPr>
              <a:t>Expecting students to email assignments is both </a:t>
            </a:r>
            <a:r>
              <a:rPr lang="en-US" altLang="en-US" sz="2800" i="1" dirty="0" smtClean="0">
                <a:solidFill>
                  <a:srgbClr val="C00000"/>
                </a:solidFill>
              </a:rPr>
              <a:t>technology</a:t>
            </a:r>
            <a:r>
              <a:rPr lang="en-US" altLang="en-US" sz="2800" dirty="0" smtClean="0">
                <a:solidFill>
                  <a:srgbClr val="C00000"/>
                </a:solidFill>
              </a:rPr>
              <a:t> </a:t>
            </a:r>
            <a:r>
              <a:rPr lang="en-US" altLang="en-US" sz="2800" dirty="0" smtClean="0">
                <a:solidFill>
                  <a:srgbClr val="7030A0"/>
                </a:solidFill>
              </a:rPr>
              <a:t>and a </a:t>
            </a:r>
            <a:r>
              <a:rPr lang="en-US" altLang="en-US" sz="2800" i="1" dirty="0" smtClean="0">
                <a:solidFill>
                  <a:srgbClr val="C00000"/>
                </a:solidFill>
              </a:rPr>
              <a:t>norm</a:t>
            </a:r>
            <a:r>
              <a:rPr lang="en-US" altLang="en-US" sz="2800" dirty="0" smtClean="0">
                <a:solidFill>
                  <a:srgbClr val="7030A0"/>
                </a:solidFill>
              </a:rPr>
              <a:t>. </a:t>
            </a:r>
          </a:p>
          <a:p>
            <a:pPr lvl="1">
              <a:buClrTx/>
            </a:pPr>
            <a:r>
              <a:rPr lang="en-US" altLang="en-US" sz="2800" dirty="0" smtClean="0">
                <a:solidFill>
                  <a:srgbClr val="7030A0"/>
                </a:solidFill>
              </a:rPr>
              <a:t>Expecting students to speak courteously is a </a:t>
            </a:r>
            <a:r>
              <a:rPr lang="en-US" altLang="en-US" sz="2800" i="1" dirty="0" smtClean="0">
                <a:solidFill>
                  <a:srgbClr val="C00000"/>
                </a:solidFill>
              </a:rPr>
              <a:t>norm</a:t>
            </a:r>
            <a:r>
              <a:rPr lang="en-US" altLang="en-US" sz="2800" dirty="0" smtClean="0">
                <a:solidFill>
                  <a:srgbClr val="7030A0"/>
                </a:solidFill>
              </a:rPr>
              <a:t> but when you highlight the language structures (e.g. Could/can/may I…), it is also a </a:t>
            </a:r>
            <a:r>
              <a:rPr lang="en-US" altLang="en-US" sz="2800" i="1" dirty="0" smtClean="0">
                <a:solidFill>
                  <a:srgbClr val="C00000"/>
                </a:solidFill>
              </a:rPr>
              <a:t>language</a:t>
            </a:r>
            <a:r>
              <a:rPr lang="en-US" altLang="en-US" sz="2800" dirty="0" smtClean="0">
                <a:solidFill>
                  <a:srgbClr val="7030A0"/>
                </a:solidFill>
              </a:rPr>
              <a:t> method.  </a:t>
            </a:r>
          </a:p>
          <a:p>
            <a:pPr>
              <a:buClrTx/>
            </a:pPr>
            <a:r>
              <a:rPr lang="en-US" altLang="en-US" dirty="0" smtClean="0"/>
              <a:t>The important thing is that all of these methods reinforce TIF skills </a:t>
            </a:r>
            <a:r>
              <a:rPr lang="en-US" altLang="en-US" i="1" dirty="0" smtClean="0"/>
              <a:t>consistently</a:t>
            </a:r>
            <a:r>
              <a:rPr lang="en-US" altLang="en-US" dirty="0" smtClean="0"/>
              <a:t> and </a:t>
            </a:r>
            <a:r>
              <a:rPr lang="en-US" altLang="en-US" i="1" dirty="0" smtClean="0"/>
              <a:t>authentically</a:t>
            </a:r>
            <a:r>
              <a:rPr lang="en-US" altLang="en-US" dirty="0" smtClean="0"/>
              <a:t> </a:t>
            </a:r>
            <a:r>
              <a:rPr lang="en-US" altLang="en-US" u="sng" dirty="0" smtClean="0">
                <a:solidFill>
                  <a:srgbClr val="C00000"/>
                </a:solidFill>
              </a:rPr>
              <a:t>regardless of lesson content</a:t>
            </a:r>
            <a:r>
              <a:rPr lang="en-US" altLang="en-US" dirty="0" smtClean="0"/>
              <a:t>.</a:t>
            </a:r>
          </a:p>
          <a:p>
            <a:pPr>
              <a:buClrTx/>
            </a:pPr>
            <a:endParaRPr lang="en-US" altLang="en-US"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Which is Which? Group Activity</a:t>
            </a:r>
            <a:endParaRPr lang="en-US" dirty="0">
              <a:ea typeface="+mj-ea"/>
            </a:endParaRPr>
          </a:p>
        </p:txBody>
      </p:sp>
      <p:sp>
        <p:nvSpPr>
          <p:cNvPr id="47106" name="Content Placeholder 2"/>
          <p:cNvSpPr>
            <a:spLocks noGrp="1"/>
          </p:cNvSpPr>
          <p:nvPr>
            <p:ph idx="1"/>
          </p:nvPr>
        </p:nvSpPr>
        <p:spPr/>
        <p:txBody>
          <a:bodyPr/>
          <a:lstStyle/>
          <a:p>
            <a:pPr>
              <a:buClrTx/>
            </a:pPr>
            <a:r>
              <a:rPr lang="en-US" altLang="en-US" sz="3200" dirty="0" smtClean="0"/>
              <a:t>Look at the example of each TIF method on the following slides</a:t>
            </a:r>
          </a:p>
          <a:p>
            <a:r>
              <a:rPr lang="en-US" sz="3200" dirty="0"/>
              <a:t>Although there is one primary method for each example, they may match to other methods as well.</a:t>
            </a:r>
          </a:p>
          <a:p>
            <a:r>
              <a:rPr lang="en-US" sz="3200" dirty="0"/>
              <a:t>Prepare to give a rationalization for matching the methods the way you did.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3000" y="0"/>
            <a:ext cx="70104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pPr>
            <a:r>
              <a:rPr lang="en-US" altLang="en-US" sz="4000">
                <a:latin typeface="Cambria" pitchFamily="18" charset="0"/>
              </a:rPr>
              <a:t>Name That TIF Method!!</a:t>
            </a:r>
          </a:p>
        </p:txBody>
      </p:sp>
      <p:sp>
        <p:nvSpPr>
          <p:cNvPr id="2" name="Title 1"/>
          <p:cNvSpPr>
            <a:spLocks noGrp="1"/>
          </p:cNvSpPr>
          <p:nvPr>
            <p:ph type="title"/>
          </p:nvPr>
        </p:nvSpPr>
        <p:spPr>
          <a:xfrm>
            <a:off x="1143000" y="0"/>
            <a:ext cx="7010400" cy="635000"/>
          </a:xfrm>
          <a:solidFill>
            <a:schemeClr val="accent4">
              <a:lumMod val="40000"/>
              <a:lumOff val="60000"/>
            </a:schemeClr>
          </a:solidFill>
        </p:spPr>
        <p:txBody>
          <a:bodyPr/>
          <a:lstStyle/>
          <a:p>
            <a:pPr algn="ctr" defTabSz="1218987" fontAlgn="auto">
              <a:spcAft>
                <a:spcPts val="0"/>
              </a:spcAft>
              <a:defRPr/>
            </a:pPr>
            <a:r>
              <a:rPr lang="en-US" dirty="0" smtClean="0">
                <a:ea typeface="+mj-ea"/>
              </a:rPr>
              <a:t>Routine!</a:t>
            </a:r>
            <a:endParaRPr lang="en-US" dirty="0">
              <a:ea typeface="+mj-ea"/>
            </a:endParaRPr>
          </a:p>
        </p:txBody>
      </p:sp>
      <p:sp>
        <p:nvSpPr>
          <p:cNvPr id="3" name="Content Placeholder 2"/>
          <p:cNvSpPr>
            <a:spLocks noGrp="1"/>
          </p:cNvSpPr>
          <p:nvPr>
            <p:ph idx="1"/>
          </p:nvPr>
        </p:nvSpPr>
        <p:spPr>
          <a:xfrm>
            <a:off x="0" y="685800"/>
            <a:ext cx="9144000" cy="6172200"/>
          </a:xfrm>
        </p:spPr>
        <p:txBody>
          <a:bodyPr>
            <a:normAutofit/>
          </a:bodyPr>
          <a:lstStyle/>
          <a:p>
            <a:pPr>
              <a:lnSpc>
                <a:spcPct val="70000"/>
              </a:lnSpc>
              <a:buFont typeface="Arial" pitchFamily="34" charset="0"/>
              <a:buNone/>
            </a:pPr>
            <a:endParaRPr lang="en-US" altLang="en-US" sz="2400" b="1" dirty="0" smtClean="0"/>
          </a:p>
          <a:p>
            <a:pPr>
              <a:lnSpc>
                <a:spcPct val="70000"/>
              </a:lnSpc>
              <a:buFont typeface="Arial" pitchFamily="34" charset="0"/>
              <a:buNone/>
            </a:pPr>
            <a:r>
              <a:rPr lang="en-US" altLang="en-US" b="1" dirty="0" smtClean="0"/>
              <a:t>Example 1: Daily Sign in Sheets</a:t>
            </a:r>
            <a:endParaRPr lang="en-US" altLang="en-US" dirty="0" smtClean="0"/>
          </a:p>
          <a:p>
            <a:pPr>
              <a:lnSpc>
                <a:spcPct val="70000"/>
              </a:lnSpc>
              <a:buClrTx/>
            </a:pPr>
            <a:r>
              <a:rPr lang="en-US" altLang="en-US" sz="3200" dirty="0" smtClean="0"/>
              <a:t>Students practice a work skill of signing in and out accurately with the correct time and signature. </a:t>
            </a:r>
          </a:p>
          <a:p>
            <a:pPr>
              <a:lnSpc>
                <a:spcPct val="70000"/>
              </a:lnSpc>
              <a:buClrTx/>
            </a:pPr>
            <a:endParaRPr lang="en-US" altLang="en-US" sz="2400" dirty="0"/>
          </a:p>
          <a:p>
            <a:pPr>
              <a:lnSpc>
                <a:spcPct val="70000"/>
              </a:lnSpc>
              <a:buClrTx/>
            </a:pPr>
            <a:endParaRPr lang="en-US" altLang="en-US" sz="2400" dirty="0" smtClean="0"/>
          </a:p>
        </p:txBody>
      </p:sp>
      <p:pic>
        <p:nvPicPr>
          <p:cNvPr id="5" name="Picture 4" descr="Screen shot 2014-12-05 at 3.23.4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971800"/>
            <a:ext cx="7696200" cy="331115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0" y="685800"/>
            <a:ext cx="9144000" cy="6172200"/>
          </a:xfrm>
        </p:spPr>
        <p:txBody>
          <a:bodyPr/>
          <a:lstStyle/>
          <a:p>
            <a:pPr>
              <a:buFont typeface="Arial" pitchFamily="34" charset="0"/>
              <a:buNone/>
            </a:pPr>
            <a:endParaRPr lang="en-US" altLang="en-US" b="1" dirty="0" smtClean="0"/>
          </a:p>
          <a:p>
            <a:pPr>
              <a:buFont typeface="Arial" pitchFamily="34" charset="0"/>
              <a:buNone/>
            </a:pPr>
            <a:r>
              <a:rPr lang="en-US" altLang="en-US" b="1" dirty="0" smtClean="0"/>
              <a:t>Example 2: Teamwork</a:t>
            </a:r>
            <a:endParaRPr lang="en-US" altLang="en-US" dirty="0" smtClean="0"/>
          </a:p>
          <a:p>
            <a:pPr>
              <a:buClrTx/>
            </a:pPr>
            <a:r>
              <a:rPr lang="en-US" altLang="en-US" sz="3200" dirty="0" smtClean="0"/>
              <a:t>Working with a team is an important part of education and the workplace.  In this class, you will often be required to work in a team.  It is important that you take responsibility for your role in the team and complete the tasks you agree to do.  It is also important to participate in the group discussions, giving your input in a positive and constructive way.</a:t>
            </a:r>
          </a:p>
          <a:p>
            <a:pPr>
              <a:buFont typeface="Arial" pitchFamily="34" charset="0"/>
              <a:buNone/>
            </a:pPr>
            <a:endParaRPr lang="en-US" altLang="en-US" dirty="0" smtClean="0"/>
          </a:p>
        </p:txBody>
      </p:sp>
      <p:sp>
        <p:nvSpPr>
          <p:cNvPr id="4" name="TextBox 3"/>
          <p:cNvSpPr txBox="1">
            <a:spLocks noChangeArrowheads="1"/>
          </p:cNvSpPr>
          <p:nvPr/>
        </p:nvSpPr>
        <p:spPr bwMode="auto">
          <a:xfrm>
            <a:off x="1143000" y="0"/>
            <a:ext cx="70104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pPr>
            <a:r>
              <a:rPr lang="en-US" altLang="en-US" sz="4000">
                <a:latin typeface="Cambria" pitchFamily="18" charset="0"/>
              </a:rPr>
              <a:t>Name That TIF Method!!</a:t>
            </a:r>
          </a:p>
        </p:txBody>
      </p:sp>
      <p:sp>
        <p:nvSpPr>
          <p:cNvPr id="5" name="Title 1"/>
          <p:cNvSpPr>
            <a:spLocks noGrp="1"/>
          </p:cNvSpPr>
          <p:nvPr>
            <p:ph type="title"/>
          </p:nvPr>
        </p:nvSpPr>
        <p:spPr>
          <a:xfrm>
            <a:off x="1143000" y="0"/>
            <a:ext cx="7010400" cy="685800"/>
          </a:xfrm>
          <a:solidFill>
            <a:schemeClr val="tx2">
              <a:lumMod val="75000"/>
            </a:schemeClr>
          </a:solidFill>
        </p:spPr>
        <p:txBody>
          <a:bodyPr/>
          <a:lstStyle/>
          <a:p>
            <a:pPr algn="ctr" defTabSz="1218987" fontAlgn="auto">
              <a:spcAft>
                <a:spcPts val="0"/>
              </a:spcAft>
              <a:defRPr/>
            </a:pPr>
            <a:r>
              <a:rPr lang="en-US" dirty="0" smtClean="0">
                <a:ea typeface="+mj-ea"/>
              </a:rPr>
              <a:t>norm!</a:t>
            </a:r>
            <a:endParaRPr lang="en-US" dirty="0">
              <a:ea typeface="+mj-ea"/>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0" y="685800"/>
            <a:ext cx="9144000" cy="6172200"/>
          </a:xfrm>
        </p:spPr>
        <p:txBody>
          <a:bodyPr/>
          <a:lstStyle/>
          <a:p>
            <a:pPr>
              <a:buFont typeface="Arial" pitchFamily="34" charset="0"/>
              <a:buNone/>
            </a:pPr>
            <a:endParaRPr lang="en-US" altLang="en-US" b="1" dirty="0" smtClean="0"/>
          </a:p>
          <a:p>
            <a:pPr>
              <a:buFont typeface="Arial" pitchFamily="34" charset="0"/>
              <a:buNone/>
            </a:pPr>
            <a:r>
              <a:rPr lang="en-US" altLang="en-US" b="1" dirty="0" smtClean="0"/>
              <a:t>Example 3: Using Polite Language and Tone</a:t>
            </a:r>
            <a:endParaRPr lang="en-US" altLang="en-US" dirty="0" smtClean="0"/>
          </a:p>
          <a:p>
            <a:pPr>
              <a:buClrTx/>
            </a:pPr>
            <a:r>
              <a:rPr lang="en-US" altLang="en-US" dirty="0" smtClean="0"/>
              <a:t>It is an expectation in this class that we treat each other with respect and courtesy.  One way to show respect is to make requests using polite language and tone.  When you need help or simply want to get clarification, using the following phrases is the courteous way to achieve this:</a:t>
            </a:r>
          </a:p>
          <a:p>
            <a:pPr>
              <a:buClrTx/>
            </a:pPr>
            <a:r>
              <a:rPr lang="en-US" altLang="en-US" dirty="0" smtClean="0"/>
              <a:t>I would like...     --Instead of --      I want/need…</a:t>
            </a:r>
          </a:p>
          <a:p>
            <a:pPr>
              <a:buClrTx/>
            </a:pPr>
            <a:r>
              <a:rPr lang="en-US" altLang="en-US" dirty="0" smtClean="0"/>
              <a:t>Could you…/Can you…     --Instead of --      Give me…</a:t>
            </a:r>
          </a:p>
          <a:p>
            <a:pPr>
              <a:buClrTx/>
            </a:pPr>
            <a:r>
              <a:rPr lang="en-US" altLang="en-US" dirty="0" smtClean="0"/>
              <a:t>Could I…/Can I…/May I…     --Instead of --   I’m going to…</a:t>
            </a:r>
          </a:p>
          <a:p>
            <a:pPr>
              <a:buClrTx/>
              <a:buFont typeface="Arial" pitchFamily="34" charset="0"/>
              <a:buNone/>
            </a:pPr>
            <a:endParaRPr lang="en-US" altLang="en-US" dirty="0" smtClean="0"/>
          </a:p>
        </p:txBody>
      </p:sp>
      <p:sp>
        <p:nvSpPr>
          <p:cNvPr id="5" name="TextBox 4"/>
          <p:cNvSpPr txBox="1">
            <a:spLocks noChangeArrowheads="1"/>
          </p:cNvSpPr>
          <p:nvPr/>
        </p:nvSpPr>
        <p:spPr bwMode="auto">
          <a:xfrm>
            <a:off x="1143000" y="0"/>
            <a:ext cx="70104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pPr>
            <a:r>
              <a:rPr lang="en-US" altLang="en-US" sz="4000">
                <a:latin typeface="Cambria" pitchFamily="18" charset="0"/>
              </a:rPr>
              <a:t>Name That TIF Method!!</a:t>
            </a:r>
          </a:p>
        </p:txBody>
      </p:sp>
      <p:sp>
        <p:nvSpPr>
          <p:cNvPr id="6" name="Title 1"/>
          <p:cNvSpPr txBox="1">
            <a:spLocks/>
          </p:cNvSpPr>
          <p:nvPr/>
        </p:nvSpPr>
        <p:spPr>
          <a:xfrm>
            <a:off x="1143000" y="0"/>
            <a:ext cx="7010400" cy="685800"/>
          </a:xfrm>
          <a:prstGeom prst="rect">
            <a:avLst/>
          </a:prstGeom>
          <a:solidFill>
            <a:srgbClr val="CC99FF"/>
          </a:solidFill>
          <a:effectLst/>
        </p:spPr>
        <p:txBody>
          <a:bodyPr lIns="121899" tIns="60949" rIns="121899" bIns="60949" anchor="b">
            <a:normAutofit/>
          </a:bodyPr>
          <a:lstStyle/>
          <a:p>
            <a:pPr algn="ctr" defTabSz="1218987" fontAlgn="auto">
              <a:lnSpc>
                <a:spcPct val="80000"/>
              </a:lnSpc>
              <a:spcAft>
                <a:spcPts val="0"/>
              </a:spcAft>
              <a:defRPr/>
            </a:pPr>
            <a:r>
              <a:rPr lang="en-US" sz="3600" cap="all" dirty="0">
                <a:latin typeface="+mj-lt"/>
                <a:ea typeface="+mj-ea"/>
                <a:cs typeface="+mj-cs"/>
              </a:rPr>
              <a:t>language!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43000" y="0"/>
            <a:ext cx="70104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pPr>
            <a:r>
              <a:rPr lang="en-US" altLang="en-US" sz="4000">
                <a:latin typeface="Cambria" pitchFamily="18" charset="0"/>
              </a:rPr>
              <a:t>Name That TIF Method!!</a:t>
            </a:r>
          </a:p>
        </p:txBody>
      </p:sp>
      <p:sp>
        <p:nvSpPr>
          <p:cNvPr id="6" name="Title 1"/>
          <p:cNvSpPr txBox="1">
            <a:spLocks/>
          </p:cNvSpPr>
          <p:nvPr/>
        </p:nvSpPr>
        <p:spPr>
          <a:xfrm>
            <a:off x="1066800" y="0"/>
            <a:ext cx="7010400" cy="635000"/>
          </a:xfrm>
          <a:prstGeom prst="rect">
            <a:avLst/>
          </a:prstGeom>
          <a:solidFill>
            <a:schemeClr val="accent2">
              <a:lumMod val="40000"/>
              <a:lumOff val="60000"/>
            </a:schemeClr>
          </a:solidFill>
          <a:effectLst/>
        </p:spPr>
        <p:txBody>
          <a:bodyPr lIns="121899" tIns="60949" rIns="121899" bIns="60949" anchor="b">
            <a:normAutofit/>
          </a:bodyPr>
          <a:lstStyle/>
          <a:p>
            <a:pPr algn="ctr" defTabSz="1218987" fontAlgn="auto">
              <a:lnSpc>
                <a:spcPct val="80000"/>
              </a:lnSpc>
              <a:spcAft>
                <a:spcPts val="0"/>
              </a:spcAft>
              <a:defRPr/>
            </a:pPr>
            <a:r>
              <a:rPr lang="en-US" sz="3600" cap="all" dirty="0">
                <a:latin typeface="+mj-lt"/>
                <a:ea typeface="+mj-ea"/>
                <a:cs typeface="+mj-cs"/>
              </a:rPr>
              <a:t>Learning Task Format!</a:t>
            </a:r>
          </a:p>
        </p:txBody>
      </p:sp>
      <p:sp>
        <p:nvSpPr>
          <p:cNvPr id="2" name="Content Placeholder 1"/>
          <p:cNvSpPr>
            <a:spLocks noGrp="1"/>
          </p:cNvSpPr>
          <p:nvPr>
            <p:ph idx="1"/>
          </p:nvPr>
        </p:nvSpPr>
        <p:spPr>
          <a:xfrm>
            <a:off x="685800" y="1219200"/>
            <a:ext cx="7772400" cy="5054600"/>
          </a:xfrm>
        </p:spPr>
        <p:txBody>
          <a:bodyPr/>
          <a:lstStyle/>
          <a:p>
            <a:pPr>
              <a:buNone/>
            </a:pPr>
            <a:r>
              <a:rPr lang="en-US" altLang="en-US" b="1" dirty="0"/>
              <a:t>Example </a:t>
            </a:r>
            <a:r>
              <a:rPr lang="en-US" altLang="en-US" b="1" dirty="0" smtClean="0"/>
              <a:t>4: Using a Writing Journal</a:t>
            </a:r>
            <a:endParaRPr lang="en-US" altLang="en-US" dirty="0"/>
          </a:p>
          <a:p>
            <a:pPr>
              <a:buClrTx/>
            </a:pPr>
            <a:r>
              <a:rPr lang="en-US" altLang="en-US" dirty="0" smtClean="0"/>
              <a:t>Teacher puts a weekly prompt on the board  </a:t>
            </a:r>
            <a:endParaRPr lang="en-US" altLang="en-US" dirty="0"/>
          </a:p>
          <a:p>
            <a:pPr>
              <a:buClrTx/>
            </a:pPr>
            <a:r>
              <a:rPr lang="en-US" altLang="en-US" dirty="0" err="1" smtClean="0"/>
              <a:t>Ss</a:t>
            </a:r>
            <a:r>
              <a:rPr lang="en-US" altLang="en-US" dirty="0" smtClean="0"/>
              <a:t> respond to the prompt in their designated writing journal/notebook – </a:t>
            </a:r>
            <a:r>
              <a:rPr lang="en-US" altLang="en-US" dirty="0" err="1" smtClean="0"/>
              <a:t>Ss</a:t>
            </a:r>
            <a:r>
              <a:rPr lang="en-US" altLang="en-US" dirty="0" smtClean="0"/>
              <a:t> had to keep writing for the entire time period</a:t>
            </a:r>
          </a:p>
          <a:p>
            <a:pPr>
              <a:buClrTx/>
            </a:pPr>
            <a:r>
              <a:rPr lang="en-US" altLang="en-US" dirty="0" smtClean="0"/>
              <a:t>Teacher writes a short response</a:t>
            </a:r>
          </a:p>
          <a:p>
            <a:pPr>
              <a:buClrTx/>
            </a:pPr>
            <a:r>
              <a:rPr lang="en-US" altLang="en-US" dirty="0" smtClean="0"/>
              <a:t>NOTE:  weekly prompts are about careers and interests</a:t>
            </a:r>
            <a:endParaRPr lang="en-US" altLang="en-US" dirty="0"/>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09600"/>
            <a:ext cx="8686800" cy="6248400"/>
          </a:xfrm>
        </p:spPr>
        <p:txBody>
          <a:bodyPr>
            <a:normAutofit/>
          </a:bodyPr>
          <a:lstStyle/>
          <a:p>
            <a:pPr>
              <a:lnSpc>
                <a:spcPct val="80000"/>
              </a:lnSpc>
              <a:buFont typeface="Arial" pitchFamily="34" charset="0"/>
              <a:buNone/>
            </a:pPr>
            <a:endParaRPr lang="en-US" altLang="en-US" b="1" dirty="0" smtClean="0"/>
          </a:p>
          <a:p>
            <a:pPr>
              <a:lnSpc>
                <a:spcPct val="80000"/>
              </a:lnSpc>
              <a:buFont typeface="Arial" pitchFamily="34" charset="0"/>
              <a:buNone/>
            </a:pPr>
            <a:r>
              <a:rPr lang="en-US" altLang="en-US" b="1" dirty="0" smtClean="0"/>
              <a:t>Example 5: </a:t>
            </a:r>
            <a:r>
              <a:rPr lang="en-US" altLang="en-US" b="1" dirty="0" err="1" smtClean="0"/>
              <a:t>Schoology</a:t>
            </a:r>
            <a:r>
              <a:rPr lang="en-US" altLang="en-US" b="1" dirty="0" smtClean="0"/>
              <a:t> – Online Class Management System</a:t>
            </a:r>
          </a:p>
          <a:p>
            <a:pPr>
              <a:lnSpc>
                <a:spcPct val="80000"/>
              </a:lnSpc>
              <a:buFont typeface="Arial" pitchFamily="34" charset="0"/>
              <a:buNone/>
            </a:pPr>
            <a:endParaRPr lang="en-US" altLang="en-US" sz="1600" dirty="0" smtClean="0"/>
          </a:p>
          <a:p>
            <a:pPr>
              <a:lnSpc>
                <a:spcPct val="80000"/>
              </a:lnSpc>
              <a:buClrTx/>
            </a:pPr>
            <a:r>
              <a:rPr lang="en-US" altLang="en-US" dirty="0" smtClean="0"/>
              <a:t>Teacher creates assignments in </a:t>
            </a:r>
            <a:r>
              <a:rPr lang="en-US" altLang="en-US" dirty="0" err="1" smtClean="0"/>
              <a:t>Schoology</a:t>
            </a:r>
            <a:r>
              <a:rPr lang="en-US" altLang="en-US" dirty="0" smtClean="0"/>
              <a:t> </a:t>
            </a:r>
          </a:p>
          <a:p>
            <a:pPr>
              <a:lnSpc>
                <a:spcPct val="80000"/>
              </a:lnSpc>
              <a:buClrTx/>
            </a:pPr>
            <a:r>
              <a:rPr lang="en-US" altLang="en-US" dirty="0" err="1" smtClean="0"/>
              <a:t>Ss</a:t>
            </a:r>
            <a:r>
              <a:rPr lang="en-US" altLang="en-US" dirty="0" smtClean="0"/>
              <a:t> log in to </a:t>
            </a:r>
            <a:r>
              <a:rPr lang="en-US" altLang="en-US" dirty="0" err="1" smtClean="0"/>
              <a:t>Schoology</a:t>
            </a:r>
            <a:r>
              <a:rPr lang="en-US" altLang="en-US" dirty="0" smtClean="0"/>
              <a:t> in the computer lab and complete work</a:t>
            </a:r>
          </a:p>
          <a:p>
            <a:pPr>
              <a:lnSpc>
                <a:spcPct val="80000"/>
              </a:lnSpc>
              <a:buClrTx/>
            </a:pPr>
            <a:r>
              <a:rPr lang="en-US" altLang="en-US" dirty="0" err="1" smtClean="0"/>
              <a:t>Ss</a:t>
            </a:r>
            <a:r>
              <a:rPr lang="en-US" altLang="en-US" dirty="0" smtClean="0"/>
              <a:t> can submit assignments, post in discussions, take an online quiz, etc. </a:t>
            </a:r>
          </a:p>
          <a:p>
            <a:pPr>
              <a:lnSpc>
                <a:spcPct val="80000"/>
              </a:lnSpc>
              <a:buClrTx/>
            </a:pPr>
            <a:r>
              <a:rPr lang="en-US" altLang="en-US" dirty="0" smtClean="0"/>
              <a:t>Teachers can link students to outside resources pertaining to career exploration or training opportunities</a:t>
            </a:r>
          </a:p>
        </p:txBody>
      </p:sp>
      <p:sp>
        <p:nvSpPr>
          <p:cNvPr id="6" name="TextBox 5"/>
          <p:cNvSpPr txBox="1">
            <a:spLocks noChangeArrowheads="1"/>
          </p:cNvSpPr>
          <p:nvPr/>
        </p:nvSpPr>
        <p:spPr bwMode="auto">
          <a:xfrm>
            <a:off x="1143000" y="0"/>
            <a:ext cx="70104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pPr>
            <a:r>
              <a:rPr lang="en-US" altLang="en-US" sz="4000">
                <a:latin typeface="Cambria" pitchFamily="18" charset="0"/>
              </a:rPr>
              <a:t>Name That TIF Method!!</a:t>
            </a:r>
          </a:p>
        </p:txBody>
      </p:sp>
      <p:sp>
        <p:nvSpPr>
          <p:cNvPr id="7" name="Title 1"/>
          <p:cNvSpPr txBox="1">
            <a:spLocks/>
          </p:cNvSpPr>
          <p:nvPr/>
        </p:nvSpPr>
        <p:spPr>
          <a:xfrm>
            <a:off x="1143000" y="0"/>
            <a:ext cx="7010400" cy="685800"/>
          </a:xfrm>
          <a:prstGeom prst="rect">
            <a:avLst/>
          </a:prstGeom>
          <a:solidFill>
            <a:srgbClr val="FFCCFF"/>
          </a:solidFill>
          <a:effectLst/>
        </p:spPr>
        <p:txBody>
          <a:bodyPr lIns="121899" tIns="60949" rIns="121899" bIns="60949" anchor="b">
            <a:normAutofit/>
          </a:bodyPr>
          <a:lstStyle/>
          <a:p>
            <a:pPr algn="ctr" defTabSz="1218987" fontAlgn="auto">
              <a:lnSpc>
                <a:spcPct val="80000"/>
              </a:lnSpc>
              <a:spcAft>
                <a:spcPts val="0"/>
              </a:spcAft>
              <a:defRPr/>
            </a:pPr>
            <a:r>
              <a:rPr lang="en-US" sz="3600" cap="all">
                <a:latin typeface="+mj-lt"/>
                <a:ea typeface="+mj-ea"/>
                <a:cs typeface="+mj-cs"/>
              </a:rPr>
              <a:t>Technology!</a:t>
            </a:r>
            <a:endParaRPr lang="en-US" sz="3600" cap="all" dirty="0">
              <a:latin typeface="+mj-lt"/>
              <a:ea typeface="+mj-ea"/>
              <a:cs typeface="+mj-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848600" cy="1143000"/>
          </a:xfrm>
        </p:spPr>
        <p:txBody>
          <a:bodyPr>
            <a:normAutofit fontScale="90000"/>
          </a:bodyPr>
          <a:lstStyle/>
          <a:p>
            <a:pPr algn="ctr" defTabSz="1218987" fontAlgn="auto">
              <a:spcAft>
                <a:spcPts val="0"/>
              </a:spcAft>
              <a:defRPr/>
            </a:pPr>
            <a:r>
              <a:rPr lang="en-US" sz="6600" i="1" dirty="0" smtClean="0">
                <a:effectLst>
                  <a:outerShdw blurRad="38100" dist="38100" dir="2700000" algn="tl">
                    <a:srgbClr val="000000">
                      <a:alpha val="43137"/>
                    </a:srgbClr>
                  </a:outerShdw>
                </a:effectLst>
                <a:ea typeface="+mj-ea"/>
              </a:rPr>
              <a:t>ACES</a:t>
            </a:r>
            <a:r>
              <a:rPr lang="en-US" dirty="0" smtClean="0">
                <a:ea typeface="+mj-ea"/>
              </a:rPr>
              <a:t/>
            </a:r>
            <a:br>
              <a:rPr lang="en-US" dirty="0" smtClean="0">
                <a:ea typeface="+mj-ea"/>
              </a:rPr>
            </a:br>
            <a:r>
              <a:rPr lang="en-US" sz="3100" dirty="0" smtClean="0">
                <a:ea typeface="+mj-ea"/>
              </a:rPr>
              <a:t>Academic, Career, &amp; Employability Skills</a:t>
            </a:r>
            <a:endParaRPr lang="en-US" sz="3100" dirty="0">
              <a:ea typeface="+mj-ea"/>
            </a:endParaRPr>
          </a:p>
        </p:txBody>
      </p:sp>
      <p:sp>
        <p:nvSpPr>
          <p:cNvPr id="3" name="Content Placeholder 2"/>
          <p:cNvSpPr>
            <a:spLocks noGrp="1"/>
          </p:cNvSpPr>
          <p:nvPr>
            <p:ph idx="1"/>
          </p:nvPr>
        </p:nvSpPr>
        <p:spPr>
          <a:xfrm>
            <a:off x="685800" y="2743200"/>
            <a:ext cx="7772400" cy="3733800"/>
          </a:xfrm>
          <a:solidFill>
            <a:srgbClr val="FFF2CC"/>
          </a:solidFill>
          <a:ln w="40000" cap="flat">
            <a:solidFill>
              <a:srgbClr val="FF99FF"/>
            </a:solidFill>
            <a:miter lim="800000"/>
            <a:headEnd/>
            <a:tailEnd/>
          </a:ln>
          <a:effectLst>
            <a:outerShdw blurRad="50800" dist="38100" dir="2700000" algn="tl" rotWithShape="0">
              <a:srgbClr val="000000">
                <a:alpha val="39999"/>
              </a:srgbClr>
            </a:outerShdw>
          </a:effectLst>
        </p:spPr>
        <p:txBody>
          <a:bodyPr/>
          <a:lstStyle/>
          <a:p>
            <a:pPr marL="274320" indent="-274320" algn="ctr" defTabSz="1218987" fontAlgn="auto">
              <a:spcAft>
                <a:spcPts val="0"/>
              </a:spcAft>
              <a:buFont typeface="Arial" pitchFamily="34" charset="0"/>
              <a:buNone/>
              <a:defRPr/>
            </a:pPr>
            <a:r>
              <a:rPr lang="en-US" sz="3200" b="1" u="sng" dirty="0" smtClean="0">
                <a:solidFill>
                  <a:schemeClr val="accent3">
                    <a:lumMod val="25000"/>
                  </a:schemeClr>
                </a:solidFill>
                <a:latin typeface="Arial Rounded MT Bold" pitchFamily="34" charset="0"/>
                <a:ea typeface="+mn-ea"/>
              </a:rPr>
              <a:t>MISSION</a:t>
            </a:r>
          </a:p>
          <a:p>
            <a:pPr marL="274320" indent="-274320" algn="ctr" defTabSz="1218987" fontAlgn="auto">
              <a:spcAft>
                <a:spcPts val="0"/>
              </a:spcAft>
              <a:buFont typeface="Arial" pitchFamily="34" charset="0"/>
              <a:buNone/>
              <a:defRPr/>
            </a:pPr>
            <a:r>
              <a:rPr lang="en-US" sz="3200" dirty="0" smtClean="0">
                <a:solidFill>
                  <a:schemeClr val="accent3">
                    <a:lumMod val="25000"/>
                  </a:schemeClr>
                </a:solidFill>
                <a:latin typeface="Arial Rounded MT Bold" pitchFamily="34" charset="0"/>
                <a:ea typeface="+mn-ea"/>
              </a:rPr>
              <a:t>To ensure that ABE programs are able to provide effective contextualized instruction integrating post-secondary education and training readiness, employability skills, and career readiness </a:t>
            </a:r>
            <a:r>
              <a:rPr lang="en-US" sz="3200" i="1" u="sng" dirty="0" smtClean="0">
                <a:solidFill>
                  <a:schemeClr val="accent3">
                    <a:lumMod val="25000"/>
                  </a:schemeClr>
                </a:solidFill>
                <a:latin typeface="Arial Rounded MT Bold" pitchFamily="34" charset="0"/>
                <a:ea typeface="+mn-ea"/>
              </a:rPr>
              <a:t>at all levels</a:t>
            </a:r>
            <a:r>
              <a:rPr lang="en-US" sz="3200" dirty="0" smtClean="0">
                <a:solidFill>
                  <a:schemeClr val="accent3">
                    <a:lumMod val="25000"/>
                  </a:schemeClr>
                </a:solidFill>
                <a:latin typeface="Arial Rounded MT Bold" pitchFamily="34" charset="0"/>
                <a:ea typeface="+mn-ea"/>
              </a:rPr>
              <a:t>.</a:t>
            </a:r>
            <a:endParaRPr lang="en-US" sz="3200" dirty="0">
              <a:solidFill>
                <a:schemeClr val="accent3">
                  <a:lumMod val="25000"/>
                </a:schemeClr>
              </a:solidFill>
              <a:latin typeface="Arial Rounded MT Bold" pitchFamily="34" charset="0"/>
              <a:ea typeface="+mn-ea"/>
            </a:endParaRPr>
          </a:p>
        </p:txBody>
      </p:sp>
      <p:pic>
        <p:nvPicPr>
          <p:cNvPr id="15363" name="Picture 4" descr="C:\Users\Lia\Dropbox\ACES FY14\EXECUTIVE Team FY14\ACE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27844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normAutofit fontScale="90000"/>
          </a:bodyPr>
          <a:lstStyle/>
          <a:p>
            <a:pPr defTabSz="1218987" fontAlgn="auto">
              <a:spcAft>
                <a:spcPts val="0"/>
              </a:spcAft>
              <a:defRPr/>
            </a:pPr>
            <a:r>
              <a:rPr lang="en-US" dirty="0" smtClean="0">
                <a:ea typeface="+mj-ea"/>
              </a:rPr>
              <a:t>Think-Pair-Share: </a:t>
            </a:r>
            <a:br>
              <a:rPr lang="en-US" dirty="0" smtClean="0">
                <a:ea typeface="+mj-ea"/>
              </a:rPr>
            </a:br>
            <a:r>
              <a:rPr lang="en-US" dirty="0" smtClean="0">
                <a:ea typeface="+mj-ea"/>
              </a:rPr>
              <a:t>TIF-</a:t>
            </a:r>
            <a:r>
              <a:rPr lang="en-US" dirty="0" err="1" smtClean="0">
                <a:ea typeface="+mj-ea"/>
              </a:rPr>
              <a:t>ing</a:t>
            </a:r>
            <a:r>
              <a:rPr lang="en-US" dirty="0" smtClean="0">
                <a:ea typeface="+mj-ea"/>
              </a:rPr>
              <a:t> your Classroom: Discussion</a:t>
            </a:r>
            <a:endParaRPr lang="en-US" dirty="0">
              <a:ea typeface="+mj-ea"/>
            </a:endParaRPr>
          </a:p>
        </p:txBody>
      </p:sp>
      <p:sp>
        <p:nvSpPr>
          <p:cNvPr id="53250" name="Content Placeholder 2"/>
          <p:cNvSpPr>
            <a:spLocks noGrp="1"/>
          </p:cNvSpPr>
          <p:nvPr>
            <p:ph idx="1"/>
          </p:nvPr>
        </p:nvSpPr>
        <p:spPr>
          <a:xfrm>
            <a:off x="685800" y="1447800"/>
            <a:ext cx="7772400" cy="4953000"/>
          </a:xfrm>
        </p:spPr>
        <p:txBody>
          <a:bodyPr/>
          <a:lstStyle/>
          <a:p>
            <a:pPr>
              <a:buFont typeface="Arial" pitchFamily="34" charset="0"/>
              <a:buNone/>
            </a:pPr>
            <a:r>
              <a:rPr lang="en-US" altLang="en-US" sz="3600" dirty="0" smtClean="0"/>
              <a:t>1. What is a TIF method in your classroom that already addresses one or more of the DFP sub skills?</a:t>
            </a:r>
          </a:p>
          <a:p>
            <a:pPr>
              <a:buFont typeface="Arial" pitchFamily="34" charset="0"/>
              <a:buNone/>
            </a:pPr>
            <a:endParaRPr lang="en-US" altLang="en-US" sz="3600" dirty="0" smtClean="0"/>
          </a:p>
          <a:p>
            <a:pPr>
              <a:buFont typeface="Arial" pitchFamily="34" charset="0"/>
              <a:buNone/>
            </a:pPr>
            <a:r>
              <a:rPr lang="en-US" altLang="en-US" sz="3600" dirty="0" smtClean="0"/>
              <a:t>2. Briefly describe it to your partner.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wrap="square" numCol="1" compatLnSpc="1">
            <a:prstTxWarp prst="textNoShape">
              <a:avLst/>
            </a:prstTxWarp>
            <a:normAutofit fontScale="90000"/>
          </a:bodyPr>
          <a:lstStyle/>
          <a:p>
            <a:r>
              <a:rPr lang="en-US" altLang="en-US" sz="3200" b="1" cap="none" smtClean="0">
                <a:solidFill>
                  <a:srgbClr val="7030A0"/>
                </a:solidFill>
              </a:rPr>
              <a:t>ACES 6-pack ABES*!  </a:t>
            </a:r>
            <a:r>
              <a:rPr lang="en-US" altLang="en-US" sz="3200" cap="none" smtClean="0">
                <a:solidFill>
                  <a:srgbClr val="7030A0"/>
                </a:solidFill>
              </a:rPr>
              <a:t/>
            </a:r>
            <a:br>
              <a:rPr lang="en-US" altLang="en-US" sz="3200" cap="none" smtClean="0">
                <a:solidFill>
                  <a:srgbClr val="7030A0"/>
                </a:solidFill>
              </a:rPr>
            </a:br>
            <a:r>
              <a:rPr lang="en-US" altLang="en-US" sz="3200" cap="none" smtClean="0">
                <a:solidFill>
                  <a:srgbClr val="7030A0"/>
                </a:solidFill>
              </a:rPr>
              <a:t>The Muscle Behind the mission!</a:t>
            </a:r>
            <a:r>
              <a:rPr lang="en-US" altLang="en-US" sz="3200" cap="none" smtClean="0"/>
              <a:t/>
            </a:r>
            <a:br>
              <a:rPr lang="en-US" altLang="en-US" sz="3200" cap="none" smtClean="0"/>
            </a:br>
            <a:r>
              <a:rPr lang="en-US" altLang="en-US" sz="3200" cap="none" smtClean="0"/>
              <a:t> </a:t>
            </a:r>
            <a:r>
              <a:rPr lang="en-US" altLang="en-US" sz="2500" i="1" cap="none" smtClean="0"/>
              <a:t>*Adult Basic Education Support</a:t>
            </a:r>
          </a:p>
        </p:txBody>
      </p:sp>
      <p:sp>
        <p:nvSpPr>
          <p:cNvPr id="3" name="Content Placeholder 2"/>
          <p:cNvSpPr>
            <a:spLocks noGrp="1"/>
          </p:cNvSpPr>
          <p:nvPr>
            <p:ph idx="1"/>
          </p:nvPr>
        </p:nvSpPr>
        <p:spPr>
          <a:xfrm>
            <a:off x="152400" y="1600200"/>
            <a:ext cx="8991600" cy="5257800"/>
          </a:xfrm>
        </p:spPr>
        <p:txBody>
          <a:bodyPr rtlCol="0">
            <a:normAutofit fontScale="40000" lnSpcReduction="20000"/>
          </a:bodyPr>
          <a:lstStyle/>
          <a:p>
            <a:pPr marL="514350" indent="-514350" defTabSz="1218987" fontAlgn="auto">
              <a:spcAft>
                <a:spcPts val="0"/>
              </a:spcAft>
              <a:buClrTx/>
              <a:buFont typeface="+mj-lt"/>
              <a:buAutoNum type="arabicPeriod"/>
              <a:defRPr/>
            </a:pPr>
            <a:r>
              <a:rPr lang="en-US" sz="6700" b="1" dirty="0" smtClean="0">
                <a:solidFill>
                  <a:srgbClr val="7030A0"/>
                </a:solidFill>
                <a:ea typeface="+mn-ea"/>
              </a:rPr>
              <a:t>ACES Resource Library 6-pack: </a:t>
            </a:r>
            <a:r>
              <a:rPr lang="en-US" sz="6000" b="1" u="sng" dirty="0" smtClean="0">
                <a:solidFill>
                  <a:srgbClr val="7030A0"/>
                </a:solidFill>
                <a:ea typeface="+mn-ea"/>
              </a:rPr>
              <a:t>www.atlasabe.org/resources/aces</a:t>
            </a:r>
            <a:endParaRPr lang="en-US" sz="6000" b="1" dirty="0" smtClean="0">
              <a:solidFill>
                <a:srgbClr val="7030A0"/>
              </a:solidFill>
              <a:ea typeface="+mn-ea"/>
            </a:endParaRPr>
          </a:p>
          <a:p>
            <a:pPr marL="731520" lvl="1" indent="-457200" defTabSz="1218987" fontAlgn="auto">
              <a:spcAft>
                <a:spcPts val="0"/>
              </a:spcAft>
              <a:buClrTx/>
              <a:defRPr/>
            </a:pPr>
            <a:r>
              <a:rPr lang="en-US" sz="7000" dirty="0" smtClean="0">
                <a:ea typeface="+mn-ea"/>
              </a:rPr>
              <a:t>Pre &amp; Post A-C-E-S Lesson Plan (3-pack)</a:t>
            </a:r>
          </a:p>
          <a:p>
            <a:pPr marL="731520" lvl="1" indent="-457200" defTabSz="1218987" fontAlgn="auto">
              <a:spcAft>
                <a:spcPts val="0"/>
              </a:spcAft>
              <a:buClrTx/>
              <a:defRPr/>
            </a:pPr>
            <a:r>
              <a:rPr lang="en-US" sz="7000" dirty="0" smtClean="0">
                <a:ea typeface="+mn-ea"/>
              </a:rPr>
              <a:t>TIF-</a:t>
            </a:r>
            <a:r>
              <a:rPr lang="en-US" sz="7000" dirty="0" err="1" smtClean="0">
                <a:ea typeface="+mn-ea"/>
              </a:rPr>
              <a:t>ed</a:t>
            </a:r>
            <a:r>
              <a:rPr lang="en-US" sz="7000" dirty="0" smtClean="0">
                <a:ea typeface="+mn-ea"/>
              </a:rPr>
              <a:t> Lesson Video</a:t>
            </a:r>
          </a:p>
          <a:p>
            <a:pPr marL="731520" lvl="1" indent="-457200" defTabSz="1218987" fontAlgn="auto">
              <a:spcAft>
                <a:spcPts val="0"/>
              </a:spcAft>
              <a:buClrTx/>
              <a:defRPr/>
            </a:pPr>
            <a:r>
              <a:rPr lang="en-US" sz="7000" dirty="0" smtClean="0">
                <a:ea typeface="+mn-ea"/>
              </a:rPr>
              <a:t>PowerPoint with Workshop Handouts and Activities</a:t>
            </a:r>
          </a:p>
          <a:p>
            <a:pPr marL="731520" lvl="1" indent="-457200" defTabSz="1218987" fontAlgn="auto">
              <a:spcAft>
                <a:spcPts val="0"/>
              </a:spcAft>
              <a:buClrTx/>
              <a:defRPr/>
            </a:pPr>
            <a:r>
              <a:rPr lang="en-US" sz="7000" dirty="0" smtClean="0">
                <a:ea typeface="+mn-ea"/>
              </a:rPr>
              <a:t>Bonus pack of TIF methods</a:t>
            </a:r>
          </a:p>
          <a:p>
            <a:pPr marL="514350" indent="-514350" defTabSz="1218987" fontAlgn="auto">
              <a:spcAft>
                <a:spcPts val="0"/>
              </a:spcAft>
              <a:buClrTx/>
              <a:buFont typeface="+mj-lt"/>
              <a:buAutoNum type="arabicPeriod"/>
              <a:defRPr/>
            </a:pPr>
            <a:r>
              <a:rPr lang="en-US" sz="6700" b="1" dirty="0" smtClean="0">
                <a:solidFill>
                  <a:srgbClr val="7030A0"/>
                </a:solidFill>
                <a:ea typeface="+mn-ea"/>
              </a:rPr>
              <a:t>ACES Face-2-Face PLC s</a:t>
            </a:r>
          </a:p>
          <a:p>
            <a:pPr marL="514350" indent="-514350" defTabSz="1218987" fontAlgn="auto">
              <a:spcAft>
                <a:spcPts val="0"/>
              </a:spcAft>
              <a:buClrTx/>
              <a:buFont typeface="+mj-lt"/>
              <a:buAutoNum type="arabicPeriod"/>
              <a:defRPr/>
            </a:pPr>
            <a:r>
              <a:rPr lang="en-US" sz="6700" b="1" dirty="0" smtClean="0">
                <a:solidFill>
                  <a:srgbClr val="7030A0"/>
                </a:solidFill>
                <a:ea typeface="+mn-ea"/>
              </a:rPr>
              <a:t>ACES Hybrid PLCs</a:t>
            </a:r>
          </a:p>
          <a:p>
            <a:pPr marL="514350" indent="-514350" defTabSz="1218987" fontAlgn="auto">
              <a:spcAft>
                <a:spcPts val="0"/>
              </a:spcAft>
              <a:buClrTx/>
              <a:buFont typeface="+mj-lt"/>
              <a:buAutoNum type="arabicPeriod"/>
              <a:defRPr/>
            </a:pPr>
            <a:r>
              <a:rPr lang="en-US" sz="6700" b="1" dirty="0" smtClean="0">
                <a:solidFill>
                  <a:srgbClr val="7030A0"/>
                </a:solidFill>
                <a:ea typeface="+mn-ea"/>
              </a:rPr>
              <a:t>ACES Regional Workshops</a:t>
            </a:r>
          </a:p>
          <a:p>
            <a:pPr marL="514350" indent="-514350" defTabSz="1218987" fontAlgn="auto">
              <a:spcAft>
                <a:spcPts val="0"/>
              </a:spcAft>
              <a:buClrTx/>
              <a:buFont typeface="+mj-lt"/>
              <a:buAutoNum type="arabicPeriod"/>
              <a:defRPr/>
            </a:pPr>
            <a:r>
              <a:rPr lang="en-US" sz="6700" b="1" dirty="0" smtClean="0">
                <a:solidFill>
                  <a:srgbClr val="7030A0"/>
                </a:solidFill>
                <a:ea typeface="+mn-ea"/>
              </a:rPr>
              <a:t>ACES Webinars</a:t>
            </a:r>
          </a:p>
          <a:p>
            <a:pPr marL="514350" indent="-514350" defTabSz="1218987" fontAlgn="auto">
              <a:spcAft>
                <a:spcPts val="0"/>
              </a:spcAft>
              <a:buClrTx/>
              <a:buFont typeface="+mj-lt"/>
              <a:buAutoNum type="arabicPeriod"/>
              <a:defRPr/>
            </a:pPr>
            <a:r>
              <a:rPr lang="en-US" sz="6700" b="1" dirty="0" smtClean="0">
                <a:solidFill>
                  <a:srgbClr val="7030A0"/>
                </a:solidFill>
                <a:ea typeface="+mn-ea"/>
              </a:rPr>
              <a:t>ACES Collaborations</a:t>
            </a:r>
          </a:p>
          <a:p>
            <a:pPr marL="548640" lvl="1" indent="-274320" defTabSz="1218987" fontAlgn="auto">
              <a:spcAft>
                <a:spcPts val="0"/>
              </a:spcAft>
              <a:buFont typeface="Cambria" pitchFamily="18" charset="0"/>
              <a:buNone/>
              <a:defRPr/>
            </a:pPr>
            <a:endParaRPr lang="en-US" dirty="0" smtClean="0">
              <a:ea typeface="+mn-ea"/>
            </a:endParaRPr>
          </a:p>
          <a:p>
            <a:pPr marL="274320" indent="-274320" defTabSz="1218987" fontAlgn="auto">
              <a:spcAft>
                <a:spcPts val="0"/>
              </a:spcAft>
              <a:defRPr/>
            </a:pPr>
            <a:endParaRPr lang="en-US" dirty="0">
              <a:ea typeface="+mn-ea"/>
            </a:endParaRPr>
          </a:p>
        </p:txBody>
      </p:sp>
      <p:sp>
        <p:nvSpPr>
          <p:cNvPr id="55299" name="AutoShape 2" descr="data:image/jpeg;base64,/9j/4AAQSkZJRgABAQAAAQABAAD/2wCEAAkGBxITERUUEhQTFhMXFhgYFRgVFRkcGhwaGBgYFx0WGBoeHighHB8lHxgYIjIhJSkuLi4uGyAzODMsNygtLysBCgoKDg0OGxAQGy0kICQ0LCwtLCwsLCwsLC4sLC8vLCwsLCwsLCwsLCwsLCwsLCwsLDQsLCw0LCwsLCwsLCwsLP/AABEIAK8BHwMBIgACEQEDEQH/xAAcAAEAAgMBAQEAAAAAAAAAAAAABQYDBAcCAQj/xABKEAACAQMCAwQGBgYGCAcBAAABAgMABBESIQUTMQYiQVEyUmFxgZEUIzNCctEHYoKhscEVQ2OSouEkRFNzdJOy8BY0VFXCw9Ml/8QAGQEBAAMBAQAAAAAAAAAAAAAAAAIDBAEF/8QAJREAAgICAgIBBAMAAAAAAAAAAAECEQMSITEEQSITFDJhUVKR/9oADAMBAAIRAxEAPwDuNKUoBSlaN1xSNJo4TqaWTJVVBJCjrI/qoOmo9SQBk0BvUqvScXmuXaOx0BFYrJdSAtGGBwyQoCOawOxbIRT4sQVqPi4tMYylrKHjQkS313gpqycrCiBBKQdttKDoCxBFAXGlcy4pxeBVZ2e8u3QFtUly1vFt5rFpQD2sh8NzWjbdq2+0+j8QsVwpWVhPLDjGSJYZF0BQdiylSRjD+UVOL6JatHW6VUeB/pBspUbnXFrHIjaHPOXltsCHickZUgjY7qcqdxvO33GoY4OcG5ikhUERDF2YhVRMHBJJA648SQATUiJI0qvm64njUILQf2RuH149sgjKhvZgjP3vGpHg3FUuELKGRlYpLG4AeN1wSjAEjoQQQSCCCCQQaA36UpQClKUApSlAKUpQClKUApSlAKUpQClKUApSlAKUpQClKUApSlAKUpQHmQkA6Rk4OATjJ8BnwqmNw2TUlszn6Td5mvpkJBWKPAMMTdVXLrEvQ6eY/pZNXWouGwcXsk5xy2t4Y133DJJMzbeRDp8qAiOOOhK2MZEVvFEJLox93TAMqlumPRMmlht0RGAwWU1SeMcZe4ZQgVLdMCNAO6E0kAJg4z6O+MY2FO1vG3S0llT7S6vJjujMNFvJ9GiQ49EMIlIJ2yfbUKoFvAoGXKhVUDq7sQAB4DUx9wz5Vlzyb+KL8S9mTiFyETwZjvGm5LOveUAAEkggHIBx18Kz2MfE2kFwJRAELFHuZNTIjY1xOo7hRioOC2RhfEDE52b4CE+skOqVvTb/AOCeqg8vHqd63u0NtHpWRomlaM4jQAt3mIAIT0dWcDWfRBJyBmqIyro0fTtckZ2av4Ulk/06xcSkMIbchEV/vOimV/S2JAwMjOMk5n4uFwLOs6xosqksGXugsUaPWyjCuwVmALAkZOKp3aHhn1B+lHmTyd2G3iJEYcg4BI70mOpZu7hSdIxV04baiKGOMAAIiqMfqqB/Kuym+0xGC6o1u0FxdhNVqnNkzuOrb7AqCQDg4JGRkA7g1JdgbstzjP8AV3sjrJNAyspQLGkK4LAcwYjGZFyuokA7VoX3GFhGrJyCANOSSx6KoG7MfADc1n4PJcXd3GbofR2tlE0UYAMkiyq8Z5jglQoIIaNfEISelXeN7KvI9F2pSlajKKUpQClKUApSlAKUpQClKUApSlAKUpQClKUApSlAKUpQClKUBqcU4lFbxmSZwiAgZOcknoqgbsx6BQCT4VFpxu4cakthEh6NdyiJmHmI1V2A9j6T7KqN/wAaLsLo4Mrl/oYOCsMGpkEyjpzZgC2rwUhfPVUr66lllZFY5ABklbvEFuirnYtjfJ2Axsc7UzzKLpFkcdqzr7cYnQapbfXH4tayc7A8yhVXPuQMfZUnYX0c0YkhdXQ5wynI2OCPYQQQQdwRiuHRWzR99Lm5jYffEoHxIxp/dXvg/bOWOaVvpMOdKCR441bnM7aVdkDBI5V06TJvqDLlTgY7jy7ujk4aqzZ49CZILdFIygGc+cV5Lr+OYyK0Gv4efHlnblOWZY43k72hlAYqCFxqzg+IFZ7LiAmD75KyO2cglhMTIWOABkzfSMgAAbbCtPiUjjUSWjhXG6Y5kjNjCp6oyQPMk7Y6nPkXzaZdjfxTR0LgnE4p48xFu7gMGR0IPtDAGpGuZdm5WhuFZudpUEtGjXM5UPtrmOSijYndfA4O1dMBqmUaNEJbGOO3UHIG/md6juOcTEQC/eZlRQCMs7nCxrnbJP8A3jNblpfJI8qJkmJwjHw1FFfAPjgOuffWj2f4THfNcTTDXExkt4VydlVtMkoxuGLrgMNwIwRjUanix7yo5lyaRs2G7NzIi3EZ13sR1qgb6srgh7dc4HeUkcw76tJ2A0iTvW5kEN/a5dogXCgYZ4WwJoCDuGwoIXbvxqDjetzs5dujNaXB1TxDUshGOdDnCy/iHouB0bfADLWje38fDbkl8/R7tiyIilmF11ZUQZJEo32GzhiftK9BUlSPP5btlotLlJY1kjYMjqGRh0KsMgj3g1lqodmLmWCYwTxcmG4Z5bNGcMUPpyW7kd1WJ1SqoLAAuAcJirfQClKUApSlAKUpQClKUApSlAKUpQClKUApSlAKUpQClKUApSlAcQiQqqxnOYVEBz52/wBQf3xk/GvVWDtzwvk3ZkH2dx3h7JkXDL+3GoYDzjk86rpkGQMjJyQM7nGM4HsyPnWDLGps143cTSaw1uWmwyg/Vp1UAfeYfecnz6bY8SfnB+ysN1NMtxLIs3KVk5YQAhmdHGGDakTEY0bbvknJBG8HG5yMDOT5Y65q08E7E8y0FwG5d85EsLsPs1x3IHHijKe+vrMSPRXEsKk26I5HFdlZ4F2ViWGXktM99Ezk62YR3ESkB+QGAXY6cnciRQCxVgzY/o072st3GIlt44mlQylg8oUahy48ZCnoGYjJ3AIwTY57QX0WJDJFLHzI3jDnTHNjSwcLgyKVOOoDRyZ8QREdoOdc22uN5I1R0S+t0wxUQnU3KBXqp0uB0dNJwdgZuUZNbLn2FBxT169Cyll+iSm3eSOVbhy/KCksyxoERw2MqU0nGV69RmrDwXiLTWokdSkmGWRfVdCVYA+IyDg+IxVc4VawtdSCzuplVoY27+h1kYM4ZkV0BdQDH316EgZI2Fo4dwwxqwaWWUt1L6QB12VVAA6+/pkmqchdj6IrsxKVtbmQelz7tv8AlsyLn4RqKlexVuLD6PGc8i5ij0sfu3IiBdSfDmqNY/XV/FxUd2SAVrq3cejOzEeaTjWT7tTSL+yaz8PtJ76D6A2qKO20RXM3d5jSRaWT6ON9GQI5OYRsGAUZyV0ePXJn8i+CW7T3bXMqxWAD3lu4bnE4hhyO9HKwB1612MQBO6k6cK1feBcFt7q2kabmPcyAx3DykCaKRSCY007RBGCsoTY4VstnUd7sdIIkNm6JHPABqCDCyoxOLlB5Oc6s5IcMDnYn1xq3e3l+mwKzbBbqJRkyRr0lRfGWMeW7LldyExoKDXgVry3ktp2CXtuy5dR0de9DdIPVfGcdPtEOcGpbs/xQzwhnUJKrGOZPUlQ4ZRnqOhU+Ksp8ahe1V/FFHFxKGRCygBQGH+kxSYPIX1nPpJj7wxsGatCLggu53nvBJAsoUx2yyFWBjU6bq4ZDhZgMaQDhNKkksBp42kdSsvlKpPDLqWT+i5SxaSUTJI2ccy35TuJiowASyW7ZxtzCBjNSvB0vQlurkkLNcLKZCpdoVMywMT4uQISSPNs104WGlKUApSlAKUpQClKUApSlAKUpQClKUApSlAKUpQClKUBGdpOFC5tnizhyA0berIp1I3uDAZHiMjxrhvELjVHE2krMHJRdtpIw2uEn2hZEr9C1w+fh7XV5cw2mTIt7IwYKSkZEupjKegGS/dzk52FVZY3VFmOVWYeD8Cu57Qyx27SwXPPKGJ4xIodpEBZJGQeTAgnY7gV1G/4zMkUMMaBLySIMyvhlgUAB5JNJw2knSqg99tgQAxEpZwRWdoq6tMMEXeZvVRcs7H4Ek++qzb6lRppQRPPiWUHqq4+qt/ZoU7gbF2dvGkqxxbQinkkkasZgtVYySgFjrllncAuxwup3OAD0AAwAMAADArIeM2gIBnjLN0SM8yV9uiRJl3OB4DwrD2X4cLy7kllAaG2bSin0WnZQWYjxCIygeGWbxUVfYLWNM6ERc9dKgfwqnHh2+Ui6ebX4xOf31pPHyLlrflWVujxxwL3pYkcLm4kC5GAFwUUnQpzvuFlYpVZQykMrAFWUggg7ggjqKkuNvLHMJrdjKyIOfa693iLNiSJScLICGwdg4BUnZSsZFwlHT6Rwx00OWZoHysTNvq07areTVnUNJGdWpNWTVmXDtyiGLNrwyK4vZOsq3UC6pVXRJHkDmxZzpBOwdTupO27DbVkbPDL5JX+kWsqrMAElV1OGVckRXEezoy5Ol8ZXJ2ZdqzRXyl+U6tFNueVKAGIHVkIJWRdx3kJxnfB2rYEYyWwNRABONyBnAJ9mT86zKUsb/ZpcYzX6PPHZZpQjpazrcxZMM0DwSICcaozqlRnjbADKVXOARhgCPR41xORFAtYbRio1vczrJpOBnlxRZLjOcamXp0r7SrfuX/BV9sv5I7hHAYbduZlprjLtzZAAEMhLP9HiHchBJJONzk5JqL4lPLeYiTXHHK6ooZcSTgsOYSrDKQKmosW3cd0Y1DVOXVywdIol1zyZ0KTgALjVI5+6i5GT1JIAyTVh4FwNYMu7c24cYeUjG3XRGu+hAfu+PUkneu41Kb2kcyOMFrEllUAYGwHSvtKVqMopSlAKVr8QuxFE8rK7BFLEIupiFGSFXxPsrS4JxsXIDLDMiMgdHcJpZWwQVKu2cg591AStKVSL3ja30tmlq99GhlcySJBPEAogmwS8kfLYczQMHIzjagLvStbh8DpGFklaVhnvsqqTvtkKAufcB7q2aAUpSgFK0OI8btYPt7iCL/eSon/URXvh/FYJxmCaKUecciuP8JNAblKUoBSlKAUpSgFKUoBXxVA6ADfO3mepr7SgITtauuKOHIHPnijIIzqTVzJEx+tFHIvxqD45cZyx6FiT7hv+VTPajaWwf7q3g1Hy5ltcwr/jkQfGoLisWU39x+O1ZfKfCNXjdslf0bQaeGWzH0pVM7finYzH/rx7gKs1Vz9Hc2rhlqv3ooxA/seDMLD5oasdakZWV6Ts/K6KXnxdRM/IuFQatDHISZfRkBAAYbA6Qw0tgjzJwOdSLiB447sgc9VDC3nIGO+hJZD5SKSw2B1gaasdKAjprFLqBVuoV3ALISG0MPFXHQg9GGD47Gqlxu3uLBGkAkurVRnbHPi/GSQJIx6/pKNzq3YX6tDjnFEtoWlcFsYVUXGp3chUjXO2WYgb7DOTgA1GUFJUyUZuLtFY4feLNEkiZ0sMjYj5ZAyPI+I3rHc8Ugj+0miT8Uij+JqlQ2s9w7Q2kHPQOxd+YVsItRJaKAnaUIdtRV/HSqDAqWs/0cAL9feRI+BkWsC4B8e8+rP90Vn+3ivylRf9xJ/jGzPL2sginW4t5Y52CGN4kJYurMrAo6qQrqRsGIU5IJGxFrtu1rt3jZz8s9CkkEkg26vEkhYewLqPmBXPe0XZWW1QyxTC5gUZkGjTMijq4A2kUdTgAgeBqFGDuMew1rxY461F2ZMuWW3yVHZ4u11iSA06xMei3AaFj7llCn91TUcgYZUgg9CDkfOuF2/FJ0GFkfT6pOpfirZU/KpDhXE4FbLRtbOT9tYnlHJ+9JCPqpfip91SeNkFlTOzUqvcE4xJrWG4ZJOYpa3uIxhJgu7Ky5OiVRuVzhhkjGGVd3tFxtLOHmukrrrVMRhcgudILFmVVXOBqYgDIqBaVvs9w65zLA3ELtZrd9JDciRXibLRTd+Iv3l7pww76OB0qW4NwCe3t7iJbkEyNI0DLEFEJkGcKpZgQHJfGMDJGMYFa4W8lu4LhbXkBdUc/NmQs0LDIGmPWCyuFYEttlx96pzjPFEtoubIHK6kTCLqJaR1jUAe1mA+NAV3s9YT3FvHL/SN8rkESKRZnRIpKSRn/RvuuGX4VN9nOEG1iMZmebMkkmp1RSOYxdhhAFxqLHYDrUb2feX6ZOVt547WVRLql0LicYRgihy2HUKxyoAZGO+vbD2skjaeyPPdFMzRNyZyhBlQ6GIBw/1iImkgj6zpQFmtLxJNehs6HKP1GGXqpB94PtBB8az1C8B4E1vJO7XEs/OKE8xYgQyLo1ZjRQSVCAkj7gqTvbtIo3llYLGilnY9AoGSTQGPinEoreMyStpUYHQkkk4CKo3ZidgoGSar04uLgarl3tYD6NvC2J3H9tKp7n4IyMeLnoPEGt3F3criXB+iwt0gRhjW4/2zDqfug6R94tBcf7QaW0IGklboi+kf1iTsiD1j7hk7VRkza8Lsvx4duX0TEJsbYHlW9tH1ZiVBc43LO3pMfaSaxtDZ3SrI0CBioZJocxTIGGQVdcOvuyPbXMu0N2wfM9zDE4hmAjhCsQrBNSM8jDJbAx3B0Nb3AuIvbGWTWlxBrQSzRrgpiJMZXJDxhdOSp7pLHHXFO86uy7SF1R1XhfEpInSG4fmJIcQXGACzdeTOBgLJgbMAFfB2U4BsVVC2EdxGYn3imAGVO4bYq6MOjKwBDDoQD4VN9nL15IcS458TNFNgYBdPvgeAdSsgHgHFacWTeNmbJDR0SlKUqwrFKUoBSlKAUpSgI3tHw03Fs8anTJ3XiY/dljYSRufYHVSR4jIqt290J016SpbIkQ9UkBw8Z9qtkZ8RgjYirtVa4/wCQyG4tComIHNjY4SYKMAkj0JANg+DkYDAgKVqy494luKekirWnaJOG3Zjk1NDPh3CKWMbbIJdI3IfTgqBnMZYA9410Xh9/FPGJIZEkjPRo2DD5iqDNPb3ObedCk2DmGYaJRlShaM/eGGYa4yRud62G4HbatQiVXwAXjLRuQOgLxlW/fVMM2i1ki2eHd7RZf61eIcRhgTXPLHEnrSOqj5kiqjHwyEdTdN7Gv7wj5GYg1tWsEETa4raBJD1k0AyfFz3j8TVv14Ff0Jm6/aRpNrO3lm6/WyAwwD2mRxqce2NHFRd9w4T4N84ucHUsCrptlIzglclpSM9XJXxCrXziXHkDBJJC0h9GJAXkPhkRIC3xxiq92xtuJtatIqGCDpIqENciMg5kOMqgBxlVJbGTkYIqKnOfEVX7OuEIcyd/okeK9rI1bkxq00i4HKgA0p5BjkIn7RB8qibPtTcuC4tBpVmVlEy8wFTgqVIC58fS3BBHWovszxeEIkJEcT/AHQu0cmd9cZ8SepBOr39TYorcajpUamOWwNyQAMnz2AG/lWadxdSXJqhUlcXwTNlciRFcBgGHosMMPYw8DXK7RQoZB6KSyxr+GOV0X9wFXXjnHVtYzEhD3TDuIN9OduZJ6qjrv1xgVTLaHQgXJOBuT1J6kn2k5NbPCi+ZejD50o8R9mWlK1rpZiUWJkDOyoAyFiWY4GMMNh1PsBNbm6VmBK3Rduw1yXeOD0is6zR/qBY5Vlf2L3kTbxlHrVdu1fGuQI4zAJROTHqkZUgBIwEmchtOvOB3Tk7dSAYDsZ9F4ekiXJEd1jVJLIcieNfRkgON03+yUZVjgg5DNYbfjcNyeRLBMqzI2kXEQCSqANS6ckg4OdDhSRnbY4zyduzVFUqPvZPhtxBEyTvGVz9SiF25SY+y5r4Mig9CVBA28sQHGLY3d9PafT5FjktldY4TC2kqxjkyCjMvWFgQwOdWOm1h7R9no7m0NsAqhdBiBXKAxkFAyfeTYAr4qSK2eB2ixwIBbxW7aRqjiC6VbxClQARnocD3CuEjT4hxtoJYrcQT3MjRM+YzCuRGURmPMkQZy67DzqP7E8BiSD62yjhdJX5WuOHmaA5eNiYywyqkLnVnKZrFwhru7mgnf6NGbaaaOZEMhcZVkaIkgbE8qQHxCoehq3zSqilmIVVBLEnAAAyST4ACgMHFOIR28TSytpRRv4kknAVQN2YkgBRuSQBVP49xzmPAJra7itkPOk5kDMGkQryo5DHrCoGJkJYgZjT21A9rePrI0c8jTAqS1lbo2ghWUqLq4ONSswJ0IMEKfAscUi841fP/rlzt0UyMV+O4Y/E1VPLGPBFzSZ0njnH0EDTIyyhhkFGBDEnSqKRtlmIX41F9lezj3Ujq7sI1I+lyoSrSykZ+jxN1SNAQCRvuADnURzaO8kEoYnEutXwzExyshDAt5kYG/pDHiBXef0aXkEnD4hCSWTKzhsBhMe/IWA9ZmLA9CGGKpwwTds0PyNo0uCfsOGQQIEhijjQDAVFAHt6ef76pvbvgMcCm+t0CFDm6RBhZYjszlRtzF9IMBkgEHORi+1r8QtxJE6HcMjL8wRWmSuLRXB1JM5p2Ql5bS2wPdjKvDg/1UmSo9wYOo9iirrw99N8/lcW8coH68R5bt/deAfs1zHspIVmtN+tvLCxPUtC6Kuf8ddFjbFxZN5i4h/vKsv/ANVZ8DqTRozq4plnpSlajKKUpQClKUApSlAKUpQGpxPhkFwmieKOVPVkQMM+YyNj7ag5OxEAzyZryHPglw7AfhWXWo+Aqz0rjSfZ1Nroqg7GN/7hfY91r/H6PWwnYy3OOa9zLj17iQKfxJGVQ/EVY6VzSK9Hd5fyafDeFwW66YIYol8RGiqCfM4G59prcpSpETmfbL9HGdctkiFWy0lq2AjHqWhJ2Rj10nuk+r48/t0HeVXuIyp0vHzp0KkfdaPWNPyr9GVVO2nYiK9+sQ8m7UYSZR1HqSj76+w7jwqSa9kJRfa4OSQQKgIVQMnJwOp8z5n2mslerq0ngkMN1Hy5gM7HKOuccyNvEdMjqM4PhnXkuVDBBlpD0RBqc/sjw9p2q61VmendGVmABJIAG5JrY7JXsJl55DSsAVgjiUuw1DeVwNkLDYaiMKTn0sDBYcIuZXPPte6PQjkljEZPg0jAsW/DpwP1tsXCCC8VAOZZ2yDwUNLgewnlAfI1hz51JaxN/j+O4vaXZM3lsZjAXJ0RPzQhAP1mgqpJztp1MceeD4Vq8Wsp5JYOXLyo0Z2kZftN00BY8ghSVZwW6jw3wRr2HGYFxF9KNzKWwdChyMnGCIVwijzb4mp2se0os26xaK52Z+krLfRWbpBClxqj5weYySmCHMbMzZCagSWyWJfqNJzZ7XtzbvEkmiYjlRyTlIyywa1DaZSPEA5IUEgbkAEGsSjHT31i7N2iWiCKPPLLuzg47xkYsxPn1x7gBWiHkf2KJ+P/AFLdBHHvIgTMmCWUDvbYUkj0tsY9lUP9InaFe9CMNFGRzVJ2lmIDpbsPFFBWSQbZBjXcO1Vyy7YvbJNbSzzQC2mkggSG0Dtyk+zZy+c5UjGFG2POufLxW5lEYkdHOkuupNOoyEyO+pScsWY5JGTgeHS3JOlx2Y5SpEhc3DyOzyMWdiSzHqSfGsdfB7a+1gM54miDDDDI/wC9wfA+2rt+hJ3W9uEY9YFOfBtMmASOmoaiPj7cVTKtP6I7r/8ArFBn/wArLnp68JB/jV2B/MnDs7jSlaPFuLw26gzNjUSEVVZncgZ0oigsxwM4ANbi843agpLb46LxG8T4Frrb5qPlXQ5XxLYf8Y4+dncH+Vc/cSKtsZoZ4Wa65rmWJlUPKZZGXUdsguRv1xVwn41aiS0zcQZW8BI5qbBre4TPXzYVkgmsn+mqbTx/4X+leIZldQyMrKehUgg+4ivdazKKUpQClKUApSlAKUpQClKUApSlAKUpQClKUBH8Z4JBdKqzpqCtqUhmUg4wcMpBwQcEZwR1qlXPYZ7PLWCrJCSS0DYEo/3cp2k/DIc/r+FdFpUZRUlTJRk4u0cagsLOUueUusMeYjqyurHfDo2Cp8dxv1G1Zo+AWgORbwZ8+Wufniukcd7OW91gyKVlUYSWM6ZF8cBvEfqtlT4g1TOJcJu7XJkQ3EI/rYUOsD+0hGSfDvR5z6qismTDNfi7NePNB/kqJHhgUIAoAx1AGK26rthfK4DxOrL5qQR7QfyqXgvlPXY/urOaDbr5SvtDhxztm+u9umxnM+MaynoxInUdfR6flWlbooUBcYUYG+cY2xmsnHH1zXBwjZuZtpNgcSOPI77eVanC/s+gGWc4HT026VbP2eLPtm3SlKrKxVu/RHDnihbwW0kB9mZYcfwPyqo10n9CvDj/AKTckbMVgjPmI8s5H7Thfehq7AvmTh2dRqpds4ybmx77QAyOv0lPTVmVQtuMgriU+uCuY1GNRUi21yz9J/HHN5DFBI0bWoMzyLgkSSIVVcMCu0ZYnIPprjG9b0rLm6Vs3rGFZp7qURcOuGFzKgkupMSqEIjKaeW+lQVIAyMgBvvVv2bl5xCl1wlG6mCGESSFRud+aMe/RXLbPtLOsr3N1BZ3UcxViZ4F1phVRXJA7oKqucAgezc1Z5+2t1y9ECW1qpGMwx6mH4ScKPiprujI7xLx2JRNd66qqK95IqKqhFIhVIiwQb51KwYnckZ9HTVo1DOPGuO9lYbKaaUXEccei0aQTFjzAyyEy3IkJ1LJ3kJcHNR3D7uE2C3c0xHEGvYNMxCG4VYlgEvUFgnLWV9HTvgHOcHjTRJNNWd0pVG7P9qbgW0c9w0M8RjV5zAMS2+pQTzI8nmKuTll0kY9E7kXeNwwDKQVIBBByCDuCD4iuHT1SlKAUpSgFKUoBSlKAUpSgFKwz3SJ6RI/ZOPmBWo3GofWJ9yn8q7Ry0SNKiX4/F4Bz8B+dYH7ReUfzb/KmrGyJ2lVp+Py+AQfAn+dYW4zMfvY9yj8q7qzmyLXSqc/Epj/AFjfA4/hWJ7hz1dj72NNTm5Lcb7J2k7GQgwzH+uhbQ58tf3ZMeThhVYvOA3cPoS29yn6zCGXH743P9wVuGlRlhjLslHPKPRADjXLOJVmgPjrQ6P+YmqP/FWzb8aSUfVzo4/UdT/A1LVqXfC4JftYYZPxxq38RVMvDj6ZfHzJe0cgvH2YnRvLITrUkHMjn4e+vXDB9TH+BT8xmro/YADIiuCoySFaJWABOdIwV2FfIv0fKsaKlzKGVQDlEZCQMZC7MB7NVQfjzaZjfJVaVZP/AALP/wCpix/w7f8A61u2nYSP+umkk81QCNT8iX+TVBeLMjqVXhnD5LmURRHG45kmMrEvix82x0TxOOgya7rwae0tYI4IciONdK5ByfEsT4knJJ8STVcs7OOJAkSKiDoqjA9/v9tZq2Y8KgiSdFpfjtuoLM+AASSVOwG5PSuH9qea/wBLuHguUjnZ3R2hYjQyBUZiuQvdC9cY8a6DeW4kjeM9HRlPuYEfzqucfW9aIMYRzI+QWaK7ndHEMkbkm00Kr5CHuhgd8ZNWVXRL8uyt2kgeNWHQqP3joa1+Hdxnh8EwU/A2cD4EMPcBVouJbB2zNbcN1NuXSeSzlYnfdHRCCT/aGpuPsbwpjqimZWIAyl4X2GSB32bpk/OpbkPplFntkfGtVbByNQBwfMVrcZQciZsDVyXGrG+Ap2z1xV/k7CWg/wBfuFHtktv5w1pXPZzhKAibiLPqBGh7m3UNnbH1cYbf2U3RxY2VuK55WHD6Cu4bOMfGuofonv8Am8PA1BhHLLGhXGNAYsgGNsKrBR7FFUGy4fCpzDHqcYwYLZ5XB29G7vjy8dfRjHjtU7wXh8yTSTOxHMVVZDK8rEoTh2c6VBwcaEQKPbUZPYnFanU6VToLaZvRV/fuP31OcNsZl3eRvwg5+edvlUWqJqVkrSlKiSFKUoBSlKAUpSgFYZLSNvSRT7wKzUoDRbhMJ+4PgSP51ibgUJ9Ye5vzqTpXbZykQr9nl+67D3gH8qwP2ebwdT7wR+dWGlNmc1RWW4DL5ofifyrGeCzeqD+0KtVK7sxqipHhE/qf4l/Ovn9FTeofmPzq3Upsxoio/wBFTeofmPzp/RM3qH5j86t1KbMaIqQ4RP6n+Jfzr0ODT+p/iX86tdKbMaIqw4JN5D+8K9DgU36nz/yqz0psxqitDgEvmnzP5V9HZ+T1k/f+VWSlNmNUV0dnn9dfka9Ds63+0H93/OrBSmzGqIH/AMOZ6yZ/Y/zrC3Yu1b00RvfEn8waslK5szuqK5H2HsB/UR/8tP5LUhbcAtY/QhQe4VJ0pbFIwLZxjoif3RWVUA6AD3CvVK4dFKUo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en-US">
              <a:latin typeface="Cambria" pitchFamily="18" charset="0"/>
            </a:endParaRPr>
          </a:p>
        </p:txBody>
      </p:sp>
      <p:pic>
        <p:nvPicPr>
          <p:cNvPr id="55300" name="Picture 3" descr="C:\Users\Lia\Documents\ACES Resource Library\crun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950" y="4419600"/>
            <a:ext cx="3498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87400"/>
          </a:xfrm>
        </p:spPr>
        <p:txBody>
          <a:bodyPr/>
          <a:lstStyle/>
          <a:p>
            <a:pPr defTabSz="1218987" fontAlgn="auto">
              <a:spcAft>
                <a:spcPts val="0"/>
              </a:spcAft>
              <a:defRPr/>
            </a:pPr>
            <a:r>
              <a:rPr lang="en-US" dirty="0" smtClean="0">
                <a:ea typeface="+mj-ea"/>
              </a:rPr>
              <a:t>ACES Resource library</a:t>
            </a:r>
            <a:endParaRPr lang="en-US" dirty="0">
              <a:ea typeface="+mj-ea"/>
            </a:endParaRPr>
          </a:p>
        </p:txBody>
      </p:sp>
      <p:sp>
        <p:nvSpPr>
          <p:cNvPr id="5" name="Content Placeholder 4"/>
          <p:cNvSpPr>
            <a:spLocks noGrp="1"/>
          </p:cNvSpPr>
          <p:nvPr>
            <p:ph idx="1"/>
          </p:nvPr>
        </p:nvSpPr>
        <p:spPr>
          <a:xfrm>
            <a:off x="685800" y="1295400"/>
            <a:ext cx="7772400" cy="4470400"/>
          </a:xfrm>
        </p:spPr>
        <p:txBody>
          <a:bodyPr rtlCol="0">
            <a:normAutofit lnSpcReduction="10000"/>
          </a:bodyPr>
          <a:lstStyle/>
          <a:p>
            <a:pPr marL="274320" indent="-274320" defTabSz="1218987" fontAlgn="auto">
              <a:spcBef>
                <a:spcPts val="0"/>
              </a:spcBef>
              <a:spcAft>
                <a:spcPts val="0"/>
              </a:spcAft>
              <a:buClrTx/>
              <a:defRPr/>
            </a:pPr>
            <a:r>
              <a:rPr lang="en-US" sz="3200" dirty="0" smtClean="0">
                <a:solidFill>
                  <a:srgbClr val="002060"/>
                </a:solidFill>
                <a:ea typeface="+mn-ea"/>
              </a:rPr>
              <a:t>ACES </a:t>
            </a:r>
            <a:r>
              <a:rPr lang="en-US" sz="3200" i="1" dirty="0" smtClean="0">
                <a:solidFill>
                  <a:srgbClr val="C00000"/>
                </a:solidFill>
                <a:ea typeface="+mn-ea"/>
              </a:rPr>
              <a:t>Transitions Integration Framework </a:t>
            </a:r>
            <a:r>
              <a:rPr lang="en-US" sz="3200" dirty="0" smtClean="0">
                <a:solidFill>
                  <a:srgbClr val="002060"/>
                </a:solidFill>
                <a:ea typeface="+mn-ea"/>
              </a:rPr>
              <a:t>(TIF) at ATLAS website: </a:t>
            </a:r>
            <a:r>
              <a:rPr lang="en-US" b="1" u="sng" dirty="0" smtClean="0">
                <a:solidFill>
                  <a:srgbClr val="7030A0"/>
                </a:solidFill>
                <a:ea typeface="+mn-ea"/>
              </a:rPr>
              <a:t>www.atlasabe.org/professional/transitions</a:t>
            </a:r>
          </a:p>
          <a:p>
            <a:pPr marL="548640" lvl="1" indent="-274320" defTabSz="1218987" fontAlgn="auto">
              <a:spcBef>
                <a:spcPts val="0"/>
              </a:spcBef>
              <a:spcAft>
                <a:spcPts val="0"/>
              </a:spcAft>
              <a:buClrTx/>
              <a:buFont typeface="Arial" pitchFamily="34" charset="0"/>
              <a:buChar char="•"/>
              <a:defRPr/>
            </a:pPr>
            <a:r>
              <a:rPr lang="en-US" sz="2800" i="1" dirty="0" smtClean="0">
                <a:solidFill>
                  <a:schemeClr val="accent3">
                    <a:lumMod val="25000"/>
                  </a:schemeClr>
                </a:solidFill>
                <a:ea typeface="+mn-ea"/>
              </a:rPr>
              <a:t>Complete TIF with sample activities and technology activities</a:t>
            </a:r>
          </a:p>
          <a:p>
            <a:pPr marL="274320" lvl="1" indent="0" defTabSz="1218987" fontAlgn="auto">
              <a:spcBef>
                <a:spcPts val="0"/>
              </a:spcBef>
              <a:spcAft>
                <a:spcPts val="0"/>
              </a:spcAft>
              <a:buClrTx/>
              <a:buNone/>
              <a:defRPr/>
            </a:pPr>
            <a:endParaRPr lang="en-US" sz="2800" i="1" dirty="0" smtClean="0">
              <a:solidFill>
                <a:schemeClr val="accent3">
                  <a:lumMod val="25000"/>
                </a:schemeClr>
              </a:solidFill>
              <a:ea typeface="+mn-ea"/>
            </a:endParaRPr>
          </a:p>
          <a:p>
            <a:pPr marL="274320" indent="-274320" defTabSz="1218987" fontAlgn="auto">
              <a:spcBef>
                <a:spcPts val="0"/>
              </a:spcBef>
              <a:spcAft>
                <a:spcPts val="0"/>
              </a:spcAft>
              <a:buClrTx/>
              <a:defRPr/>
            </a:pPr>
            <a:r>
              <a:rPr lang="en-US" sz="3200" dirty="0" smtClean="0">
                <a:solidFill>
                  <a:schemeClr val="accent3">
                    <a:lumMod val="25000"/>
                  </a:schemeClr>
                </a:solidFill>
                <a:ea typeface="+mn-ea"/>
              </a:rPr>
              <a:t>ACES PLC and Support Materials</a:t>
            </a:r>
          </a:p>
          <a:p>
            <a:pPr marL="548640" lvl="1" indent="-274320" defTabSz="1218987" fontAlgn="auto">
              <a:spcBef>
                <a:spcPts val="0"/>
              </a:spcBef>
              <a:spcAft>
                <a:spcPts val="0"/>
              </a:spcAft>
              <a:buClrTx/>
              <a:buFont typeface="Cambria" pitchFamily="18" charset="0"/>
              <a:buNone/>
              <a:defRPr/>
            </a:pPr>
            <a:r>
              <a:rPr lang="en-US" sz="2800" b="1" u="sng" dirty="0" smtClean="0">
                <a:solidFill>
                  <a:srgbClr val="7030A0"/>
                </a:solidFill>
                <a:ea typeface="+mn-ea"/>
              </a:rPr>
              <a:t>www.atlasabe.org/resources/aces</a:t>
            </a:r>
          </a:p>
          <a:p>
            <a:pPr marL="548640" lvl="1" indent="-274320" defTabSz="1218987" fontAlgn="auto">
              <a:spcBef>
                <a:spcPts val="0"/>
              </a:spcBef>
              <a:spcAft>
                <a:spcPts val="0"/>
              </a:spcAft>
              <a:buClrTx/>
              <a:buFont typeface="Arial" pitchFamily="34" charset="0"/>
              <a:buChar char="•"/>
              <a:defRPr/>
            </a:pPr>
            <a:r>
              <a:rPr lang="en-US" sz="2800" i="1" dirty="0" smtClean="0">
                <a:solidFill>
                  <a:schemeClr val="accent3">
                    <a:lumMod val="25000"/>
                  </a:schemeClr>
                </a:solidFill>
                <a:ea typeface="+mn-ea"/>
              </a:rPr>
              <a:t>Under construction: Sample pre and post TIF-</a:t>
            </a:r>
            <a:r>
              <a:rPr lang="en-US" sz="2800" i="1" dirty="0" err="1" smtClean="0">
                <a:solidFill>
                  <a:schemeClr val="accent3">
                    <a:lumMod val="25000"/>
                  </a:schemeClr>
                </a:solidFill>
                <a:ea typeface="+mn-ea"/>
              </a:rPr>
              <a:t>ed</a:t>
            </a:r>
            <a:r>
              <a:rPr lang="en-US" sz="2800" i="1" dirty="0" smtClean="0">
                <a:solidFill>
                  <a:schemeClr val="accent3">
                    <a:lumMod val="25000"/>
                  </a:schemeClr>
                </a:solidFill>
                <a:ea typeface="+mn-ea"/>
              </a:rPr>
              <a:t> lessons  and classroom videos for each category of the TIF</a:t>
            </a:r>
          </a:p>
          <a:p>
            <a:pPr marL="274320" indent="-274320" defTabSz="1218987" fontAlgn="auto">
              <a:spcAft>
                <a:spcPts val="0"/>
              </a:spcAft>
              <a:buFont typeface="Arial" pitchFamily="34" charset="0"/>
              <a:buNone/>
              <a:defRPr/>
            </a:pPr>
            <a:endParaRPr lang="en-US" dirty="0">
              <a:ea typeface="+mn-ea"/>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87400"/>
          </a:xfrm>
        </p:spPr>
        <p:txBody>
          <a:bodyPr/>
          <a:lstStyle/>
          <a:p>
            <a:pPr defTabSz="1218987" fontAlgn="auto">
              <a:spcAft>
                <a:spcPts val="0"/>
              </a:spcAft>
              <a:defRPr/>
            </a:pPr>
            <a:r>
              <a:rPr lang="en-US" dirty="0" smtClean="0">
                <a:ea typeface="+mj-ea"/>
              </a:rPr>
              <a:t>ACES Resource library</a:t>
            </a:r>
            <a:endParaRPr lang="en-US" dirty="0">
              <a:ea typeface="+mj-ea"/>
            </a:endParaRPr>
          </a:p>
        </p:txBody>
      </p:sp>
      <p:pic>
        <p:nvPicPr>
          <p:cNvPr id="573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992" t="13329" r="14706" b="18613"/>
          <a:stretch>
            <a:fillRect/>
          </a:stretch>
        </p:blipFill>
        <p:spPr>
          <a:xfrm>
            <a:off x="152400" y="1600200"/>
            <a:ext cx="8802688" cy="4724400"/>
          </a:xfrm>
        </p:spPr>
      </p:pic>
      <p:sp>
        <p:nvSpPr>
          <p:cNvPr id="57347" name="Rectangle 5"/>
          <p:cNvSpPr>
            <a:spLocks noChangeArrowheads="1"/>
          </p:cNvSpPr>
          <p:nvPr/>
        </p:nvSpPr>
        <p:spPr bwMode="auto">
          <a:xfrm>
            <a:off x="838200" y="9144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3200">
                <a:latin typeface="Cambria" pitchFamily="18" charset="0"/>
                <a:hlinkClick r:id="rId4"/>
              </a:rPr>
              <a:t>http://atlasabe.org/resources/aces</a:t>
            </a:r>
            <a:r>
              <a:rPr lang="en-US" altLang="en-US" sz="3200">
                <a:latin typeface="Cambria" pitchFamily="18" charset="0"/>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a:xfrm>
            <a:off x="381000" y="2895600"/>
            <a:ext cx="7772400" cy="1752600"/>
          </a:xfrm>
        </p:spPr>
        <p:txBody>
          <a:bodyPr rtlCol="0"/>
          <a:lstStyle/>
          <a:p>
            <a:pPr defTabSz="1218987" fontAlgn="auto">
              <a:spcAft>
                <a:spcPts val="0"/>
              </a:spcAft>
              <a:defRPr/>
            </a:pPr>
            <a:endParaRPr lang="en-US" sz="3600" dirty="0">
              <a:latin typeface="+mj-lt"/>
              <a:ea typeface="+mn-ea"/>
            </a:endParaRPr>
          </a:p>
          <a:p>
            <a:pPr defTabSz="1218987" fontAlgn="auto">
              <a:spcAft>
                <a:spcPts val="0"/>
              </a:spcAft>
              <a:defRPr/>
            </a:pPr>
            <a:r>
              <a:rPr lang="en-US" dirty="0" smtClean="0">
                <a:latin typeface="+mj-lt"/>
                <a:ea typeface="+mn-ea"/>
              </a:rPr>
              <a:t>ATLAS/Hamline</a:t>
            </a:r>
            <a:endParaRPr lang="en-US" dirty="0">
              <a:latin typeface="+mj-lt"/>
              <a:ea typeface="+mn-ea"/>
            </a:endParaRPr>
          </a:p>
          <a:p>
            <a:pPr defTabSz="1218987" fontAlgn="auto">
              <a:spcAft>
                <a:spcPts val="0"/>
              </a:spcAft>
              <a:defRPr/>
            </a:pPr>
            <a:endParaRPr lang="en-US" dirty="0">
              <a:ea typeface="+mn-ea"/>
            </a:endParaRPr>
          </a:p>
        </p:txBody>
      </p:sp>
      <p:sp>
        <p:nvSpPr>
          <p:cNvPr id="43010" name="Rectangle 2"/>
          <p:cNvSpPr>
            <a:spLocks noGrp="1" noChangeArrowheads="1"/>
          </p:cNvSpPr>
          <p:nvPr>
            <p:ph type="ctrTitle"/>
          </p:nvPr>
        </p:nvSpPr>
        <p:spPr>
          <a:xfrm>
            <a:off x="1066800" y="2209800"/>
            <a:ext cx="7086600" cy="1431925"/>
          </a:xfrm>
        </p:spPr>
        <p:txBody>
          <a:bodyPr/>
          <a:lstStyle/>
          <a:p>
            <a:pPr defTabSz="1218987" fontAlgn="auto">
              <a:spcAft>
                <a:spcPts val="0"/>
              </a:spcAft>
              <a:defRPr/>
            </a:pPr>
            <a:r>
              <a:rPr lang="en-US" sz="6600" i="1" dirty="0">
                <a:solidFill>
                  <a:schemeClr val="bg2">
                    <a:lumMod val="20000"/>
                    <a:lumOff val="80000"/>
                  </a:schemeClr>
                </a:solidFill>
                <a:latin typeface="Arial Rounded MT Bold" pitchFamily="34" charset="0"/>
                <a:ea typeface="+mj-ea"/>
              </a:rPr>
              <a:t>Thank you!!</a:t>
            </a:r>
          </a:p>
        </p:txBody>
      </p:sp>
      <p:pic>
        <p:nvPicPr>
          <p:cNvPr id="58371" name="Picture 4" descr="ATLASlogo_HU_t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4958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990600"/>
          </a:xfrm>
        </p:spPr>
        <p:txBody>
          <a:bodyPr>
            <a:normAutofit fontScale="90000"/>
          </a:bodyPr>
          <a:lstStyle/>
          <a:p>
            <a:r>
              <a:rPr lang="en-US" u="sng" dirty="0" smtClean="0"/>
              <a:t>Developing a future pathway</a:t>
            </a:r>
            <a:r>
              <a:rPr lang="en-US" dirty="0" smtClean="0"/>
              <a:t>: Matching Skills &amp; Sub Skills</a:t>
            </a:r>
            <a:endParaRPr lang="en-US" dirty="0"/>
          </a:p>
        </p:txBody>
      </p:sp>
      <p:sp>
        <p:nvSpPr>
          <p:cNvPr id="5" name="Content Placeholder 4"/>
          <p:cNvSpPr>
            <a:spLocks noGrp="1"/>
          </p:cNvSpPr>
          <p:nvPr>
            <p:ph idx="1"/>
          </p:nvPr>
        </p:nvSpPr>
        <p:spPr>
          <a:xfrm>
            <a:off x="685800" y="1371600"/>
            <a:ext cx="7772400" cy="4902200"/>
          </a:xfrm>
        </p:spPr>
        <p:txBody>
          <a:bodyPr/>
          <a:lstStyle/>
          <a:p>
            <a:pPr>
              <a:buClr>
                <a:schemeClr val="tx1"/>
              </a:buClr>
              <a:buFont typeface="Arial"/>
              <a:buChar char="•"/>
            </a:pPr>
            <a:r>
              <a:rPr lang="en-US" sz="3000" dirty="0" smtClean="0"/>
              <a:t>Read the Developing a Future Pathway (DFP) skills on your handout.</a:t>
            </a:r>
          </a:p>
          <a:p>
            <a:pPr>
              <a:buClr>
                <a:schemeClr val="tx1"/>
              </a:buClr>
              <a:buFont typeface="Arial"/>
              <a:buChar char="•"/>
            </a:pPr>
            <a:r>
              <a:rPr lang="en-US" sz="3000" dirty="0" smtClean="0"/>
              <a:t>Read through each of the DFP sub skills below.</a:t>
            </a:r>
          </a:p>
          <a:p>
            <a:pPr>
              <a:buClr>
                <a:schemeClr val="tx1"/>
              </a:buClr>
              <a:buFont typeface="Arial"/>
              <a:buChar char="•"/>
            </a:pPr>
            <a:r>
              <a:rPr lang="en-US" sz="3000" dirty="0" smtClean="0"/>
              <a:t>Decide which DFP skill (1, 2, or 3) goes with each of the sub skills.</a:t>
            </a:r>
          </a:p>
          <a:p>
            <a:pPr>
              <a:buClr>
                <a:schemeClr val="tx1"/>
              </a:buClr>
              <a:buFont typeface="Arial"/>
              <a:buChar char="•"/>
            </a:pPr>
            <a:r>
              <a:rPr lang="en-US" sz="3000" dirty="0" smtClean="0"/>
              <a:t>Write the number of the skill (1, 2, or 3) in the small box to the left of each sub skill</a:t>
            </a:r>
          </a:p>
          <a:p>
            <a:pPr>
              <a:buClr>
                <a:schemeClr val="tx1"/>
              </a:buClr>
              <a:buFont typeface="Arial"/>
              <a:buChar char="•"/>
            </a:pPr>
            <a:r>
              <a:rPr lang="en-US" sz="3000" dirty="0" smtClean="0"/>
              <a:t>Check you answers with the DFP snapshot.</a:t>
            </a:r>
            <a:endParaRPr lang="en-US" sz="3000" dirty="0"/>
          </a:p>
        </p:txBody>
      </p:sp>
    </p:spTree>
    <p:extLst>
      <p:ext uri="{BB962C8B-B14F-4D97-AF65-F5344CB8AC3E}">
        <p14:creationId xmlns:p14="http://schemas.microsoft.com/office/powerpoint/2010/main" val="411581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TIF: Transitions Integration Framework</a:t>
            </a:r>
            <a:endParaRPr lang="en-US" dirty="0">
              <a:ea typeface="+mj-ea"/>
            </a:endParaRPr>
          </a:p>
        </p:txBody>
      </p:sp>
      <p:sp>
        <p:nvSpPr>
          <p:cNvPr id="3" name="Content Placeholder 2"/>
          <p:cNvSpPr>
            <a:spLocks noGrp="1"/>
          </p:cNvSpPr>
          <p:nvPr>
            <p:ph sz="quarter" idx="1"/>
          </p:nvPr>
        </p:nvSpPr>
        <p:spPr>
          <a:xfrm>
            <a:off x="304800" y="1554163"/>
            <a:ext cx="4876800" cy="4237037"/>
          </a:xfrm>
        </p:spPr>
        <p:txBody>
          <a:bodyPr rtlCol="0">
            <a:normAutofit/>
          </a:bodyPr>
          <a:lstStyle/>
          <a:p>
            <a:pPr marL="514277" indent="-514277" defTabSz="1218987" fontAlgn="auto">
              <a:spcAft>
                <a:spcPts val="0"/>
              </a:spcAft>
              <a:buClrTx/>
              <a:buFont typeface="Arial" pitchFamily="34" charset="0"/>
              <a:buNone/>
              <a:defRPr/>
            </a:pPr>
            <a:r>
              <a:rPr lang="en-US" sz="3100" dirty="0" smtClean="0">
                <a:solidFill>
                  <a:schemeClr val="accent3">
                    <a:lumMod val="25000"/>
                  </a:schemeClr>
                </a:solidFill>
                <a:ea typeface="+mn-ea"/>
              </a:rPr>
              <a:t>Complete TIF contains:</a:t>
            </a:r>
          </a:p>
          <a:p>
            <a:pPr marL="788555" lvl="1" indent="-514277" defTabSz="1218987" fontAlgn="auto">
              <a:spcAft>
                <a:spcPts val="0"/>
              </a:spcAft>
              <a:buClrTx/>
              <a:buFont typeface="Arial" pitchFamily="34" charset="0"/>
              <a:buChar char="•"/>
              <a:defRPr/>
            </a:pPr>
            <a:r>
              <a:rPr lang="en-US" dirty="0" smtClean="0">
                <a:solidFill>
                  <a:schemeClr val="accent3">
                    <a:lumMod val="25000"/>
                  </a:schemeClr>
                </a:solidFill>
                <a:ea typeface="+mn-ea"/>
              </a:rPr>
              <a:t>Categories &amp; definitions</a:t>
            </a:r>
          </a:p>
          <a:p>
            <a:pPr marL="788555" lvl="1" indent="-514277" defTabSz="1218987" fontAlgn="auto">
              <a:spcAft>
                <a:spcPts val="0"/>
              </a:spcAft>
              <a:buClrTx/>
              <a:buFont typeface="Arial" pitchFamily="34" charset="0"/>
              <a:buChar char="•"/>
              <a:defRPr/>
            </a:pPr>
            <a:r>
              <a:rPr lang="en-US" dirty="0" smtClean="0">
                <a:solidFill>
                  <a:schemeClr val="accent3">
                    <a:lumMod val="25000"/>
                  </a:schemeClr>
                </a:solidFill>
                <a:ea typeface="+mn-ea"/>
              </a:rPr>
              <a:t>Skills &amp; sub skills</a:t>
            </a:r>
          </a:p>
          <a:p>
            <a:pPr marL="788555" lvl="1" indent="-514277" defTabSz="1218987" fontAlgn="auto">
              <a:spcAft>
                <a:spcPts val="0"/>
              </a:spcAft>
              <a:buClrTx/>
              <a:buFont typeface="Arial" pitchFamily="34" charset="0"/>
              <a:buChar char="•"/>
              <a:defRPr/>
            </a:pPr>
            <a:r>
              <a:rPr lang="en-US" dirty="0" smtClean="0">
                <a:solidFill>
                  <a:schemeClr val="accent3">
                    <a:lumMod val="25000"/>
                  </a:schemeClr>
                </a:solidFill>
                <a:ea typeface="+mn-ea"/>
              </a:rPr>
              <a:t>Sample activities ranging from simple to complex</a:t>
            </a:r>
          </a:p>
          <a:p>
            <a:pPr marL="788555" lvl="1" indent="-514277" defTabSz="1218987" fontAlgn="auto">
              <a:spcAft>
                <a:spcPts val="0"/>
              </a:spcAft>
              <a:buClrTx/>
              <a:buFont typeface="Arial" pitchFamily="34" charset="0"/>
              <a:buChar char="•"/>
              <a:defRPr/>
            </a:pPr>
            <a:r>
              <a:rPr lang="en-US" dirty="0" smtClean="0">
                <a:solidFill>
                  <a:schemeClr val="accent3">
                    <a:lumMod val="25000"/>
                  </a:schemeClr>
                </a:solidFill>
                <a:ea typeface="+mn-ea"/>
              </a:rPr>
              <a:t>Sample technology ideas to practice skills</a:t>
            </a:r>
          </a:p>
          <a:p>
            <a:pPr marL="788555" lvl="1" indent="-514277" defTabSz="1218987" fontAlgn="auto">
              <a:spcAft>
                <a:spcPts val="0"/>
              </a:spcAft>
              <a:buClrTx/>
              <a:buFont typeface="Arial" pitchFamily="34" charset="0"/>
              <a:buChar char="•"/>
              <a:defRPr/>
            </a:pPr>
            <a:r>
              <a:rPr lang="en-US" dirty="0" smtClean="0">
                <a:solidFill>
                  <a:schemeClr val="accent3">
                    <a:lumMod val="25000"/>
                  </a:schemeClr>
                </a:solidFill>
                <a:ea typeface="+mn-ea"/>
              </a:rPr>
              <a:t>Ideas to contextualize for community, school, or work </a:t>
            </a:r>
          </a:p>
        </p:txBody>
      </p:sp>
      <p:grpSp>
        <p:nvGrpSpPr>
          <p:cNvPr id="19459" name="Group 10"/>
          <p:cNvGrpSpPr>
            <a:grpSpLocks/>
          </p:cNvGrpSpPr>
          <p:nvPr/>
        </p:nvGrpSpPr>
        <p:grpSpPr bwMode="auto">
          <a:xfrm>
            <a:off x="4959350" y="4876800"/>
            <a:ext cx="4184650" cy="1933575"/>
            <a:chOff x="3193" y="1560"/>
            <a:chExt cx="6590" cy="3045"/>
          </a:xfrm>
        </p:grpSpPr>
        <p:grpSp>
          <p:nvGrpSpPr>
            <p:cNvPr id="19463" name="Group 11"/>
            <p:cNvGrpSpPr>
              <a:grpSpLocks/>
            </p:cNvGrpSpPr>
            <p:nvPr/>
          </p:nvGrpSpPr>
          <p:grpSpPr bwMode="auto">
            <a:xfrm>
              <a:off x="3193" y="1560"/>
              <a:ext cx="2415" cy="2850"/>
              <a:chOff x="2205" y="2040"/>
              <a:chExt cx="2400" cy="2730"/>
            </a:xfrm>
          </p:grpSpPr>
          <p:sp>
            <p:nvSpPr>
              <p:cNvPr id="19465" name="AutoShape 12"/>
              <p:cNvSpPr>
                <a:spLocks noChangeArrowheads="1"/>
              </p:cNvSpPr>
              <p:nvPr/>
            </p:nvSpPr>
            <p:spPr bwMode="auto">
              <a:xfrm flipV="1">
                <a:off x="3300" y="2040"/>
                <a:ext cx="840" cy="1605"/>
              </a:xfrm>
              <a:prstGeom prst="downArrow">
                <a:avLst>
                  <a:gd name="adj1" fmla="val 50000"/>
                  <a:gd name="adj2" fmla="val 47768"/>
                </a:avLst>
              </a:prstGeom>
              <a:solidFill>
                <a:srgbClr val="9966FF"/>
              </a:solidFill>
              <a:ln w="9525">
                <a:solidFill>
                  <a:srgbClr val="7030A0"/>
                </a:solidFill>
                <a:miter lim="800000"/>
                <a:headEnd/>
                <a:tailEnd/>
              </a:ln>
            </p:spPr>
            <p:txBody>
              <a:bodyPr vert="eaVert"/>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en-US">
                  <a:latin typeface="Cambria" pitchFamily="18" charset="0"/>
                </a:endParaRPr>
              </a:p>
            </p:txBody>
          </p:sp>
          <p:sp>
            <p:nvSpPr>
              <p:cNvPr id="19466" name="AutoShape 13"/>
              <p:cNvSpPr>
                <a:spLocks noChangeArrowheads="1"/>
              </p:cNvSpPr>
              <p:nvPr/>
            </p:nvSpPr>
            <p:spPr bwMode="auto">
              <a:xfrm>
                <a:off x="2205" y="2820"/>
                <a:ext cx="1725" cy="1725"/>
              </a:xfrm>
              <a:custGeom>
                <a:avLst/>
                <a:gdLst>
                  <a:gd name="T0" fmla="*/ 862 w 21600"/>
                  <a:gd name="T1" fmla="*/ 0 h 21600"/>
                  <a:gd name="T2" fmla="*/ 253 w 21600"/>
                  <a:gd name="T3" fmla="*/ 253 h 21600"/>
                  <a:gd name="T4" fmla="*/ 0 w 21600"/>
                  <a:gd name="T5" fmla="*/ 862 h 21600"/>
                  <a:gd name="T6" fmla="*/ 253 w 21600"/>
                  <a:gd name="T7" fmla="*/ 1472 h 21600"/>
                  <a:gd name="T8" fmla="*/ 862 w 21600"/>
                  <a:gd name="T9" fmla="*/ 1725 h 21600"/>
                  <a:gd name="T10" fmla="*/ 1472 w 21600"/>
                  <a:gd name="T11" fmla="*/ 1472 h 21600"/>
                  <a:gd name="T12" fmla="*/ 1725 w 21600"/>
                  <a:gd name="T13" fmla="*/ 862 h 21600"/>
                  <a:gd name="T14" fmla="*/ 1472 w 21600"/>
                  <a:gd name="T15" fmla="*/ 25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66FF"/>
              </a:solidFill>
              <a:ln w="9525">
                <a:solidFill>
                  <a:srgbClr val="9966FF"/>
                </a:solidFill>
                <a:round/>
                <a:headEnd/>
                <a:tailEnd/>
              </a:ln>
            </p:spPr>
            <p:txBody>
              <a:bodyPr/>
              <a:lstStyle/>
              <a:p>
                <a:endParaRPr lang="en-US"/>
              </a:p>
            </p:txBody>
          </p:sp>
          <p:sp>
            <p:nvSpPr>
              <p:cNvPr id="19467" name="AutoShape 14"/>
              <p:cNvSpPr>
                <a:spLocks noChangeArrowheads="1"/>
              </p:cNvSpPr>
              <p:nvPr/>
            </p:nvSpPr>
            <p:spPr bwMode="auto">
              <a:xfrm>
                <a:off x="3045" y="3900"/>
                <a:ext cx="1560" cy="870"/>
              </a:xfrm>
              <a:prstGeom prst="rightArrow">
                <a:avLst>
                  <a:gd name="adj1" fmla="val 50000"/>
                  <a:gd name="adj2" fmla="val 44828"/>
                </a:avLst>
              </a:prstGeom>
              <a:solidFill>
                <a:srgbClr val="9966FF"/>
              </a:solidFill>
              <a:ln w="9525">
                <a:solidFill>
                  <a:srgbClr val="9966FF"/>
                </a:solidFill>
                <a:miter lim="800000"/>
                <a:headEnd/>
                <a:tailEnd/>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en-US">
                  <a:latin typeface="Cambria" pitchFamily="18" charset="0"/>
                </a:endParaRPr>
              </a:p>
            </p:txBody>
          </p:sp>
          <p:sp>
            <p:nvSpPr>
              <p:cNvPr id="19468" name="Rectangle 15"/>
              <p:cNvSpPr>
                <a:spLocks noChangeArrowheads="1"/>
              </p:cNvSpPr>
              <p:nvPr/>
            </p:nvSpPr>
            <p:spPr bwMode="auto">
              <a:xfrm>
                <a:off x="3375" y="2880"/>
                <a:ext cx="120" cy="85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en-US">
                  <a:latin typeface="Cambria" pitchFamily="18" charset="0"/>
                </a:endParaRPr>
              </a:p>
            </p:txBody>
          </p:sp>
          <p:sp>
            <p:nvSpPr>
              <p:cNvPr id="19469" name="Rectangle 16"/>
              <p:cNvSpPr>
                <a:spLocks noChangeArrowheads="1"/>
              </p:cNvSpPr>
              <p:nvPr/>
            </p:nvSpPr>
            <p:spPr bwMode="auto">
              <a:xfrm>
                <a:off x="3120" y="3990"/>
                <a:ext cx="870" cy="12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en-US">
                  <a:solidFill>
                    <a:srgbClr val="CCCCFF"/>
                  </a:solidFill>
                  <a:latin typeface="Cambria" pitchFamily="18" charset="0"/>
                </a:endParaRPr>
              </a:p>
            </p:txBody>
          </p:sp>
        </p:grpSp>
        <p:sp>
          <p:nvSpPr>
            <p:cNvPr id="19464" name="Text Box 17"/>
            <p:cNvSpPr txBox="1">
              <a:spLocks noChangeArrowheads="1"/>
            </p:cNvSpPr>
            <p:nvPr/>
          </p:nvSpPr>
          <p:spPr bwMode="auto">
            <a:xfrm>
              <a:off x="4413" y="1605"/>
              <a:ext cx="537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spcAft>
                  <a:spcPts val="1000"/>
                </a:spcAft>
              </a:pPr>
              <a:r>
                <a:rPr lang="en-US" altLang="en-US" sz="3500" b="1">
                  <a:cs typeface="Arial" pitchFamily="34" charset="0"/>
                </a:rPr>
                <a:t>Transitions</a:t>
              </a:r>
            </a:p>
            <a:p>
              <a:pPr>
                <a:spcAft>
                  <a:spcPts val="1000"/>
                </a:spcAft>
              </a:pPr>
              <a:r>
                <a:rPr lang="en-US" altLang="en-US" sz="3500" b="1">
                  <a:cs typeface="Arial" pitchFamily="34" charset="0"/>
                </a:rPr>
                <a:t>    Integration     </a:t>
              </a:r>
            </a:p>
            <a:p>
              <a:pPr>
                <a:spcAft>
                  <a:spcPts val="1000"/>
                </a:spcAft>
              </a:pPr>
              <a:r>
                <a:rPr lang="en-US" altLang="en-US" sz="3500" b="1">
                  <a:cs typeface="Arial" pitchFamily="34" charset="0"/>
                </a:rPr>
                <a:t>       Framework</a:t>
              </a:r>
              <a:endParaRPr lang="en-US" altLang="en-US">
                <a:latin typeface="Arial" pitchFamily="34" charset="0"/>
                <a:cs typeface="Arial" pitchFamily="34" charset="0"/>
              </a:endParaRPr>
            </a:p>
          </p:txBody>
        </p:sp>
      </p:grpSp>
      <p:sp>
        <p:nvSpPr>
          <p:cNvPr id="20" name="Oval Callout 19"/>
          <p:cNvSpPr/>
          <p:nvPr/>
        </p:nvSpPr>
        <p:spPr>
          <a:xfrm>
            <a:off x="5562600" y="1524000"/>
            <a:ext cx="3352800" cy="3352800"/>
          </a:xfrm>
          <a:prstGeom prst="wedgeEllipseCallout">
            <a:avLst>
              <a:gd name="adj1" fmla="val -79405"/>
              <a:gd name="adj2" fmla="val -3685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r>
              <a:rPr lang="en-US" sz="2100" b="1" u="sng" dirty="0"/>
              <a:t>Outlines the skills </a:t>
            </a:r>
            <a:r>
              <a:rPr lang="en-US" sz="2100" b="1" dirty="0"/>
              <a:t>needed for successful transitions .</a:t>
            </a:r>
          </a:p>
          <a:p>
            <a:pPr algn="ctr" fontAlgn="auto">
              <a:spcBef>
                <a:spcPts val="0"/>
              </a:spcBef>
              <a:spcAft>
                <a:spcPts val="0"/>
              </a:spcAft>
              <a:defRPr/>
            </a:pPr>
            <a:r>
              <a:rPr lang="en-US" sz="2100" b="1" u="sng" dirty="0"/>
              <a:t>Serves as a guide </a:t>
            </a:r>
            <a:r>
              <a:rPr lang="en-US" sz="2100" b="1" dirty="0"/>
              <a:t>for integrating transition skills into instruction.</a:t>
            </a:r>
          </a:p>
        </p:txBody>
      </p:sp>
      <p:sp>
        <p:nvSpPr>
          <p:cNvPr id="13" name="Slide Number Placeholder 12"/>
          <p:cNvSpPr>
            <a:spLocks noGrp="1"/>
          </p:cNvSpPr>
          <p:nvPr>
            <p:ph type="sldNum" sz="quarter" idx="12"/>
          </p:nvPr>
        </p:nvSpPr>
        <p:spPr/>
        <p:txBody>
          <a:bodyPr>
            <a:norm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80000"/>
              </a:lnSpc>
            </a:pPr>
            <a:fld id="{7DE39B79-2939-424D-8024-EDA1D9539935}" type="slidenum">
              <a:rPr lang="en-US" altLang="en-US" sz="600">
                <a:latin typeface="Cambria" pitchFamily="18" charset="0"/>
              </a:rPr>
              <a:pPr>
                <a:lnSpc>
                  <a:spcPct val="80000"/>
                </a:lnSpc>
              </a:pPr>
              <a:t>6</a:t>
            </a:fld>
            <a:endParaRPr lang="en-US" altLang="en-US" sz="600">
              <a:latin typeface="Cambria" pitchFamily="18" charset="0"/>
            </a:endParaRPr>
          </a:p>
        </p:txBody>
      </p:sp>
      <p:sp>
        <p:nvSpPr>
          <p:cNvPr id="19462"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r>
              <a:rPr lang="en-US" altLang="en-US" smtClean="0">
                <a:latin typeface="Cambria" pitchFamily="18" charset="0"/>
              </a:rPr>
              <a:t>ACES PLC, ATLAS, March 2014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AutoShape 4"/>
          <p:cNvCxnSpPr>
            <a:cxnSpLocks noChangeShapeType="1"/>
          </p:cNvCxnSpPr>
          <p:nvPr/>
        </p:nvCxnSpPr>
        <p:spPr bwMode="auto">
          <a:xfrm>
            <a:off x="1752600" y="3200400"/>
            <a:ext cx="6176963" cy="0"/>
          </a:xfrm>
          <a:prstGeom prst="straightConnector1">
            <a:avLst/>
          </a:prstGeom>
          <a:noFill/>
          <a:ln w="25400">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norm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80000"/>
              </a:lnSpc>
            </a:pPr>
            <a:fld id="{C0964341-5754-4384-B8F9-27B8B3F32B7E}" type="slidenum">
              <a:rPr lang="en-US" altLang="en-US" sz="600">
                <a:latin typeface="Cambria" pitchFamily="18" charset="0"/>
              </a:rPr>
              <a:pPr>
                <a:lnSpc>
                  <a:spcPct val="80000"/>
                </a:lnSpc>
              </a:pPr>
              <a:t>7</a:t>
            </a:fld>
            <a:endParaRPr lang="en-US" altLang="en-US" sz="600">
              <a:latin typeface="Cambria" pitchFamily="18" charset="0"/>
            </a:endParaRPr>
          </a:p>
        </p:txBody>
      </p:sp>
      <p:sp>
        <p:nvSpPr>
          <p:cNvPr id="20484" name="Footer Placeholder 4"/>
          <p:cNvSpPr>
            <a:spLocks noGrp="1"/>
          </p:cNvSpPr>
          <p:nvPr>
            <p:ph type="ftr" sz="quarter" idx="11"/>
          </p:nvPr>
        </p:nvSpPr>
        <p:spPr bwMode="auto">
          <a:xfrm>
            <a:off x="2057400" y="6324600"/>
            <a:ext cx="54213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pPr>
            <a:r>
              <a:rPr lang="en-US" altLang="en-US" smtClean="0">
                <a:latin typeface="Cambria" pitchFamily="18" charset="0"/>
              </a:rPr>
              <a:t>ACES PLC, ATLAS, March 2014</a:t>
            </a:r>
          </a:p>
        </p:txBody>
      </p:sp>
      <p:graphicFrame>
        <p:nvGraphicFramePr>
          <p:cNvPr id="2" name="Object 1"/>
          <p:cNvGraphicFramePr>
            <a:graphicFrameLocks noChangeAspect="1"/>
          </p:cNvGraphicFramePr>
          <p:nvPr>
            <p:extLst>
              <p:ext uri="{D42A27DB-BD31-4B8C-83A1-F6EECF244321}">
                <p14:modId xmlns:p14="http://schemas.microsoft.com/office/powerpoint/2010/main" val="311813092"/>
              </p:ext>
            </p:extLst>
          </p:nvPr>
        </p:nvGraphicFramePr>
        <p:xfrm>
          <a:off x="107950" y="609600"/>
          <a:ext cx="8928100" cy="5638800"/>
        </p:xfrm>
        <a:graphic>
          <a:graphicData uri="http://schemas.openxmlformats.org/presentationml/2006/ole">
            <mc:AlternateContent xmlns:mc="http://schemas.openxmlformats.org/markup-compatibility/2006">
              <mc:Choice xmlns:v="urn:schemas-microsoft-com:vml" Requires="v">
                <p:oleObj spid="_x0000_s1073" name="Document" r:id="rId4" imgW="8927771" imgH="5638592" progId="Word.Document.12">
                  <p:embed/>
                </p:oleObj>
              </mc:Choice>
              <mc:Fallback>
                <p:oleObj name="Document" r:id="rId4" imgW="8927771" imgH="5638592" progId="Word.Document.12">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609600"/>
                        <a:ext cx="892810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“Zoom in” on Developing a Future Pathway: Complete TIF Sample Activities</a:t>
            </a:r>
            <a:endParaRPr lang="en-US" dirty="0"/>
          </a:p>
        </p:txBody>
      </p:sp>
      <p:sp>
        <p:nvSpPr>
          <p:cNvPr id="3" name="Content Placeholder 2"/>
          <p:cNvSpPr>
            <a:spLocks noGrp="1"/>
          </p:cNvSpPr>
          <p:nvPr>
            <p:ph idx="1"/>
          </p:nvPr>
        </p:nvSpPr>
        <p:spPr/>
        <p:txBody>
          <a:bodyPr>
            <a:normAutofit lnSpcReduction="10000"/>
          </a:bodyPr>
          <a:lstStyle/>
          <a:p>
            <a:pPr>
              <a:buClr>
                <a:schemeClr val="tx1"/>
              </a:buClr>
            </a:pPr>
            <a:r>
              <a:rPr lang="en-US" dirty="0" smtClean="0"/>
              <a:t>Given one DFP skill (1, 2, or 3), look at the sample activities provided for that skill. </a:t>
            </a:r>
          </a:p>
          <a:p>
            <a:pPr>
              <a:buClr>
                <a:schemeClr val="tx1"/>
              </a:buClr>
            </a:pPr>
            <a:r>
              <a:rPr lang="en-US" dirty="0" smtClean="0"/>
              <a:t>Look at the column of the grid that most closely corresponds to the level of your students.</a:t>
            </a:r>
          </a:p>
          <a:p>
            <a:pPr>
              <a:buClr>
                <a:schemeClr val="tx1"/>
              </a:buClr>
            </a:pPr>
            <a:r>
              <a:rPr lang="en-US" dirty="0" smtClean="0"/>
              <a:t>Find one sample activity to consider using with your students. (Consider tech examples as well)</a:t>
            </a:r>
          </a:p>
          <a:p>
            <a:pPr>
              <a:buClr>
                <a:schemeClr val="tx1"/>
              </a:buClr>
            </a:pPr>
            <a:r>
              <a:rPr lang="en-US" dirty="0" smtClean="0"/>
              <a:t>Fill out the chart w/ the sub skill, level, activity description and “tweaks” you would make to the activity for you students</a:t>
            </a:r>
          </a:p>
          <a:p>
            <a:pPr>
              <a:buClr>
                <a:schemeClr val="tx1"/>
              </a:buClr>
            </a:pPr>
            <a:r>
              <a:rPr lang="en-US" dirty="0" smtClean="0"/>
              <a:t>Share with the group.</a:t>
            </a:r>
            <a:endParaRPr lang="en-US" dirty="0"/>
          </a:p>
        </p:txBody>
      </p:sp>
    </p:spTree>
    <p:extLst>
      <p:ext uri="{BB962C8B-B14F-4D97-AF65-F5344CB8AC3E}">
        <p14:creationId xmlns:p14="http://schemas.microsoft.com/office/powerpoint/2010/main" val="27666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63600"/>
          </a:xfrm>
        </p:spPr>
        <p:txBody>
          <a:bodyPr>
            <a:normAutofit fontScale="90000"/>
          </a:bodyPr>
          <a:lstStyle/>
          <a:p>
            <a:r>
              <a:rPr lang="en-US" b="1" dirty="0" smtClean="0"/>
              <a:t>Give me an </a:t>
            </a:r>
            <a:r>
              <a:rPr lang="en-US" sz="4900" b="1" dirty="0" smtClean="0">
                <a:solidFill>
                  <a:srgbClr val="7030A0"/>
                </a:solidFill>
              </a:rPr>
              <a:t>A! </a:t>
            </a:r>
            <a:r>
              <a:rPr lang="en-US" b="1" dirty="0" smtClean="0">
                <a:solidFill>
                  <a:schemeClr val="bg1"/>
                </a:solidFill>
              </a:rPr>
              <a:t>The</a:t>
            </a:r>
            <a:r>
              <a:rPr lang="en-US" sz="4900" b="1" dirty="0" smtClean="0">
                <a:solidFill>
                  <a:srgbClr val="7030A0"/>
                </a:solidFill>
              </a:rPr>
              <a:t> ACES</a:t>
            </a:r>
            <a:r>
              <a:rPr lang="en-US" b="1" dirty="0" smtClean="0"/>
              <a:t> Process</a:t>
            </a:r>
            <a:endParaRPr lang="en-US" b="1" dirty="0"/>
          </a:p>
        </p:txBody>
      </p:sp>
      <p:sp>
        <p:nvSpPr>
          <p:cNvPr id="3" name="Content Placeholder 2"/>
          <p:cNvSpPr>
            <a:spLocks noGrp="1"/>
          </p:cNvSpPr>
          <p:nvPr>
            <p:ph idx="1"/>
          </p:nvPr>
        </p:nvSpPr>
        <p:spPr>
          <a:xfrm>
            <a:off x="228600" y="1219201"/>
            <a:ext cx="8686800" cy="4648200"/>
          </a:xfrm>
        </p:spPr>
        <p:txBody>
          <a:bodyPr>
            <a:normAutofit lnSpcReduction="10000"/>
          </a:bodyPr>
          <a:lstStyle/>
          <a:p>
            <a:pPr marL="742950" lvl="0" indent="-742950">
              <a:buClrTx/>
              <a:buNone/>
            </a:pPr>
            <a:r>
              <a:rPr lang="en-US" sz="4000" b="1" dirty="0" smtClean="0">
                <a:solidFill>
                  <a:srgbClr val="7030A0"/>
                </a:solidFill>
              </a:rPr>
              <a:t>A</a:t>
            </a:r>
            <a:endParaRPr lang="en-US" sz="3200" dirty="0" smtClean="0"/>
          </a:p>
          <a:p>
            <a:pPr marL="742950" lvl="0" indent="-742950">
              <a:buClrTx/>
              <a:buNone/>
            </a:pPr>
            <a:endParaRPr lang="en-US" sz="3200" b="1" dirty="0" smtClean="0">
              <a:solidFill>
                <a:srgbClr val="7030A0"/>
              </a:solidFill>
            </a:endParaRPr>
          </a:p>
          <a:p>
            <a:pPr marL="742950" lvl="0" indent="-742950">
              <a:buClrTx/>
              <a:buNone/>
            </a:pPr>
            <a:r>
              <a:rPr lang="en-US" sz="3900" b="1" dirty="0" smtClean="0">
                <a:solidFill>
                  <a:srgbClr val="7030A0"/>
                </a:solidFill>
              </a:rPr>
              <a:t>C</a:t>
            </a:r>
            <a:endParaRPr lang="en-US" sz="3200" dirty="0" smtClean="0"/>
          </a:p>
          <a:p>
            <a:pPr marL="742950" lvl="0" indent="-742950">
              <a:buClrTx/>
              <a:buFont typeface="+mj-lt"/>
              <a:buAutoNum type="arabicPeriod"/>
            </a:pPr>
            <a:endParaRPr lang="en-US" sz="3200" b="1" dirty="0" smtClean="0">
              <a:solidFill>
                <a:srgbClr val="7030A0"/>
              </a:solidFill>
            </a:endParaRPr>
          </a:p>
          <a:p>
            <a:pPr marL="742950" lvl="0" indent="-742950">
              <a:buClrTx/>
              <a:buNone/>
            </a:pPr>
            <a:r>
              <a:rPr lang="en-US" sz="3900" b="1" dirty="0" smtClean="0">
                <a:solidFill>
                  <a:srgbClr val="7030A0"/>
                </a:solidFill>
              </a:rPr>
              <a:t>E</a:t>
            </a:r>
            <a:endParaRPr lang="en-US" sz="3200" dirty="0" smtClean="0"/>
          </a:p>
          <a:p>
            <a:pPr marL="742950" lvl="0" indent="-742950">
              <a:buClrTx/>
              <a:buNone/>
            </a:pPr>
            <a:endParaRPr lang="en-US" sz="3200" b="1" dirty="0" smtClean="0">
              <a:solidFill>
                <a:srgbClr val="7030A0"/>
              </a:solidFill>
            </a:endParaRPr>
          </a:p>
          <a:p>
            <a:pPr marL="742950" lvl="0" indent="-742950">
              <a:buClrTx/>
              <a:buNone/>
            </a:pPr>
            <a:r>
              <a:rPr lang="en-US" sz="3900" b="1" dirty="0" smtClean="0">
                <a:solidFill>
                  <a:srgbClr val="7030A0"/>
                </a:solidFill>
              </a:rPr>
              <a:t>S</a:t>
            </a:r>
            <a:endParaRPr lang="en-US" sz="3200" dirty="0"/>
          </a:p>
        </p:txBody>
      </p:sp>
      <p:sp>
        <p:nvSpPr>
          <p:cNvPr id="5" name="TextBox 4"/>
          <p:cNvSpPr txBox="1"/>
          <p:nvPr/>
        </p:nvSpPr>
        <p:spPr>
          <a:xfrm>
            <a:off x="762000" y="1219200"/>
            <a:ext cx="7620000" cy="978729"/>
          </a:xfrm>
          <a:prstGeom prst="rect">
            <a:avLst/>
          </a:prstGeom>
          <a:noFill/>
        </p:spPr>
        <p:txBody>
          <a:bodyPr wrap="square" rtlCol="0">
            <a:spAutoFit/>
          </a:bodyPr>
          <a:lstStyle/>
          <a:p>
            <a:pPr>
              <a:lnSpc>
                <a:spcPct val="90000"/>
              </a:lnSpc>
            </a:pPr>
            <a:r>
              <a:rPr lang="en-US" sz="3200" b="1" dirty="0" err="1" smtClean="0"/>
              <a:t>ssess</a:t>
            </a:r>
            <a:r>
              <a:rPr lang="en-US" sz="3200" dirty="0" smtClean="0"/>
              <a:t> instruction/materials/curriculum to identify where TIF skills are addressed</a:t>
            </a:r>
            <a:endParaRPr lang="en-US" sz="3200" dirty="0"/>
          </a:p>
        </p:txBody>
      </p:sp>
      <p:sp>
        <p:nvSpPr>
          <p:cNvPr id="6" name="TextBox 5"/>
          <p:cNvSpPr txBox="1"/>
          <p:nvPr/>
        </p:nvSpPr>
        <p:spPr>
          <a:xfrm>
            <a:off x="762000" y="2526471"/>
            <a:ext cx="7620000" cy="978729"/>
          </a:xfrm>
          <a:prstGeom prst="rect">
            <a:avLst/>
          </a:prstGeom>
          <a:noFill/>
        </p:spPr>
        <p:txBody>
          <a:bodyPr wrap="square" rtlCol="0">
            <a:spAutoFit/>
          </a:bodyPr>
          <a:lstStyle/>
          <a:p>
            <a:pPr>
              <a:lnSpc>
                <a:spcPct val="90000"/>
              </a:lnSpc>
            </a:pPr>
            <a:r>
              <a:rPr lang="en-US" sz="3200" b="1" dirty="0" err="1" smtClean="0"/>
              <a:t>omplement</a:t>
            </a:r>
            <a:r>
              <a:rPr lang="en-US" sz="3200" dirty="0" smtClean="0"/>
              <a:t> to intentionally integrate TIF skills</a:t>
            </a:r>
            <a:endParaRPr lang="en-US" sz="3200" dirty="0"/>
          </a:p>
        </p:txBody>
      </p:sp>
      <p:sp>
        <p:nvSpPr>
          <p:cNvPr id="7" name="TextBox 6"/>
          <p:cNvSpPr txBox="1"/>
          <p:nvPr/>
        </p:nvSpPr>
        <p:spPr>
          <a:xfrm>
            <a:off x="762000" y="3821871"/>
            <a:ext cx="7620000" cy="978729"/>
          </a:xfrm>
          <a:prstGeom prst="rect">
            <a:avLst/>
          </a:prstGeom>
          <a:noFill/>
        </p:spPr>
        <p:txBody>
          <a:bodyPr wrap="square" rtlCol="0">
            <a:spAutoFit/>
          </a:bodyPr>
          <a:lstStyle/>
          <a:p>
            <a:pPr>
              <a:lnSpc>
                <a:spcPct val="90000"/>
              </a:lnSpc>
            </a:pPr>
            <a:r>
              <a:rPr lang="en-US" sz="3200" b="1" dirty="0" smtClean="0"/>
              <a:t>valuate</a:t>
            </a:r>
            <a:r>
              <a:rPr lang="en-US" sz="3200" dirty="0" smtClean="0"/>
              <a:t> outcomes after delivering lesson/using materials/trying the activity</a:t>
            </a:r>
            <a:endParaRPr lang="en-US" sz="3200" dirty="0"/>
          </a:p>
        </p:txBody>
      </p:sp>
      <p:sp>
        <p:nvSpPr>
          <p:cNvPr id="8" name="TextBox 7"/>
          <p:cNvSpPr txBox="1"/>
          <p:nvPr/>
        </p:nvSpPr>
        <p:spPr>
          <a:xfrm>
            <a:off x="838200" y="5029200"/>
            <a:ext cx="7620000" cy="1569660"/>
          </a:xfrm>
          <a:prstGeom prst="rect">
            <a:avLst/>
          </a:prstGeom>
          <a:noFill/>
        </p:spPr>
        <p:txBody>
          <a:bodyPr wrap="square" rtlCol="0">
            <a:spAutoFit/>
          </a:bodyPr>
          <a:lstStyle/>
          <a:p>
            <a:pPr marL="742950" lvl="0" indent="-742950">
              <a:buClrTx/>
              <a:buNone/>
            </a:pPr>
            <a:r>
              <a:rPr lang="en-US" sz="3200" b="1" dirty="0" err="1" smtClean="0"/>
              <a:t>tudy</a:t>
            </a:r>
            <a:r>
              <a:rPr lang="en-US" sz="3200" dirty="0" smtClean="0"/>
              <a:t> and reflect</a:t>
            </a:r>
          </a:p>
          <a:p>
            <a:pPr lvl="3">
              <a:buClrTx/>
            </a:pPr>
            <a:r>
              <a:rPr lang="en-US" sz="3200" dirty="0" smtClean="0"/>
              <a:t>What else do students need?</a:t>
            </a:r>
          </a:p>
          <a:p>
            <a:pPr lvl="3">
              <a:buClrTx/>
            </a:pPr>
            <a:r>
              <a:rPr lang="en-US" sz="3200" dirty="0" smtClean="0"/>
              <a:t>What else do I need?</a:t>
            </a:r>
            <a:endParaRPr lang="en-US" sz="3200" dirty="0"/>
          </a:p>
        </p:txBody>
      </p:sp>
    </p:spTree>
    <p:extLst>
      <p:ext uri="{BB962C8B-B14F-4D97-AF65-F5344CB8AC3E}">
        <p14:creationId xmlns:p14="http://schemas.microsoft.com/office/powerpoint/2010/main" val="373362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Theme2">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Custom 62">
      <a:dk1>
        <a:srgbClr val="073763"/>
      </a:dk1>
      <a:lt1>
        <a:srgbClr val="073763"/>
      </a:lt1>
      <a:dk2>
        <a:srgbClr val="90C6F6"/>
      </a:dk2>
      <a:lt2>
        <a:srgbClr val="DBF5F9"/>
      </a:lt2>
      <a:accent1>
        <a:srgbClr val="E4E4E4"/>
      </a:accent1>
      <a:accent2>
        <a:srgbClr val="FFFF00"/>
      </a:accent2>
      <a:accent3>
        <a:srgbClr val="FF99FF"/>
      </a:accent3>
      <a:accent4>
        <a:srgbClr val="00B050"/>
      </a:accent4>
      <a:accent5>
        <a:srgbClr val="89C3F5"/>
      </a:accent5>
      <a:accent6>
        <a:srgbClr val="FFC000"/>
      </a:accent6>
      <a:hlink>
        <a:srgbClr val="650066"/>
      </a:hlink>
      <a:folHlink>
        <a:srgbClr val="65006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7966</TotalTime>
  <Words>4101</Words>
  <Application>Microsoft Macintosh PowerPoint</Application>
  <PresentationFormat>On-screen Show (4:3)</PresentationFormat>
  <Paragraphs>500</Paragraphs>
  <Slides>44</Slides>
  <Notes>44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Theme2</vt:lpstr>
      <vt:lpstr>Custom Design</vt:lpstr>
      <vt:lpstr>Theme1</vt:lpstr>
      <vt:lpstr>Document</vt:lpstr>
      <vt:lpstr>The TIF-Lens Series: “Zoom in” on Developing a Future Pathway</vt:lpstr>
      <vt:lpstr>Who’s who?</vt:lpstr>
      <vt:lpstr>AGENDA Today we will…</vt:lpstr>
      <vt:lpstr>ACES Academic, Career, &amp; Employability Skills</vt:lpstr>
      <vt:lpstr>Developing a future pathway: Matching Skills &amp; Sub Skills</vt:lpstr>
      <vt:lpstr>TIF: Transitions Integration Framework</vt:lpstr>
      <vt:lpstr>PowerPoint Presentation</vt:lpstr>
      <vt:lpstr>“Zoom in” on Developing a Future Pathway: Complete TIF Sample Activities</vt:lpstr>
      <vt:lpstr>Give me an A! The ACES Process</vt:lpstr>
      <vt:lpstr>Give me an A! The ACES Process</vt:lpstr>
      <vt:lpstr>Step 1: assess</vt:lpstr>
      <vt:lpstr>PowerPoint Presentation</vt:lpstr>
      <vt:lpstr>Pre A-c-e-s Lesson: Assess</vt:lpstr>
      <vt:lpstr>PowerPoint Presentation</vt:lpstr>
      <vt:lpstr>Pre A-c-e-s Lesson: Assess</vt:lpstr>
      <vt:lpstr>Pre-ACES Lesson Plan Guided Practice: Writing Questions</vt:lpstr>
      <vt:lpstr>Pre A-c-e-s Lesson: Assess</vt:lpstr>
      <vt:lpstr>  Pre-ACES Lesson Plan Independent Practice: Student Research</vt:lpstr>
      <vt:lpstr>Pre A-c-e-s Lesson: Assess</vt:lpstr>
      <vt:lpstr>ACES Process: Step 2: Complement</vt:lpstr>
      <vt:lpstr>Post-ACES Lesson Plan Warm-up</vt:lpstr>
      <vt:lpstr>Post A-c-e-s: Complement</vt:lpstr>
      <vt:lpstr>Post-ACES Lesson Plan Introduction</vt:lpstr>
      <vt:lpstr>Post A-c-e-s: Complement</vt:lpstr>
      <vt:lpstr>Post-ACES Lesson Plan Guided Practice</vt:lpstr>
      <vt:lpstr>Post A-c-e-s: Complement</vt:lpstr>
      <vt:lpstr>Post-ACES Lesson Plan Independent Practice</vt:lpstr>
      <vt:lpstr>Post A-c-e-s: Complement</vt:lpstr>
      <vt:lpstr>Post-ACES Lesson Plan Extension</vt:lpstr>
      <vt:lpstr>Post A-c-e-s: Complement</vt:lpstr>
      <vt:lpstr>TIF-ing your classroom</vt:lpstr>
      <vt:lpstr>TIF Methods Definitions</vt:lpstr>
      <vt:lpstr>Which TIF method is which?</vt:lpstr>
      <vt:lpstr>Which is Which? Group Activity</vt:lpstr>
      <vt:lpstr>Routine!</vt:lpstr>
      <vt:lpstr>norm!</vt:lpstr>
      <vt:lpstr>PowerPoint Presentation</vt:lpstr>
      <vt:lpstr>PowerPoint Presentation</vt:lpstr>
      <vt:lpstr>PowerPoint Presentation</vt:lpstr>
      <vt:lpstr>Think-Pair-Share:  TIF-ing your Classroom: Discussion</vt:lpstr>
      <vt:lpstr>ACES 6-pack ABES*!   The Muscle Behind the mission!  *Adult Basic Education Support</vt:lpstr>
      <vt:lpstr>ACES Resource library</vt:lpstr>
      <vt:lpstr>ACES Resource library</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Lia</dc:creator>
  <cp:lastModifiedBy>Minneapolis Public Schools</cp:lastModifiedBy>
  <cp:revision>376</cp:revision>
  <dcterms:created xsi:type="dcterms:W3CDTF">2013-08-05T02:39:06Z</dcterms:created>
  <dcterms:modified xsi:type="dcterms:W3CDTF">2015-03-16T14:42:01Z</dcterms:modified>
</cp:coreProperties>
</file>