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3"/>
  </p:notesMasterIdLst>
  <p:handoutMasterIdLst>
    <p:handoutMasterId r:id="rId44"/>
  </p:handoutMasterIdLst>
  <p:sldIdLst>
    <p:sldId id="260" r:id="rId2"/>
    <p:sldId id="371" r:id="rId3"/>
    <p:sldId id="372" r:id="rId4"/>
    <p:sldId id="381" r:id="rId5"/>
    <p:sldId id="376" r:id="rId6"/>
    <p:sldId id="382" r:id="rId7"/>
    <p:sldId id="375" r:id="rId8"/>
    <p:sldId id="379" r:id="rId9"/>
    <p:sldId id="378" r:id="rId10"/>
    <p:sldId id="299" r:id="rId11"/>
    <p:sldId id="311" r:id="rId12"/>
    <p:sldId id="390" r:id="rId13"/>
    <p:sldId id="391" r:id="rId14"/>
    <p:sldId id="392" r:id="rId15"/>
    <p:sldId id="393" r:id="rId16"/>
    <p:sldId id="394" r:id="rId17"/>
    <p:sldId id="395" r:id="rId18"/>
    <p:sldId id="396" r:id="rId19"/>
    <p:sldId id="397" r:id="rId20"/>
    <p:sldId id="411" r:id="rId21"/>
    <p:sldId id="399" r:id="rId22"/>
    <p:sldId id="400" r:id="rId23"/>
    <p:sldId id="401" r:id="rId24"/>
    <p:sldId id="402" r:id="rId25"/>
    <p:sldId id="403" r:id="rId26"/>
    <p:sldId id="404" r:id="rId27"/>
    <p:sldId id="405" r:id="rId28"/>
    <p:sldId id="406" r:id="rId29"/>
    <p:sldId id="407" r:id="rId30"/>
    <p:sldId id="408" r:id="rId31"/>
    <p:sldId id="344" r:id="rId32"/>
    <p:sldId id="345" r:id="rId33"/>
    <p:sldId id="367" r:id="rId34"/>
    <p:sldId id="383" r:id="rId35"/>
    <p:sldId id="369" r:id="rId36"/>
    <p:sldId id="349" r:id="rId37"/>
    <p:sldId id="384" r:id="rId38"/>
    <p:sldId id="385" r:id="rId39"/>
    <p:sldId id="386" r:id="rId40"/>
    <p:sldId id="387" r:id="rId41"/>
    <p:sldId id="388" r:id="rId42"/>
  </p:sldIdLst>
  <p:sldSz cx="9144000" cy="6858000" type="screen4x3"/>
  <p:notesSz cx="6881813" cy="9296400"/>
  <p:defaultTextStyle>
    <a:defPPr>
      <a:defRPr lang="en-US"/>
    </a:defPPr>
    <a:lvl1pPr marL="0" algn="l" defTabSz="914268" rtl="0" eaLnBrk="1" latinLnBrk="0" hangingPunct="1">
      <a:defRPr sz="1800" kern="1200">
        <a:solidFill>
          <a:schemeClr val="tx1"/>
        </a:solidFill>
        <a:latin typeface="+mn-lt"/>
        <a:ea typeface="+mn-ea"/>
        <a:cs typeface="+mn-cs"/>
      </a:defRPr>
    </a:lvl1pPr>
    <a:lvl2pPr marL="457133" algn="l" defTabSz="914268" rtl="0" eaLnBrk="1" latinLnBrk="0" hangingPunct="1">
      <a:defRPr sz="1800" kern="1200">
        <a:solidFill>
          <a:schemeClr val="tx1"/>
        </a:solidFill>
        <a:latin typeface="+mn-lt"/>
        <a:ea typeface="+mn-ea"/>
        <a:cs typeface="+mn-cs"/>
      </a:defRPr>
    </a:lvl2pPr>
    <a:lvl3pPr marL="914268" algn="l" defTabSz="914268" rtl="0" eaLnBrk="1" latinLnBrk="0" hangingPunct="1">
      <a:defRPr sz="1800" kern="1200">
        <a:solidFill>
          <a:schemeClr val="tx1"/>
        </a:solidFill>
        <a:latin typeface="+mn-lt"/>
        <a:ea typeface="+mn-ea"/>
        <a:cs typeface="+mn-cs"/>
      </a:defRPr>
    </a:lvl3pPr>
    <a:lvl4pPr marL="1371400" algn="l" defTabSz="914268" rtl="0" eaLnBrk="1" latinLnBrk="0" hangingPunct="1">
      <a:defRPr sz="1800" kern="1200">
        <a:solidFill>
          <a:schemeClr val="tx1"/>
        </a:solidFill>
        <a:latin typeface="+mn-lt"/>
        <a:ea typeface="+mn-ea"/>
        <a:cs typeface="+mn-cs"/>
      </a:defRPr>
    </a:lvl4pPr>
    <a:lvl5pPr marL="1828532" algn="l" defTabSz="914268" rtl="0" eaLnBrk="1" latinLnBrk="0" hangingPunct="1">
      <a:defRPr sz="1800" kern="1200">
        <a:solidFill>
          <a:schemeClr val="tx1"/>
        </a:solidFill>
        <a:latin typeface="+mn-lt"/>
        <a:ea typeface="+mn-ea"/>
        <a:cs typeface="+mn-cs"/>
      </a:defRPr>
    </a:lvl5pPr>
    <a:lvl6pPr marL="2285668" algn="l" defTabSz="914268" rtl="0" eaLnBrk="1" latinLnBrk="0" hangingPunct="1">
      <a:defRPr sz="1800" kern="1200">
        <a:solidFill>
          <a:schemeClr val="tx1"/>
        </a:solidFill>
        <a:latin typeface="+mn-lt"/>
        <a:ea typeface="+mn-ea"/>
        <a:cs typeface="+mn-cs"/>
      </a:defRPr>
    </a:lvl6pPr>
    <a:lvl7pPr marL="2742800" algn="l" defTabSz="914268" rtl="0" eaLnBrk="1" latinLnBrk="0" hangingPunct="1">
      <a:defRPr sz="1800" kern="1200">
        <a:solidFill>
          <a:schemeClr val="tx1"/>
        </a:solidFill>
        <a:latin typeface="+mn-lt"/>
        <a:ea typeface="+mn-ea"/>
        <a:cs typeface="+mn-cs"/>
      </a:defRPr>
    </a:lvl7pPr>
    <a:lvl8pPr marL="3199932" algn="l" defTabSz="914268" rtl="0" eaLnBrk="1" latinLnBrk="0" hangingPunct="1">
      <a:defRPr sz="1800" kern="1200">
        <a:solidFill>
          <a:schemeClr val="tx1"/>
        </a:solidFill>
        <a:latin typeface="+mn-lt"/>
        <a:ea typeface="+mn-ea"/>
        <a:cs typeface="+mn-cs"/>
      </a:defRPr>
    </a:lvl8pPr>
    <a:lvl9pPr marL="3657068" algn="l" defTabSz="91426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66"/>
    <a:srgbClr val="9966FF"/>
    <a:srgbClr val="FF66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4409" autoAdjust="0"/>
  </p:normalViewPr>
  <p:slideViewPr>
    <p:cSldViewPr>
      <p:cViewPr>
        <p:scale>
          <a:sx n="60" d="100"/>
          <a:sy n="60" d="100"/>
        </p:scale>
        <p:origin x="24" y="-288"/>
      </p:cViewPr>
      <p:guideLst>
        <p:guide orient="horz" pos="2160"/>
        <p:guide pos="2880"/>
      </p:guideLst>
    </p:cSldViewPr>
  </p:slideViewPr>
  <p:notesTextViewPr>
    <p:cViewPr>
      <p:scale>
        <a:sx n="100" d="100"/>
        <a:sy n="100" d="100"/>
      </p:scale>
      <p:origin x="0" y="0"/>
    </p:cViewPr>
  </p:notesTextViewPr>
  <p:notesViewPr>
    <p:cSldViewPr>
      <p:cViewPr>
        <p:scale>
          <a:sx n="80" d="100"/>
          <a:sy n="80" d="100"/>
        </p:scale>
        <p:origin x="-240" y="-72"/>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smtClean="0"/>
              <a:t>ACES PLC Meeting THREE</a:t>
            </a: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DC70CBDF-06A3-43C2-A68E-4CC638D4D994}" type="datetime1">
              <a:rPr lang="en-US" smtClean="0"/>
              <a:pPr/>
              <a:t>4/17/2015</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5DDB43B1-185A-48D0-B2B2-25D084813D53}" type="slidenum">
              <a:rPr lang="en-US" smtClean="0"/>
              <a:pPr/>
              <a:t>‹#›</a:t>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smtClean="0"/>
              <a:t>ACES PLC Meeting THREE</a:t>
            </a: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D5980CAF-7701-4FC4-896A-855C0823DC4A}" type="datetime1">
              <a:rPr lang="en-US" smtClean="0"/>
              <a:pPr/>
              <a:t>4/17/2015</a:t>
            </a:fld>
            <a:endParaRPr lang="en-US"/>
          </a:p>
        </p:txBody>
      </p:sp>
      <p:sp>
        <p:nvSpPr>
          <p:cNvPr id="4" name="Slide Image Placeholder 3"/>
          <p:cNvSpPr>
            <a:spLocks noGrp="1" noRot="1" noChangeAspect="1"/>
          </p:cNvSpPr>
          <p:nvPr>
            <p:ph type="sldImg" idx="2"/>
          </p:nvPr>
        </p:nvSpPr>
        <p:spPr>
          <a:xfrm>
            <a:off x="654050" y="696913"/>
            <a:ext cx="5575300" cy="418306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5113020"/>
            <a:ext cx="5505450" cy="4183380"/>
          </a:xfrm>
          <a:prstGeom prst="rect">
            <a:avLst/>
          </a:prstGeom>
        </p:spPr>
        <p:txBody>
          <a:bodyPr vert="horz" lIns="92446" tIns="46223" rIns="92446" bIns="4622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46690AAA-1ABE-4DBE-8359-ADF1A4E8CCAE}" type="slidenum">
              <a:rPr lang="en-US" smtClean="0"/>
              <a:pPr/>
              <a:t>‹#›</a:t>
            </a:fld>
            <a:endParaRPr lang="en-US"/>
          </a:p>
        </p:txBody>
      </p:sp>
    </p:spTree>
  </p:cSld>
  <p:clrMap bg1="lt1" tx1="dk1" bg2="lt2" tx2="dk2" accent1="accent1" accent2="accent2" accent3="accent3" accent4="accent4" accent5="accent5" accent6="accent6" hlink="hlink" folHlink="folHlink"/>
  <p:hf ftr="0" dt="0"/>
  <p:notesStyle>
    <a:lvl1pPr marL="0" algn="l" defTabSz="914268" rtl="0" eaLnBrk="1" latinLnBrk="0" hangingPunct="1">
      <a:defRPr sz="1400" kern="1200">
        <a:solidFill>
          <a:schemeClr val="tx1"/>
        </a:solidFill>
        <a:latin typeface="+mn-lt"/>
        <a:ea typeface="+mn-ea"/>
        <a:cs typeface="+mn-cs"/>
      </a:defRPr>
    </a:lvl1pPr>
    <a:lvl2pPr marL="457133" algn="l" defTabSz="914268" rtl="0" eaLnBrk="1" latinLnBrk="0" hangingPunct="1">
      <a:defRPr sz="1400" kern="1200">
        <a:solidFill>
          <a:schemeClr val="tx1"/>
        </a:solidFill>
        <a:latin typeface="+mn-lt"/>
        <a:ea typeface="+mn-ea"/>
        <a:cs typeface="+mn-cs"/>
      </a:defRPr>
    </a:lvl2pPr>
    <a:lvl3pPr marL="914268" algn="l" defTabSz="914268" rtl="0" eaLnBrk="1" latinLnBrk="0" hangingPunct="1">
      <a:defRPr sz="1400" kern="1200">
        <a:solidFill>
          <a:schemeClr val="tx1"/>
        </a:solidFill>
        <a:latin typeface="+mn-lt"/>
        <a:ea typeface="+mn-ea"/>
        <a:cs typeface="+mn-cs"/>
      </a:defRPr>
    </a:lvl3pPr>
    <a:lvl4pPr marL="1371400" algn="l" defTabSz="914268" rtl="0" eaLnBrk="1" latinLnBrk="0" hangingPunct="1">
      <a:defRPr sz="1400" kern="1200">
        <a:solidFill>
          <a:schemeClr val="tx1"/>
        </a:solidFill>
        <a:latin typeface="+mn-lt"/>
        <a:ea typeface="+mn-ea"/>
        <a:cs typeface="+mn-cs"/>
      </a:defRPr>
    </a:lvl4pPr>
    <a:lvl5pPr marL="1828532" algn="l" defTabSz="914268" rtl="0" eaLnBrk="1" latinLnBrk="0" hangingPunct="1">
      <a:defRPr sz="1400" kern="1200">
        <a:solidFill>
          <a:schemeClr val="tx1"/>
        </a:solidFill>
        <a:latin typeface="+mn-lt"/>
        <a:ea typeface="+mn-ea"/>
        <a:cs typeface="+mn-cs"/>
      </a:defRPr>
    </a:lvl5pPr>
    <a:lvl6pPr marL="2285668" algn="l" defTabSz="914268" rtl="0" eaLnBrk="1" latinLnBrk="0" hangingPunct="1">
      <a:defRPr sz="1000" kern="1200">
        <a:solidFill>
          <a:schemeClr val="tx1"/>
        </a:solidFill>
        <a:latin typeface="+mn-lt"/>
        <a:ea typeface="+mn-ea"/>
        <a:cs typeface="+mn-cs"/>
      </a:defRPr>
    </a:lvl6pPr>
    <a:lvl7pPr marL="2742800" algn="l" defTabSz="914268" rtl="0" eaLnBrk="1" latinLnBrk="0" hangingPunct="1">
      <a:defRPr sz="1000" kern="1200">
        <a:solidFill>
          <a:schemeClr val="tx1"/>
        </a:solidFill>
        <a:latin typeface="+mn-lt"/>
        <a:ea typeface="+mn-ea"/>
        <a:cs typeface="+mn-cs"/>
      </a:defRPr>
    </a:lvl7pPr>
    <a:lvl8pPr marL="3199932" algn="l" defTabSz="914268" rtl="0" eaLnBrk="1" latinLnBrk="0" hangingPunct="1">
      <a:defRPr sz="1000" kern="1200">
        <a:solidFill>
          <a:schemeClr val="tx1"/>
        </a:solidFill>
        <a:latin typeface="+mn-lt"/>
        <a:ea typeface="+mn-ea"/>
        <a:cs typeface="+mn-cs"/>
      </a:defRPr>
    </a:lvl8pPr>
    <a:lvl9pPr marL="3657068" algn="l" defTabSz="914268"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958080"/>
            <a:ext cx="5505450" cy="3796030"/>
          </a:xfrm>
        </p:spPr>
        <p:txBody>
          <a:bodyPr>
            <a:normAutofit/>
          </a:bodyPr>
          <a:lstStyle/>
          <a:p>
            <a:r>
              <a:rPr lang="en-US" b="1" dirty="0" smtClean="0"/>
              <a:t>Handouts:</a:t>
            </a:r>
          </a:p>
          <a:p>
            <a:pPr lvl="0">
              <a:buFont typeface="Arial" pitchFamily="34" charset="0"/>
              <a:buChar char="•"/>
            </a:pPr>
            <a:r>
              <a:rPr lang="en-US" dirty="0" smtClean="0"/>
              <a:t>ACES PLC II Participant Workbook (Complete document 3-hole punched in 3-ring binder--</a:t>
            </a:r>
            <a:r>
              <a:rPr lang="en-US" i="1" dirty="0" smtClean="0"/>
              <a:t>Recommended</a:t>
            </a:r>
            <a:r>
              <a:rPr lang="en-US" dirty="0" smtClean="0"/>
              <a:t>; or pp. 17-25)</a:t>
            </a:r>
          </a:p>
          <a:p>
            <a:pPr lvl="0">
              <a:buFont typeface="Arial" pitchFamily="34" charset="0"/>
              <a:buChar char="•"/>
            </a:pPr>
            <a:r>
              <a:rPr lang="en-US" dirty="0" smtClean="0"/>
              <a:t>The Complete TIF (Complete document or pp. 14-21)</a:t>
            </a:r>
          </a:p>
          <a:p>
            <a:pPr lvl="0">
              <a:buFont typeface="Arial" pitchFamily="34" charset="0"/>
              <a:buChar char="•"/>
            </a:pPr>
            <a:r>
              <a:rPr lang="en-US" dirty="0" smtClean="0"/>
              <a:t>TIF at a Glance (Complete document or pp. 3-4)</a:t>
            </a:r>
          </a:p>
          <a:p>
            <a:pPr>
              <a:buFont typeface="Arial" pitchFamily="34" charset="0"/>
              <a:buNone/>
            </a:pPr>
            <a:r>
              <a:rPr lang="en-US" b="1" dirty="0" smtClean="0"/>
              <a:t>Materials/Technology:</a:t>
            </a:r>
          </a:p>
          <a:p>
            <a:pPr lvl="0">
              <a:buFont typeface="Arial" pitchFamily="34" charset="0"/>
              <a:buChar char="•"/>
            </a:pPr>
            <a:r>
              <a:rPr lang="en-US" dirty="0" smtClean="0"/>
              <a:t>Go-To-Training</a:t>
            </a:r>
          </a:p>
          <a:p>
            <a:pPr lvl="0">
              <a:buFont typeface="Arial" pitchFamily="34" charset="0"/>
              <a:buChar char="•"/>
            </a:pPr>
            <a:r>
              <a:rPr lang="en-US" dirty="0" smtClean="0"/>
              <a:t>Headphones &amp; microphone</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1</a:t>
            </a:fld>
            <a:endParaRPr lang="en-US"/>
          </a:p>
        </p:txBody>
      </p:sp>
      <p:sp>
        <p:nvSpPr>
          <p:cNvPr id="6" name="Header Placeholder 5"/>
          <p:cNvSpPr>
            <a:spLocks noGrp="1"/>
          </p:cNvSpPr>
          <p:nvPr>
            <p:ph type="hdr" sz="quarter" idx="12"/>
          </p:nvPr>
        </p:nvSpPr>
        <p:spPr/>
        <p:txBody>
          <a:bodyPr/>
          <a:lstStyle/>
          <a:p>
            <a:r>
              <a:rPr lang="en-US" dirty="0" smtClean="0"/>
              <a:t>ACES  Hybrid PLC Meeting THREE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Tale of TWO Contexts</a:t>
            </a:r>
          </a:p>
          <a:p>
            <a:r>
              <a:rPr lang="en-US" i="1" dirty="0" smtClean="0"/>
              <a:t>(30 min)</a:t>
            </a:r>
          </a:p>
          <a:p>
            <a:r>
              <a:rPr lang="en-US" dirty="0" smtClean="0"/>
              <a:t>Slides: 10-30; HO pp. 29-31; (TIF @ a Glance, p. 12)</a:t>
            </a:r>
            <a:endParaRPr lang="en-US" i="1" dirty="0" smtClean="0"/>
          </a:p>
          <a:p>
            <a:endParaRPr lang="en-US" i="1" dirty="0" smtClean="0"/>
          </a:p>
          <a:p>
            <a:r>
              <a:rPr lang="en-US" dirty="0" smtClean="0"/>
              <a:t>Explain that we will look at applying the ACES process to the contexts of the classroom and corrections, this time looking at the NS category (TIF @ a Glance, p. 12).</a:t>
            </a:r>
          </a:p>
          <a:p>
            <a:r>
              <a:rPr lang="en-US" dirty="0" smtClean="0"/>
              <a:t>Context: The Classroom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6690AAA-1ABE-4DBE-8359-ADF1A4E8CCAE}" type="slidenum">
              <a:rPr lang="en-US" smtClean="0"/>
              <a:pPr/>
              <a:t>10</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ACES Process: The Classroom</a:t>
            </a:r>
          </a:p>
          <a:p>
            <a:pPr lvl="0"/>
            <a:r>
              <a:rPr lang="en-US" dirty="0" smtClean="0"/>
              <a:t>Slides: 11-19; HO pp. 29-31; TIF @ a Glance p. 12</a:t>
            </a:r>
          </a:p>
          <a:p>
            <a:pPr lvl="0"/>
            <a:r>
              <a:rPr lang="en-US" dirty="0" smtClean="0"/>
              <a:t>Share the pre-ACES LS lesson and together identify the skills and sub-skills it addresses. Jot down on grid (p. 29).  </a:t>
            </a:r>
            <a:r>
              <a:rPr lang="en-US" i="1" dirty="0" smtClean="0"/>
              <a:t>(Participants will chat the skills they notice in the lesson segments.)</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11</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NS skills do you see?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12</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Have participants check their answers on their grid with this slide. “Click” to reveal the skills one row at a time.</a:t>
            </a:r>
            <a:endParaRPr lang="en-US" dirty="0"/>
          </a:p>
        </p:txBody>
      </p:sp>
      <p:sp>
        <p:nvSpPr>
          <p:cNvPr id="890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BE2EE55D-EE46-4498-B69C-05D04C90C15A}"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NS skills do you see?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14</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Have participants check their answers on their grid with this slide. “Click” to reveal the skills one row at a time.</a:t>
            </a:r>
            <a:endParaRPr lang="en-US" dirty="0"/>
          </a:p>
        </p:txBody>
      </p:sp>
      <p:sp>
        <p:nvSpPr>
          <p:cNvPr id="890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BE2EE55D-EE46-4498-B69C-05D04C90C15A}"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NS skills do you see?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16</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Have participants check their answers on their grid with this slide. “Click” to reveal the skills one row at a time.</a:t>
            </a:r>
            <a:endParaRPr lang="en-US" dirty="0"/>
          </a:p>
        </p:txBody>
      </p:sp>
      <p:sp>
        <p:nvSpPr>
          <p:cNvPr id="890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BE2EE55D-EE46-4498-B69C-05D04C90C15A}"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NS skills do you see?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18</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Have participants check their answers on their grid with this slide. “Click” to reveal the skills one row at a time.</a:t>
            </a:r>
            <a:endParaRPr lang="en-US" dirty="0"/>
          </a:p>
        </p:txBody>
      </p:sp>
      <p:sp>
        <p:nvSpPr>
          <p:cNvPr id="890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BE2EE55D-EE46-4498-B69C-05D04C90C15A}"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Welcome Back (3 min)</a:t>
            </a:r>
          </a:p>
          <a:p>
            <a:r>
              <a:rPr lang="en-US" i="1" dirty="0" smtClean="0"/>
              <a:t>Slide 2</a:t>
            </a:r>
          </a:p>
          <a:p>
            <a:r>
              <a:rPr lang="en-US" dirty="0" smtClean="0"/>
              <a:t>Welcome participants.  Introduce yourself (facilitator) and the host.  Check in with each participant to make sure they can hear and then explain the mute/</a:t>
            </a:r>
            <a:r>
              <a:rPr lang="en-US" dirty="0" err="1" smtClean="0"/>
              <a:t>unmute</a:t>
            </a:r>
            <a:r>
              <a:rPr lang="en-US" dirty="0" smtClean="0"/>
              <a:t> feature and have everyone mute themselves. Explain that you will call on each participant so that they can introduce themselves.  Have them </a:t>
            </a:r>
            <a:r>
              <a:rPr lang="en-US" dirty="0" err="1" smtClean="0"/>
              <a:t>unmute</a:t>
            </a:r>
            <a:r>
              <a:rPr lang="en-US" dirty="0" smtClean="0"/>
              <a:t> when they are called on and re-mute afterwards. </a:t>
            </a:r>
          </a:p>
          <a:p>
            <a:r>
              <a:rPr lang="en-US" dirty="0" smtClean="0"/>
              <a:t>Remind everyone that this meeting will focus on Navigating Systems (NS).</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1" dirty="0" smtClean="0"/>
              <a:t>Post-ACES</a:t>
            </a:r>
            <a:r>
              <a:rPr lang="en-US" i="1" dirty="0"/>
              <a:t> </a:t>
            </a:r>
            <a:r>
              <a:rPr lang="en-US" i="1" dirty="0" smtClean="0"/>
              <a:t>Lesson</a:t>
            </a:r>
          </a:p>
          <a:p>
            <a:r>
              <a:rPr lang="en-US" dirty="0" smtClean="0"/>
              <a:t>Slides 20-30; HO pp. 29-31; TIF @ a Glance p. 12</a:t>
            </a:r>
          </a:p>
          <a:p>
            <a:endParaRPr lang="en-US" dirty="0" smtClean="0"/>
          </a:p>
          <a:p>
            <a:pPr lvl="0"/>
            <a:r>
              <a:rPr lang="en-US" dirty="0" smtClean="0"/>
              <a:t>Watch the Post-ACES Lesson </a:t>
            </a:r>
            <a:r>
              <a:rPr lang="en-US" b="1" dirty="0" smtClean="0"/>
              <a:t>one segment at a time</a:t>
            </a:r>
            <a:r>
              <a:rPr lang="en-US" dirty="0" smtClean="0"/>
              <a:t> as indicated on the TIF-</a:t>
            </a:r>
            <a:r>
              <a:rPr lang="en-US" dirty="0" err="1" smtClean="0"/>
              <a:t>ing</a:t>
            </a:r>
            <a:r>
              <a:rPr lang="en-US" dirty="0" smtClean="0"/>
              <a:t> the Classroom Grid (p. 29) and the slides. </a:t>
            </a:r>
            <a:r>
              <a:rPr lang="en-US" i="1" dirty="0" smtClean="0"/>
              <a:t>(Note: You can cut these segments down to save time.) Link:</a:t>
            </a:r>
            <a:endParaRPr lang="en-US" sz="1600" dirty="0" smtClean="0"/>
          </a:p>
          <a:p>
            <a:pPr lvl="1"/>
            <a:r>
              <a:rPr lang="en-US" dirty="0" smtClean="0"/>
              <a:t>Warm-up:</a:t>
            </a:r>
            <a:endParaRPr lang="en-US" sz="1600" dirty="0" smtClean="0"/>
          </a:p>
          <a:p>
            <a:pPr lvl="1"/>
            <a:r>
              <a:rPr lang="en-US" dirty="0" smtClean="0"/>
              <a:t>Introduction:</a:t>
            </a:r>
            <a:endParaRPr lang="en-US" sz="1600" dirty="0" smtClean="0"/>
          </a:p>
          <a:p>
            <a:pPr lvl="1"/>
            <a:r>
              <a:rPr lang="en-US" dirty="0" smtClean="0"/>
              <a:t>Guided Practice:</a:t>
            </a:r>
            <a:endParaRPr lang="en-US" sz="1600" dirty="0" smtClean="0"/>
          </a:p>
          <a:p>
            <a:pPr lvl="1"/>
            <a:r>
              <a:rPr lang="en-US" dirty="0" smtClean="0"/>
              <a:t>Independent Practice: -end</a:t>
            </a:r>
            <a:endParaRPr lang="en-US" sz="1600" dirty="0" smtClean="0"/>
          </a:p>
          <a:p>
            <a:pPr lvl="1"/>
            <a:r>
              <a:rPr lang="en-US" dirty="0" smtClean="0"/>
              <a:t>Extension: Not featured in video</a:t>
            </a:r>
            <a:endParaRPr lang="en-US" sz="1600" dirty="0" smtClean="0"/>
          </a:p>
          <a:p>
            <a:pPr lvl="0"/>
            <a:r>
              <a:rPr lang="en-US" dirty="0" smtClean="0"/>
              <a:t>Identify the skills &amp; sub skills from each segment and jot them on the grid (p. 29) after watching each segment.</a:t>
            </a:r>
            <a:endParaRPr lang="en-US" sz="1600" dirty="0" smtClean="0"/>
          </a:p>
          <a:p>
            <a:pPr lvl="0"/>
            <a:r>
              <a:rPr lang="en-US" dirty="0" smtClean="0"/>
              <a:t>Check your notes with the slides.</a:t>
            </a:r>
            <a:endParaRPr lang="en-US" sz="1600" dirty="0" smtClean="0"/>
          </a:p>
          <a:p>
            <a:r>
              <a:rPr lang="en-US" dirty="0" smtClean="0"/>
              <a:t>Reflect on the ‘E’ and ‘S’ of the ACES Process for this lesson</a:t>
            </a: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CE059BE8-6990-4E4B-90A9-17B9174524D2}"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NS skills did you see?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21</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Participants can share out their ideas for complements.  “Click” to reveal the complements for</a:t>
            </a:r>
            <a:r>
              <a:rPr lang="en-US" baseline="0" dirty="0" smtClean="0"/>
              <a:t> each row, one at a time.  </a:t>
            </a:r>
            <a:endParaRPr lang="en-US" dirty="0"/>
          </a:p>
        </p:txBody>
      </p:sp>
      <p:sp>
        <p:nvSpPr>
          <p:cNvPr id="911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68E65444-54F5-4F6A-95B3-D04AF08DA699}" type="slidenum">
              <a:rPr lang="en-US" altLang="en-US"/>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NS skills did you see?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23</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Participants can share out their ideas for complements.  “Click” to reveal the complements for</a:t>
            </a:r>
            <a:r>
              <a:rPr lang="en-US" baseline="0" dirty="0" smtClean="0"/>
              <a:t> each row, one at a time.  </a:t>
            </a:r>
            <a:endParaRPr lang="en-US" dirty="0"/>
          </a:p>
        </p:txBody>
      </p:sp>
      <p:sp>
        <p:nvSpPr>
          <p:cNvPr id="911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68E65444-54F5-4F6A-95B3-D04AF08DA699}" type="slidenum">
              <a:rPr lang="en-US" altLang="en-US"/>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NS skills did you see?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25</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Participants can share out their ideas for complements.  “Click” to reveal the complements for</a:t>
            </a:r>
            <a:r>
              <a:rPr lang="en-US" baseline="0" dirty="0" smtClean="0"/>
              <a:t> each row, one at a time.  </a:t>
            </a:r>
            <a:endParaRPr lang="en-US" dirty="0"/>
          </a:p>
        </p:txBody>
      </p:sp>
      <p:sp>
        <p:nvSpPr>
          <p:cNvPr id="911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68E65444-54F5-4F6A-95B3-D04AF08DA699}" type="slidenum">
              <a:rPr lang="en-US" altLang="en-US"/>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NS skills did you see?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27</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Participants can share out their ideas for complements.  “Click” to reveal the complements for</a:t>
            </a:r>
            <a:r>
              <a:rPr lang="en-US" baseline="0" dirty="0" smtClean="0"/>
              <a:t> each row, one at a time.  </a:t>
            </a:r>
            <a:endParaRPr lang="en-US" dirty="0"/>
          </a:p>
        </p:txBody>
      </p:sp>
      <p:sp>
        <p:nvSpPr>
          <p:cNvPr id="911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68E65444-54F5-4F6A-95B3-D04AF08DA699}" type="slidenum">
              <a:rPr lang="en-US" altLang="en-US"/>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NS skills did you see?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29</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i="1" dirty="0" smtClean="0"/>
              <a:t>Agenda &amp; Webinar Tools (3 min) (handout p. 19)</a:t>
            </a:r>
          </a:p>
          <a:p>
            <a:r>
              <a:rPr lang="en-US" dirty="0" smtClean="0"/>
              <a:t>Go over each agenda item and have participants preview and practice the webinar feature to be utilized. Secure 3 different participants to share out for each of the Outside Tasks </a:t>
            </a:r>
            <a:r>
              <a:rPr lang="en-US" i="1" dirty="0" smtClean="0"/>
              <a:t>(see notes below for more information)</a:t>
            </a:r>
            <a:r>
              <a:rPr lang="en-US" dirty="0" smtClean="0"/>
              <a:t>.</a:t>
            </a:r>
          </a:p>
          <a:p>
            <a:pPr lvl="0"/>
            <a:r>
              <a:rPr lang="en-US" dirty="0" smtClean="0"/>
              <a:t>Warm-up: ACES Goal Checkpoint &gt; </a:t>
            </a:r>
            <a:r>
              <a:rPr lang="en-US" i="1" dirty="0" smtClean="0"/>
              <a:t>Poll</a:t>
            </a:r>
            <a:endParaRPr lang="en-US" dirty="0" smtClean="0"/>
          </a:p>
          <a:p>
            <a:pPr lvl="0"/>
            <a:r>
              <a:rPr lang="en-US" dirty="0" smtClean="0"/>
              <a:t>Sharing OT #4 &gt; </a:t>
            </a:r>
            <a:r>
              <a:rPr lang="en-US" i="1" dirty="0" smtClean="0"/>
              <a:t>Hands up; 3 volunteers</a:t>
            </a:r>
            <a:endParaRPr lang="en-US" dirty="0" smtClean="0"/>
          </a:p>
          <a:p>
            <a:r>
              <a:rPr lang="en-US" i="1" dirty="0" smtClean="0"/>
              <a:t>Show the “hands up” icon and have 3 participants volunteer with a “hands up” to share OT #4 when we come to that item. Jot down their names.</a:t>
            </a:r>
            <a:endParaRPr lang="en-US" dirty="0" smtClean="0"/>
          </a:p>
          <a:p>
            <a:pPr lvl="0"/>
            <a:r>
              <a:rPr lang="en-US" dirty="0" smtClean="0"/>
              <a:t>Sharing OT #5 &gt; </a:t>
            </a:r>
            <a:r>
              <a:rPr lang="en-US" i="1" dirty="0" smtClean="0"/>
              <a:t>Hands up; 3 volunteers</a:t>
            </a:r>
            <a:endParaRPr lang="en-US" dirty="0" smtClean="0"/>
          </a:p>
          <a:p>
            <a:r>
              <a:rPr lang="en-US" i="1" dirty="0" smtClean="0"/>
              <a:t>Have 3 participants volunteer with a “hands up” to share OT #5 when we come to that item. Jot down their names.</a:t>
            </a:r>
            <a:endParaRPr lang="en-US" dirty="0" smtClean="0"/>
          </a:p>
          <a:p>
            <a:pPr lvl="0"/>
            <a:r>
              <a:rPr lang="en-US" dirty="0" smtClean="0"/>
              <a:t>NS Match it! &gt; </a:t>
            </a:r>
            <a:r>
              <a:rPr lang="en-US" i="1" dirty="0" smtClean="0"/>
              <a:t>Quiz</a:t>
            </a:r>
            <a:endParaRPr lang="en-US" dirty="0" smtClean="0"/>
          </a:p>
          <a:p>
            <a:pPr lvl="0"/>
            <a:r>
              <a:rPr lang="en-US" dirty="0" smtClean="0"/>
              <a:t>Sharing OT #6 &gt;</a:t>
            </a:r>
            <a:r>
              <a:rPr lang="en-US" i="1" dirty="0" smtClean="0"/>
              <a:t> Hands up; 3 volunteers</a:t>
            </a:r>
            <a:endParaRPr lang="en-US" dirty="0" smtClean="0"/>
          </a:p>
          <a:p>
            <a:r>
              <a:rPr lang="en-US" i="1" dirty="0" smtClean="0"/>
              <a:t>Have 3 participants volunteer with a “hands up” to share OT #6 when we come to that item.</a:t>
            </a:r>
            <a:endParaRPr lang="en-US" dirty="0" smtClean="0"/>
          </a:p>
          <a:p>
            <a:pPr lvl="0"/>
            <a:r>
              <a:rPr lang="en-US" dirty="0" smtClean="0"/>
              <a:t>The ACES Process: The Classroom &gt; </a:t>
            </a:r>
            <a:r>
              <a:rPr lang="en-US" i="1" dirty="0" smtClean="0"/>
              <a:t>Video: Have participants open a new tab and access video link.  Explain that they will need to go to this tab &amp; watch the video when we get to that portion of the webinar.</a:t>
            </a:r>
            <a:endParaRPr lang="en-US" dirty="0" smtClean="0"/>
          </a:p>
          <a:p>
            <a:pPr lvl="0"/>
            <a:r>
              <a:rPr lang="en-US" dirty="0" smtClean="0"/>
              <a:t>The ACES Process: Corrections &gt; </a:t>
            </a:r>
            <a:r>
              <a:rPr lang="en-US" i="1" dirty="0" smtClean="0"/>
              <a:t>Interview script (extra handout in materials section of webinar tools).  Partner Chat &gt; Show them how to chat w/ a participant and explain that they will chat with a PLC partner for this activity.  Have them practice by sending a chat message to a PLC partner.</a:t>
            </a:r>
            <a:endParaRPr lang="en-US" dirty="0" smtClean="0"/>
          </a:p>
          <a:p>
            <a:pPr lvl="0"/>
            <a:r>
              <a:rPr lang="en-US" dirty="0" smtClean="0"/>
              <a:t>TIF Methods &amp; Share out &gt; </a:t>
            </a:r>
            <a:r>
              <a:rPr lang="en-US" i="1" dirty="0" smtClean="0"/>
              <a:t>Hands up-</a:t>
            </a:r>
            <a:r>
              <a:rPr lang="en-US" i="1" dirty="0" err="1" smtClean="0"/>
              <a:t>unmute</a:t>
            </a:r>
            <a:r>
              <a:rPr lang="en-US" i="1" dirty="0" smtClean="0"/>
              <a:t>-mute</a:t>
            </a:r>
            <a:endParaRPr lang="en-US" dirty="0" smtClean="0"/>
          </a:p>
          <a:p>
            <a:pPr lvl="0"/>
            <a:r>
              <a:rPr lang="en-US" dirty="0" smtClean="0"/>
              <a:t>ACES Journey Discussion &gt; </a:t>
            </a:r>
            <a:r>
              <a:rPr lang="en-US" i="1" dirty="0" smtClean="0"/>
              <a:t>Hands up-</a:t>
            </a:r>
            <a:r>
              <a:rPr lang="en-US" i="1" dirty="0" err="1" smtClean="0"/>
              <a:t>unmute</a:t>
            </a:r>
            <a:r>
              <a:rPr lang="en-US" i="1" dirty="0" smtClean="0"/>
              <a:t>-mute</a:t>
            </a:r>
            <a:endParaRPr lang="en-US" dirty="0" smtClean="0"/>
          </a:p>
          <a:p>
            <a:pPr lvl="0"/>
            <a:r>
              <a:rPr lang="en-US" dirty="0" smtClean="0"/>
              <a:t>ACES &amp; CCRS &gt; </a:t>
            </a:r>
            <a:r>
              <a:rPr lang="en-US" i="1" dirty="0" smtClean="0"/>
              <a:t>Presenter</a:t>
            </a:r>
            <a:endParaRPr lang="en-US" dirty="0" smtClean="0"/>
          </a:p>
          <a:p>
            <a:r>
              <a:rPr lang="en-US" dirty="0" smtClean="0"/>
              <a:t>Wrap up &amp; Q &amp; A &gt; </a:t>
            </a:r>
            <a:r>
              <a:rPr lang="en-US" i="1" dirty="0" smtClean="0"/>
              <a:t>Hands up-</a:t>
            </a:r>
            <a:r>
              <a:rPr lang="en-US" i="1" dirty="0" err="1" smtClean="0"/>
              <a:t>unmute</a:t>
            </a:r>
            <a:r>
              <a:rPr lang="en-US" i="1" dirty="0" smtClean="0"/>
              <a:t>-mute</a:t>
            </a:r>
          </a:p>
        </p:txBody>
      </p:sp>
      <p:sp>
        <p:nvSpPr>
          <p:cNvPr id="4" name="Slide Number Placeholder 3"/>
          <p:cNvSpPr>
            <a:spLocks noGrp="1"/>
          </p:cNvSpPr>
          <p:nvPr>
            <p:ph type="sldNum" sz="quarter" idx="10"/>
          </p:nvPr>
        </p:nvSpPr>
        <p:spPr/>
        <p:txBody>
          <a:bodyPr/>
          <a:lstStyle/>
          <a:p>
            <a:fld id="{46690AAA-1ABE-4DBE-8359-ADF1A4E8CCA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Participants can share out their ideas for complements.  “Click” to reveal the complements for</a:t>
            </a:r>
            <a:r>
              <a:rPr lang="en-US" baseline="0" dirty="0" smtClean="0"/>
              <a:t> each row, one at a time.  </a:t>
            </a:r>
            <a:endParaRPr lang="en-US" dirty="0"/>
          </a:p>
        </p:txBody>
      </p:sp>
      <p:sp>
        <p:nvSpPr>
          <p:cNvPr id="911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68E65444-54F5-4F6A-95B3-D04AF08DA699}" type="slidenum">
              <a:rPr lang="en-US" altLang="en-US"/>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Tale of Two Contexts: The ACES Process</a:t>
            </a:r>
          </a:p>
          <a:p>
            <a:r>
              <a:rPr lang="en-US" dirty="0" smtClean="0"/>
              <a:t>Corrections</a:t>
            </a:r>
          </a:p>
          <a:p>
            <a:r>
              <a:rPr lang="en-US" dirty="0" smtClean="0"/>
              <a:t>(20 min)</a:t>
            </a:r>
          </a:p>
          <a:p>
            <a:r>
              <a:rPr lang="en-US" dirty="0" smtClean="0"/>
              <a:t>Slides: 31-32; HO p. 16; Extra HO: </a:t>
            </a:r>
            <a:r>
              <a:rPr lang="en-US" i="1" dirty="0" smtClean="0"/>
              <a:t>Correction’s Instructor Interview</a:t>
            </a:r>
          </a:p>
          <a:p>
            <a:r>
              <a:rPr lang="en-US" dirty="0" smtClean="0"/>
              <a:t>Read the interview script from an instructor in corrections (extra handout).</a:t>
            </a:r>
          </a:p>
          <a:p>
            <a:pPr lvl="0"/>
            <a:r>
              <a:rPr lang="en-US" dirty="0" smtClean="0"/>
              <a:t>Read about the system she uses to TIF the lessons for her learners.</a:t>
            </a:r>
          </a:p>
          <a:p>
            <a:pPr lvl="0"/>
            <a:r>
              <a:rPr lang="en-US" dirty="0" smtClean="0"/>
              <a:t>What kind of instructional planning tool does she use in this setting?  How does she use it?</a:t>
            </a:r>
          </a:p>
          <a:p>
            <a:pPr lvl="0"/>
            <a:r>
              <a:rPr lang="en-US" dirty="0" smtClean="0"/>
              <a:t>What kinds of pre-ACES materials does she use and how does she TIF them?</a:t>
            </a:r>
          </a:p>
          <a:p>
            <a:endParaRPr lang="en-US" dirty="0"/>
          </a:p>
        </p:txBody>
      </p:sp>
      <p:sp>
        <p:nvSpPr>
          <p:cNvPr id="4" name="Header Placeholder 3"/>
          <p:cNvSpPr>
            <a:spLocks noGrp="1"/>
          </p:cNvSpPr>
          <p:nvPr>
            <p:ph type="hdr" sz="quarter" idx="10"/>
          </p:nvPr>
        </p:nvSpPr>
        <p:spPr/>
        <p:txBody>
          <a:bodyPr/>
          <a:lstStyle/>
          <a:p>
            <a:r>
              <a:rPr lang="en-US" smtClean="0"/>
              <a:t>ACES PLC Meeting THREE</a:t>
            </a:r>
            <a:endParaRPr lang="en-US"/>
          </a:p>
        </p:txBody>
      </p:sp>
      <p:sp>
        <p:nvSpPr>
          <p:cNvPr id="5" name="Slide Number Placeholder 4"/>
          <p:cNvSpPr>
            <a:spLocks noGrp="1"/>
          </p:cNvSpPr>
          <p:nvPr>
            <p:ph type="sldNum" sz="quarter" idx="11"/>
          </p:nvPr>
        </p:nvSpPr>
        <p:spPr/>
        <p:txBody>
          <a:bodyPr/>
          <a:lstStyle/>
          <a:p>
            <a:fld id="{46690AAA-1ABE-4DBE-8359-ADF1A4E8CCA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What’s the Right Fit for My Context?</a:t>
            </a:r>
          </a:p>
          <a:p>
            <a:r>
              <a:rPr lang="en-US" dirty="0" smtClean="0"/>
              <a:t>HO p. 16</a:t>
            </a:r>
          </a:p>
          <a:p>
            <a:r>
              <a:rPr lang="en-US" dirty="0" smtClean="0"/>
              <a:t>Revisit notes from PLC Meeting ONE (p. 16)</a:t>
            </a:r>
          </a:p>
          <a:p>
            <a:r>
              <a:rPr lang="en-US" dirty="0" smtClean="0"/>
              <a:t>Have participants chat with a partner by choosing a participant’s name in the chat box.  Have them discuss the following questions:</a:t>
            </a:r>
          </a:p>
          <a:p>
            <a:pPr lvl="0"/>
            <a:r>
              <a:rPr lang="en-US" dirty="0" smtClean="0"/>
              <a:t>Which process would work best in your setting? (Classroom, corrections, other?) </a:t>
            </a:r>
          </a:p>
          <a:p>
            <a:pPr lvl="0"/>
            <a:r>
              <a:rPr lang="en-US" dirty="0" smtClean="0"/>
              <a:t>Why did you choose that option?</a:t>
            </a:r>
          </a:p>
          <a:p>
            <a:pPr lvl="0"/>
            <a:r>
              <a:rPr lang="en-US" dirty="0" smtClean="0"/>
              <a:t>How would you tweak either process to better fit your setting and learners?</a:t>
            </a:r>
          </a:p>
          <a:p>
            <a:r>
              <a:rPr lang="en-US" dirty="0" smtClean="0"/>
              <a:t>Is there a way to combine the two processes to get the best of both worlds? </a:t>
            </a:r>
            <a:endParaRPr lang="en-US" dirty="0"/>
          </a:p>
        </p:txBody>
      </p:sp>
      <p:sp>
        <p:nvSpPr>
          <p:cNvPr id="4" name="Header Placeholder 3"/>
          <p:cNvSpPr>
            <a:spLocks noGrp="1"/>
          </p:cNvSpPr>
          <p:nvPr>
            <p:ph type="hdr" sz="quarter" idx="10"/>
          </p:nvPr>
        </p:nvSpPr>
        <p:spPr/>
        <p:txBody>
          <a:bodyPr/>
          <a:lstStyle/>
          <a:p>
            <a:r>
              <a:rPr lang="en-US" smtClean="0"/>
              <a:t>ACES PLC Meeting THREE</a:t>
            </a:r>
            <a:endParaRPr lang="en-US"/>
          </a:p>
        </p:txBody>
      </p:sp>
      <p:sp>
        <p:nvSpPr>
          <p:cNvPr id="5" name="Slide Number Placeholder 4"/>
          <p:cNvSpPr>
            <a:spLocks noGrp="1"/>
          </p:cNvSpPr>
          <p:nvPr>
            <p:ph type="sldNum" sz="quarter" idx="11"/>
          </p:nvPr>
        </p:nvSpPr>
        <p:spPr/>
        <p:txBody>
          <a:bodyPr/>
          <a:lstStyle/>
          <a:p>
            <a:fld id="{46690AAA-1ABE-4DBE-8359-ADF1A4E8CCA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TIF Methods</a:t>
            </a:r>
          </a:p>
          <a:p>
            <a:r>
              <a:rPr lang="en-US" dirty="0" smtClean="0"/>
              <a:t>(15 min)</a:t>
            </a:r>
          </a:p>
          <a:p>
            <a:r>
              <a:rPr lang="en-US" dirty="0" smtClean="0"/>
              <a:t>Slides: 33-35; HO pp. 22-23 &amp; p. 32; TIF @ a Glance p. 12</a:t>
            </a:r>
          </a:p>
          <a:p>
            <a:r>
              <a:rPr lang="en-US" dirty="0" smtClean="0"/>
              <a:t>TIF Methods:</a:t>
            </a:r>
          </a:p>
          <a:p>
            <a:pPr lvl="0"/>
            <a:r>
              <a:rPr lang="en-US" dirty="0" smtClean="0"/>
              <a:t>Refer participants to handouts pp. 22-23</a:t>
            </a:r>
          </a:p>
          <a:p>
            <a:pPr lvl="0"/>
            <a:r>
              <a:rPr lang="en-US" dirty="0" smtClean="0"/>
              <a:t>Review the TIF Methods visual and then the definitions on the following  slide.</a:t>
            </a:r>
          </a:p>
          <a:p>
            <a:endParaRPr lang="en-US" dirty="0"/>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9EE065FB-43A4-4111-AE12-DA3AE413BE3B}" type="slidenum">
              <a:rPr lang="en-US" altLang="en-US"/>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en-US" dirty="0" smtClean="0"/>
              <a:t>“Fly in” one definition at a time on slide 34 and have participants “Chat” the type of TIF method given each definition.  “Fly in” each answer.</a:t>
            </a:r>
          </a:p>
          <a:p>
            <a:endParaRPr lang="en-US" altLang="en-US" dirty="0" smtClean="0"/>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2D7527E5-669E-4B9D-AEB8-785710580358}" type="slidenum">
              <a:rPr lang="en-US" altLang="en-US"/>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HO p. 32; TIF @ a Glance p. 12</a:t>
            </a:r>
          </a:p>
          <a:p>
            <a:r>
              <a:rPr lang="en-US" dirty="0" smtClean="0"/>
              <a:t>Have participants look at p. 32 and individually jot down 1 to 2 examples of TIF methods they could implement in their settings to integrate NS skills.</a:t>
            </a:r>
          </a:p>
          <a:p>
            <a:r>
              <a:rPr lang="en-US" dirty="0" smtClean="0"/>
              <a:t>Call on each of the participants who volunteered to share.  Have them </a:t>
            </a:r>
            <a:r>
              <a:rPr lang="en-US" dirty="0" err="1" smtClean="0"/>
              <a:t>unmute</a:t>
            </a:r>
            <a:r>
              <a:rPr lang="en-US" dirty="0" smtClean="0"/>
              <a:t> themselves and follow the directions on the handout.</a:t>
            </a:r>
          </a:p>
          <a:p>
            <a:r>
              <a:rPr lang="en-US" dirty="0" smtClean="0"/>
              <a:t>Have other participants chat any comments or questions they have.  Read these to the person sharing out so that they can address them.  Then have them re-mute themselves. </a:t>
            </a:r>
          </a:p>
          <a:p>
            <a:r>
              <a:rPr lang="en-US" i="1" dirty="0" smtClean="0"/>
              <a:t>Directions:</a:t>
            </a:r>
            <a:endParaRPr lang="en-US" dirty="0" smtClean="0"/>
          </a:p>
          <a:p>
            <a:pPr lvl="0"/>
            <a:r>
              <a:rPr lang="en-US" i="1" dirty="0" smtClean="0"/>
              <a:t>Describe TIF methods</a:t>
            </a:r>
            <a:endParaRPr lang="en-US" dirty="0" smtClean="0"/>
          </a:p>
          <a:p>
            <a:r>
              <a:rPr lang="en-US" i="1" dirty="0" smtClean="0"/>
              <a:t>Assess the methods for NS skills and sub skills</a:t>
            </a:r>
            <a:endParaRPr lang="en-US" altLang="en-US" dirty="0" smtClean="0"/>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E6B3A8F8-79F1-4E05-94F3-4C8A08BA96E4}" type="slidenum">
              <a:rPr lang="en-US" altLang="en-US"/>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Wrap-up/Q &amp; A</a:t>
            </a:r>
          </a:p>
          <a:p>
            <a:r>
              <a:rPr lang="en-US" dirty="0" smtClean="0"/>
              <a:t>(2 min)</a:t>
            </a:r>
          </a:p>
          <a:p>
            <a:r>
              <a:rPr lang="en-US" dirty="0" smtClean="0"/>
              <a:t>Slide: 36</a:t>
            </a:r>
          </a:p>
          <a:p>
            <a:r>
              <a:rPr lang="en-US" dirty="0" smtClean="0"/>
              <a:t>Share the ACES resource library for the NS category.</a:t>
            </a:r>
          </a:p>
          <a:p>
            <a:endParaRPr lang="en-US" dirty="0"/>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6C2422EF-B797-49CB-9D4C-07973A298F13}" type="slidenum">
              <a:rPr lang="en-US" altLang="en-US"/>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ACES Journey</a:t>
            </a:r>
          </a:p>
          <a:p>
            <a:r>
              <a:rPr lang="en-US" dirty="0" smtClean="0"/>
              <a:t>(7 min) </a:t>
            </a:r>
          </a:p>
          <a:p>
            <a:r>
              <a:rPr lang="en-US" dirty="0" smtClean="0"/>
              <a:t>Slide: 37; HO p. 12</a:t>
            </a:r>
          </a:p>
          <a:p>
            <a:r>
              <a:rPr lang="en-US" dirty="0" smtClean="0"/>
              <a:t>Revisit participants ACES goals.  This time have participants discuss their overall ACES journey and their next steps with ACES:</a:t>
            </a:r>
          </a:p>
          <a:p>
            <a:pPr lvl="0"/>
            <a:r>
              <a:rPr lang="en-US" dirty="0" smtClean="0"/>
              <a:t>Where did you start with ACES?  </a:t>
            </a:r>
          </a:p>
          <a:p>
            <a:pPr lvl="0"/>
            <a:r>
              <a:rPr lang="en-US" dirty="0" smtClean="0"/>
              <a:t>What challenges did you face?</a:t>
            </a:r>
          </a:p>
          <a:p>
            <a:pPr lvl="0"/>
            <a:r>
              <a:rPr lang="en-US" dirty="0" smtClean="0"/>
              <a:t>How do you feel about your progress toward becoming an ACES practitioner?  </a:t>
            </a:r>
          </a:p>
          <a:p>
            <a:pPr lvl="0"/>
            <a:r>
              <a:rPr lang="en-US" dirty="0" smtClean="0"/>
              <a:t>What challenges have you overcome?</a:t>
            </a:r>
          </a:p>
          <a:p>
            <a:pPr lvl="0"/>
            <a:r>
              <a:rPr lang="en-US" dirty="0" smtClean="0"/>
              <a:t>Did you meet your ACES goal in this PLC? Why or why not? (Handout p. 12)</a:t>
            </a:r>
          </a:p>
          <a:p>
            <a:pPr lvl="0"/>
            <a:r>
              <a:rPr lang="en-US" dirty="0" smtClean="0"/>
              <a:t>What are your next steps for ACES?</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baseline="0" dirty="0" smtClean="0"/>
              <a:t>ACES &amp; CCRS: </a:t>
            </a:r>
          </a:p>
          <a:p>
            <a:r>
              <a:rPr lang="en-US" i="1" baseline="0" dirty="0" smtClean="0"/>
              <a:t>(</a:t>
            </a:r>
            <a:r>
              <a:rPr lang="en-US" i="1" dirty="0" smtClean="0"/>
              <a:t>3</a:t>
            </a:r>
            <a:r>
              <a:rPr lang="en-US" i="1" baseline="0" dirty="0" smtClean="0"/>
              <a:t> min)</a:t>
            </a:r>
          </a:p>
          <a:p>
            <a:r>
              <a:rPr lang="en-US" dirty="0" smtClean="0"/>
              <a:t>Slides: 38-39</a:t>
            </a:r>
          </a:p>
          <a:p>
            <a:r>
              <a:rPr lang="en-US" dirty="0" smtClean="0"/>
              <a:t>Discuss the alignment between ACES and the College &amp; Career Readiness Standards (CCRS).</a:t>
            </a:r>
            <a:endParaRPr lang="en-US" i="1" baseline="0" dirty="0" smtClean="0"/>
          </a:p>
          <a:p>
            <a:r>
              <a:rPr lang="en-US" baseline="0" dirty="0" smtClean="0"/>
              <a:t>Explain that the College Career &amp; Readiness Standards are the new instructional standards for ABE in Minnesota.  Explain that many of these standards in the CCRS are already being addressed through other professional development venues, such as Minnesota Numeracy Initiative (MNI), STAR Reading and Evidence Based Reading Instruction (EBRI), GED professional development, and, of course, the ACES project.  Discuss how the TIF provides a framework for the transferable transitions skills required for employability, career, post-secondary education &amp; training, and increased involvement with community and family.  As the CCRS does not contain most of these essential transitions skills, the TIF nicely complements the academic-based skills addressed in the CCRS.  Furthermore, it aligns with the CCCRS in the categories of Academic Language &amp; Skills and Numeracy and to a lesser degree Effective Communication, Learning Strategies, and Critical Thinking.</a:t>
            </a:r>
          </a:p>
        </p:txBody>
      </p:sp>
      <p:sp>
        <p:nvSpPr>
          <p:cNvPr id="4" name="Slide Number Placeholder 3"/>
          <p:cNvSpPr>
            <a:spLocks noGrp="1"/>
          </p:cNvSpPr>
          <p:nvPr>
            <p:ph type="sldNum" sz="quarter" idx="10"/>
          </p:nvPr>
        </p:nvSpPr>
        <p:spPr/>
        <p:txBody>
          <a:bodyPr/>
          <a:lstStyle/>
          <a:p>
            <a:fld id="{46690AAA-1ABE-4DBE-8359-ADF1A4E8CCA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ACES Process &amp; CCRS</a:t>
            </a:r>
          </a:p>
          <a:p>
            <a:r>
              <a:rPr lang="en-US" dirty="0" smtClean="0"/>
              <a:t>Discuss how the ACES process can be used with any standards.  As we begin to integrate the CCRS standards into our teaching, we can</a:t>
            </a:r>
            <a:r>
              <a:rPr lang="en-US" baseline="0" dirty="0" smtClean="0"/>
              <a:t> directly apply the skills we developed through this ACES PLC by following the steps in the ACES process.  Through the ACES process, we discovered that we already integrate many TIF skills into our instruction and that by being intentional about it, we can add more to our repertoire.  The same thing will be true as we begin to work with CCRS.  We will discover that we already integrate many CCRS standards and that with some intentional modifications, we can integrate more.</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Poll: ACES Goal Checkpoint</a:t>
            </a:r>
          </a:p>
          <a:p>
            <a:r>
              <a:rPr lang="en-US" dirty="0" smtClean="0"/>
              <a:t>(5 min) (Go-To-Training Poll, HO: p. 12)</a:t>
            </a:r>
          </a:p>
          <a:p>
            <a:r>
              <a:rPr lang="en-US" dirty="0" smtClean="0"/>
              <a:t>Launch the Poll: ACES Goal Checkpoint</a:t>
            </a:r>
          </a:p>
          <a:p>
            <a:r>
              <a:rPr lang="en-US" dirty="0" smtClean="0"/>
              <a:t>Participants will rate their progress towards their ACES Goal on p. 12. </a:t>
            </a:r>
          </a:p>
          <a:p>
            <a:r>
              <a:rPr lang="en-US" dirty="0" smtClean="0"/>
              <a:t>Share the poll.</a:t>
            </a:r>
            <a:endParaRPr lang="en-US" dirty="0"/>
          </a:p>
        </p:txBody>
      </p:sp>
      <p:sp>
        <p:nvSpPr>
          <p:cNvPr id="4" name="Header Placeholder 3"/>
          <p:cNvSpPr>
            <a:spLocks noGrp="1"/>
          </p:cNvSpPr>
          <p:nvPr>
            <p:ph type="hdr" sz="quarter" idx="10"/>
          </p:nvPr>
        </p:nvSpPr>
        <p:spPr/>
        <p:txBody>
          <a:bodyPr/>
          <a:lstStyle/>
          <a:p>
            <a:r>
              <a:rPr lang="en-US" smtClean="0"/>
              <a:t>ACES PLC Meeting THREE</a:t>
            </a:r>
            <a:endParaRPr lang="en-US"/>
          </a:p>
        </p:txBody>
      </p:sp>
      <p:sp>
        <p:nvSpPr>
          <p:cNvPr id="5" name="Slide Number Placeholder 4"/>
          <p:cNvSpPr>
            <a:spLocks noGrp="1"/>
          </p:cNvSpPr>
          <p:nvPr>
            <p:ph type="sldNum" sz="quarter" idx="11"/>
          </p:nvPr>
        </p:nvSpPr>
        <p:spPr/>
        <p:txBody>
          <a:bodyPr/>
          <a:lstStyle/>
          <a:p>
            <a:fld id="{46690AAA-1ABE-4DBE-8359-ADF1A4E8CCA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Wrap-up/Q &amp; A</a:t>
            </a:r>
          </a:p>
          <a:p>
            <a:r>
              <a:rPr lang="en-US" dirty="0" smtClean="0"/>
              <a:t>(2 min)</a:t>
            </a:r>
          </a:p>
          <a:p>
            <a:r>
              <a:rPr lang="en-US" dirty="0" smtClean="0"/>
              <a:t>Slides: 40-41</a:t>
            </a:r>
          </a:p>
          <a:p>
            <a:r>
              <a:rPr lang="en-US" dirty="0" smtClean="0"/>
              <a:t>Explain that you will submit a report to get CEUs for them according to the completion of the following elements:</a:t>
            </a:r>
          </a:p>
          <a:p>
            <a:pPr lvl="0"/>
            <a:r>
              <a:rPr lang="en-US" dirty="0" smtClean="0"/>
              <a:t>F2F PLC meeting ONE: 3 CEUs</a:t>
            </a:r>
          </a:p>
          <a:p>
            <a:pPr lvl="0"/>
            <a:r>
              <a:rPr lang="en-US" dirty="0" smtClean="0"/>
              <a:t>Webinar meetings:       4 CEUs (2 each)</a:t>
            </a:r>
          </a:p>
          <a:p>
            <a:pPr lvl="0"/>
            <a:r>
              <a:rPr lang="en-US" dirty="0" smtClean="0"/>
              <a:t>Pre-Tasks #1-3:              2 CEUs</a:t>
            </a:r>
          </a:p>
          <a:p>
            <a:pPr lvl="0"/>
            <a:r>
              <a:rPr lang="en-US" dirty="0" smtClean="0"/>
              <a:t>Outside Tasks #1-3:      3 CEUs</a:t>
            </a:r>
          </a:p>
          <a:p>
            <a:pPr lvl="0"/>
            <a:r>
              <a:rPr lang="en-US" dirty="0" smtClean="0"/>
              <a:t>Outside Tasks #4-6:      3 CEUs</a:t>
            </a:r>
          </a:p>
          <a:p>
            <a:pPr lvl="0"/>
            <a:r>
              <a:rPr lang="en-US" dirty="0" smtClean="0"/>
              <a:t>TOTAL = 15 CEUs</a:t>
            </a:r>
          </a:p>
          <a:p>
            <a:r>
              <a:rPr lang="en-US" dirty="0" smtClean="0"/>
              <a:t>Answer questions.</a:t>
            </a:r>
          </a:p>
          <a:p>
            <a:r>
              <a:rPr lang="en-US" dirty="0" smtClean="0"/>
              <a:t>Thank everyone for participating.</a:t>
            </a:r>
            <a:endParaRPr lang="en-US" dirty="0"/>
          </a:p>
        </p:txBody>
      </p:sp>
      <p:sp>
        <p:nvSpPr>
          <p:cNvPr id="4" name="Header Placeholder 3"/>
          <p:cNvSpPr>
            <a:spLocks noGrp="1"/>
          </p:cNvSpPr>
          <p:nvPr>
            <p:ph type="hdr" sz="quarter" idx="10"/>
          </p:nvPr>
        </p:nvSpPr>
        <p:spPr/>
        <p:txBody>
          <a:bodyPr/>
          <a:lstStyle/>
          <a:p>
            <a:r>
              <a:rPr lang="en-US" smtClean="0"/>
              <a:t>ACES PLC Meeting THREE</a:t>
            </a:r>
            <a:endParaRPr lang="en-US"/>
          </a:p>
        </p:txBody>
      </p:sp>
      <p:sp>
        <p:nvSpPr>
          <p:cNvPr id="5" name="Slide Number Placeholder 4"/>
          <p:cNvSpPr>
            <a:spLocks noGrp="1"/>
          </p:cNvSpPr>
          <p:nvPr>
            <p:ph type="sldNum" sz="quarter" idx="11"/>
          </p:nvPr>
        </p:nvSpPr>
        <p:spPr/>
        <p:txBody>
          <a:bodyPr/>
          <a:lstStyle/>
          <a:p>
            <a:fld id="{46690AAA-1ABE-4DBE-8359-ADF1A4E8CCA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Wrap up &amp; Q&amp;A</a:t>
            </a:r>
          </a:p>
          <a:p>
            <a:r>
              <a:rPr lang="en-US" dirty="0" smtClean="0"/>
              <a:t>Answer questions.</a:t>
            </a:r>
          </a:p>
          <a:p>
            <a:r>
              <a:rPr lang="en-US" dirty="0" smtClean="0"/>
              <a:t>Thank everyone for participating.</a:t>
            </a:r>
          </a:p>
        </p:txBody>
      </p:sp>
      <p:sp>
        <p:nvSpPr>
          <p:cNvPr id="4" name="Slide Number Placeholder 3"/>
          <p:cNvSpPr>
            <a:spLocks noGrp="1"/>
          </p:cNvSpPr>
          <p:nvPr>
            <p:ph type="sldNum" sz="quarter" idx="10"/>
          </p:nvPr>
        </p:nvSpPr>
        <p:spPr/>
        <p:txBody>
          <a:bodyPr/>
          <a:lstStyle/>
          <a:p>
            <a:fld id="{46690AAA-1ABE-4DBE-8359-ADF1A4E8CCAE}"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TIF-</a:t>
            </a:r>
            <a:r>
              <a:rPr lang="en-US" i="1" dirty="0" err="1" smtClean="0"/>
              <a:t>ed</a:t>
            </a:r>
            <a:r>
              <a:rPr lang="en-US" i="1" dirty="0" smtClean="0"/>
              <a:t> Lesson: Try it Out! Outside Task #2. (10 min)</a:t>
            </a:r>
          </a:p>
          <a:p>
            <a:r>
              <a:rPr lang="en-US" b="1" i="1" dirty="0" smtClean="0"/>
              <a:t>Google Drive:</a:t>
            </a:r>
            <a:r>
              <a:rPr lang="en-US" i="1" dirty="0" smtClean="0"/>
              <a:t> If your group is using Google drive, show this doc during this activity.</a:t>
            </a:r>
            <a:endParaRPr lang="en-US" dirty="0" smtClean="0"/>
          </a:p>
          <a:p>
            <a:r>
              <a:rPr lang="en-US" dirty="0" smtClean="0"/>
              <a:t>Call on each of the participants who volunteered to share.  Have them </a:t>
            </a:r>
            <a:r>
              <a:rPr lang="en-US" dirty="0" err="1" smtClean="0"/>
              <a:t>unmute</a:t>
            </a:r>
            <a:r>
              <a:rPr lang="en-US" dirty="0" smtClean="0"/>
              <a:t> themselves and address the questions on the slide.</a:t>
            </a:r>
          </a:p>
          <a:p>
            <a:r>
              <a:rPr lang="en-US" dirty="0" smtClean="0"/>
              <a:t>Have other participants chat any comments or questions they have.  Read these to the person sharing out so that they can address them.  Then have them re-mute themselves. </a:t>
            </a:r>
          </a:p>
          <a:p>
            <a:r>
              <a:rPr lang="en-US" dirty="0" smtClean="0"/>
              <a:t>Guiding Questions:</a:t>
            </a:r>
          </a:p>
          <a:p>
            <a:pPr lvl="0"/>
            <a:r>
              <a:rPr lang="en-US" dirty="0" smtClean="0"/>
              <a:t>What LS skills did it integrate?</a:t>
            </a:r>
          </a:p>
          <a:p>
            <a:pPr lvl="0"/>
            <a:r>
              <a:rPr lang="en-US" dirty="0" smtClean="0"/>
              <a:t>What did the lesson entail?</a:t>
            </a:r>
          </a:p>
          <a:p>
            <a:pPr lvl="0"/>
            <a:r>
              <a:rPr lang="en-US" dirty="0" smtClean="0"/>
              <a:t>How did the lesson go?  What evidence of learning did you observe?</a:t>
            </a:r>
          </a:p>
          <a:p>
            <a:r>
              <a:rPr lang="en-US" dirty="0" smtClean="0"/>
              <a:t>What went well?  What would you do differently next time?</a:t>
            </a:r>
          </a:p>
        </p:txBody>
      </p:sp>
      <p:sp>
        <p:nvSpPr>
          <p:cNvPr id="4" name="Slide Number Placeholder 3"/>
          <p:cNvSpPr>
            <a:spLocks noGrp="1"/>
          </p:cNvSpPr>
          <p:nvPr>
            <p:ph type="sldNum" sz="quarter" idx="10"/>
          </p:nvPr>
        </p:nvSpPr>
        <p:spPr/>
        <p:txBody>
          <a:bodyPr/>
          <a:lstStyle/>
          <a:p>
            <a:fld id="{46690AAA-1ABE-4DBE-8359-ADF1A4E8CCA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TIF Method Implementation </a:t>
            </a:r>
            <a:r>
              <a:rPr lang="en-US" i="1" dirty="0" smtClean="0"/>
              <a:t>Outside Task #5. (10 min)</a:t>
            </a:r>
          </a:p>
          <a:p>
            <a:r>
              <a:rPr lang="en-US" b="1" i="1" dirty="0" smtClean="0"/>
              <a:t>Google Drive:</a:t>
            </a:r>
            <a:r>
              <a:rPr lang="en-US" i="1" dirty="0" smtClean="0"/>
              <a:t> If your group is using Google drive, show this doc during this activity.</a:t>
            </a:r>
            <a:endParaRPr lang="en-US" dirty="0" smtClean="0"/>
          </a:p>
          <a:p>
            <a:r>
              <a:rPr lang="en-US" dirty="0" smtClean="0"/>
              <a:t>Call on each of the participants who volunteered to share.  Have them </a:t>
            </a:r>
            <a:r>
              <a:rPr lang="en-US" dirty="0" err="1" smtClean="0"/>
              <a:t>unmute</a:t>
            </a:r>
            <a:r>
              <a:rPr lang="en-US" dirty="0" smtClean="0"/>
              <a:t> themselves and address the questions on the slide.</a:t>
            </a:r>
          </a:p>
          <a:p>
            <a:r>
              <a:rPr lang="en-US" dirty="0" smtClean="0"/>
              <a:t>Have other participants chat any comments or questions they have.  Read these to the person sharing out so that they can address them.  Then have them re-mute themselves. </a:t>
            </a:r>
          </a:p>
          <a:p>
            <a:r>
              <a:rPr lang="en-US" dirty="0" smtClean="0"/>
              <a:t>Guiding Questions:</a:t>
            </a:r>
          </a:p>
          <a:p>
            <a:pPr lvl="0"/>
            <a:r>
              <a:rPr lang="en-US" dirty="0" smtClean="0"/>
              <a:t>Describe your TIF method.</a:t>
            </a:r>
          </a:p>
          <a:p>
            <a:pPr lvl="0"/>
            <a:r>
              <a:rPr lang="en-US" dirty="0" smtClean="0"/>
              <a:t>What LS skills did it integrate?</a:t>
            </a:r>
          </a:p>
          <a:p>
            <a:pPr lvl="0"/>
            <a:r>
              <a:rPr lang="en-US" dirty="0" smtClean="0"/>
              <a:t>How did the implementation go?  What evidence of learning did you observe?</a:t>
            </a:r>
          </a:p>
          <a:p>
            <a:r>
              <a:rPr lang="en-US" dirty="0" smtClean="0"/>
              <a:t>What went well?  What would you do differently next time?</a:t>
            </a:r>
          </a:p>
        </p:txBody>
      </p:sp>
      <p:sp>
        <p:nvSpPr>
          <p:cNvPr id="4" name="Slide Number Placeholder 3"/>
          <p:cNvSpPr>
            <a:spLocks noGrp="1"/>
          </p:cNvSpPr>
          <p:nvPr>
            <p:ph type="sldNum" sz="quarter" idx="10"/>
          </p:nvPr>
        </p:nvSpPr>
        <p:spPr/>
        <p:txBody>
          <a:bodyPr/>
          <a:lstStyle/>
          <a:p>
            <a:fld id="{46690AAA-1ABE-4DBE-8359-ADF1A4E8CCA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Quiz: LS Match it!</a:t>
            </a:r>
          </a:p>
          <a:p>
            <a:r>
              <a:rPr lang="en-US" dirty="0" smtClean="0"/>
              <a:t>(5 min) (Go-To-Training Quiz)</a:t>
            </a:r>
          </a:p>
          <a:p>
            <a:r>
              <a:rPr lang="en-US" dirty="0" smtClean="0"/>
              <a:t>Launch the quiz.  Have participants match each NS sub skill with its parent skill.</a:t>
            </a:r>
          </a:p>
          <a:p>
            <a:r>
              <a:rPr lang="en-US" dirty="0" smtClean="0"/>
              <a:t>Share the test results.</a:t>
            </a:r>
            <a:endParaRPr lang="en-US" dirty="0"/>
          </a:p>
        </p:txBody>
      </p:sp>
      <p:sp>
        <p:nvSpPr>
          <p:cNvPr id="4" name="Slide Number Placeholder 3"/>
          <p:cNvSpPr>
            <a:spLocks noGrp="1"/>
          </p:cNvSpPr>
          <p:nvPr>
            <p:ph type="sldNum" sz="quarter" idx="10"/>
          </p:nvPr>
        </p:nvSpPr>
        <p:spPr/>
        <p:txBody>
          <a:bodyPr/>
          <a:lstStyle/>
          <a:p>
            <a:fld id="{D2BCC4A6-D97E-44E9-9615-EFC4BE614E17}" type="slidenum">
              <a:rPr lang="en-US" smtClean="0"/>
              <a:pPr/>
              <a:t>7</a:t>
            </a:fld>
            <a:endParaRPr lang="en-US"/>
          </a:p>
        </p:txBody>
      </p:sp>
    </p:spTree>
    <p:extLst>
      <p:ext uri="{BB962C8B-B14F-4D97-AF65-F5344CB8AC3E}">
        <p14:creationId xmlns:p14="http://schemas.microsoft.com/office/powerpoint/2010/main" xmlns="" val="2875670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 #6: NS Sample Activities: The Complete TIF (pp. 62-67)</a:t>
            </a:r>
          </a:p>
          <a:p>
            <a:r>
              <a:rPr lang="en-US" dirty="0" smtClean="0"/>
              <a:t>(10 min) (handout p. 26) (Slides 8-9)</a:t>
            </a:r>
            <a:endParaRPr lang="en-US" kern="1200" baseline="0" dirty="0" smtClean="0">
              <a:solidFill>
                <a:schemeClr val="tx1"/>
              </a:solidFill>
              <a:latin typeface="+mn-lt"/>
              <a:ea typeface="+mn-ea"/>
              <a:cs typeface="+mn-cs"/>
            </a:endParaRPr>
          </a:p>
          <a:p>
            <a:r>
              <a:rPr lang="en-US" kern="1200" baseline="0" dirty="0" smtClean="0">
                <a:solidFill>
                  <a:schemeClr val="tx1"/>
                </a:solidFill>
                <a:latin typeface="+mn-lt"/>
                <a:ea typeface="+mn-ea"/>
                <a:cs typeface="+mn-cs"/>
              </a:rPr>
              <a:t>Review the directions for the TIF preview activity.</a:t>
            </a:r>
            <a:endParaRPr lang="en-US" dirty="0"/>
          </a:p>
        </p:txBody>
      </p:sp>
      <p:sp>
        <p:nvSpPr>
          <p:cNvPr id="4" name="Slide Number Placeholder 3"/>
          <p:cNvSpPr>
            <a:spLocks noGrp="1"/>
          </p:cNvSpPr>
          <p:nvPr>
            <p:ph type="sldNum" sz="quarter" idx="10"/>
          </p:nvPr>
        </p:nvSpPr>
        <p:spPr/>
        <p:txBody>
          <a:bodyPr/>
          <a:lstStyle/>
          <a:p>
            <a:fld id="{46690AAA-1ABE-4DBE-8359-ADF1A4E8CCAE}" type="slidenum">
              <a:rPr lang="en-US" smtClean="0"/>
              <a:pPr/>
              <a:t>8</a:t>
            </a:fld>
            <a:endParaRPr lang="en-US"/>
          </a:p>
        </p:txBody>
      </p:sp>
      <p:sp>
        <p:nvSpPr>
          <p:cNvPr id="6" name="Header Placeholder 5"/>
          <p:cNvSpPr>
            <a:spLocks noGrp="1"/>
          </p:cNvSpPr>
          <p:nvPr>
            <p:ph type="hdr" sz="quarter" idx="12"/>
          </p:nvPr>
        </p:nvSpPr>
        <p:spPr/>
        <p:txBody>
          <a:bodyPr/>
          <a:lstStyle/>
          <a:p>
            <a:r>
              <a:rPr lang="en-US" smtClean="0"/>
              <a:t>ACES PLC Meeting THREE</a:t>
            </a:r>
            <a:endParaRPr lang="en-US"/>
          </a:p>
        </p:txBody>
      </p:sp>
    </p:spTree>
    <p:extLst>
      <p:ext uri="{BB962C8B-B14F-4D97-AF65-F5344CB8AC3E}">
        <p14:creationId xmlns:p14="http://schemas.microsoft.com/office/powerpoint/2010/main" xmlns="" val="2004235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Preview Activity: The Complete TIF (10 min-slides 8-9) (handout p. 26)</a:t>
            </a:r>
          </a:p>
          <a:p>
            <a:r>
              <a:rPr lang="en-US" dirty="0" smtClean="0"/>
              <a:t>Call on each of the participants who volunteered to share.  Have them </a:t>
            </a:r>
            <a:r>
              <a:rPr lang="en-US" dirty="0" err="1" smtClean="0"/>
              <a:t>unmute</a:t>
            </a:r>
            <a:r>
              <a:rPr lang="en-US" dirty="0" smtClean="0"/>
              <a:t> themselves and address the questions on the slide.</a:t>
            </a:r>
          </a:p>
          <a:p>
            <a:r>
              <a:rPr lang="en-US" dirty="0" smtClean="0"/>
              <a:t>Have other participants chat any comments or questions they have.  Read these to the person sharing out so that they can address them.  Then have them re-mute themselves. </a:t>
            </a:r>
          </a:p>
          <a:p>
            <a:r>
              <a:rPr lang="en-US" dirty="0" smtClean="0"/>
              <a:t>Guiding Questions:</a:t>
            </a:r>
          </a:p>
          <a:p>
            <a:pPr lvl="0"/>
            <a:r>
              <a:rPr lang="en-US" dirty="0" smtClean="0"/>
              <a:t>What did you find?</a:t>
            </a:r>
          </a:p>
          <a:p>
            <a:r>
              <a:rPr lang="en-US" dirty="0" smtClean="0"/>
              <a:t>How did you tweak it?</a:t>
            </a:r>
          </a:p>
        </p:txBody>
      </p:sp>
      <p:sp>
        <p:nvSpPr>
          <p:cNvPr id="4" name="Slide Number Placeholder 3"/>
          <p:cNvSpPr>
            <a:spLocks noGrp="1"/>
          </p:cNvSpPr>
          <p:nvPr>
            <p:ph type="sldNum" sz="quarter" idx="10"/>
          </p:nvPr>
        </p:nvSpPr>
        <p:spPr/>
        <p:txBody>
          <a:bodyPr/>
          <a:lstStyle/>
          <a:p>
            <a:fld id="{46690AAA-1ABE-4DBE-8359-ADF1A4E8CCA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4"/>
            <a:ext cx="9144000" cy="88696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10" name="Rectangle 9"/>
          <p:cNvSpPr/>
          <p:nvPr/>
        </p:nvSpPr>
        <p:spPr>
          <a:xfrm>
            <a:off x="-9141" y="6053333"/>
            <a:ext cx="2249423" cy="71323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11" name="Rectangle 10"/>
          <p:cNvSpPr/>
          <p:nvPr/>
        </p:nvSpPr>
        <p:spPr>
          <a:xfrm>
            <a:off x="2359156" y="6044190"/>
            <a:ext cx="6784847" cy="71323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8" name="Title 7"/>
          <p:cNvSpPr>
            <a:spLocks noGrp="1"/>
          </p:cNvSpPr>
          <p:nvPr>
            <p:ph type="ctrTitle"/>
          </p:nvPr>
        </p:nvSpPr>
        <p:spPr>
          <a:xfrm>
            <a:off x="2362200" y="4038601"/>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6"/>
            <a:ext cx="6705600" cy="685800"/>
          </a:xfrm>
        </p:spPr>
        <p:txBody>
          <a:bodyPr anchor="ctr">
            <a:normAutofit/>
          </a:bodyPr>
          <a:lstStyle>
            <a:lvl1pPr marL="0" indent="0" algn="l">
              <a:buNone/>
              <a:defRPr sz="2500">
                <a:solidFill>
                  <a:srgbClr val="FFFFFF"/>
                </a:solidFill>
              </a:defRPr>
            </a:lvl1pPr>
            <a:lvl2pPr marL="457133" indent="0" algn="ctr">
              <a:buNone/>
            </a:lvl2pPr>
            <a:lvl3pPr marL="914268" indent="0" algn="ctr">
              <a:buNone/>
            </a:lvl3pPr>
            <a:lvl4pPr marL="1371400" indent="0" algn="ctr">
              <a:buNone/>
            </a:lvl4pPr>
            <a:lvl5pPr marL="1828532" indent="0" algn="ctr">
              <a:buNone/>
            </a:lvl5pPr>
            <a:lvl6pPr marL="2285668" indent="0" algn="ctr">
              <a:buNone/>
            </a:lvl6pPr>
            <a:lvl7pPr marL="2742800" indent="0" algn="ctr">
              <a:buNone/>
            </a:lvl7pPr>
            <a:lvl8pPr marL="3199932" indent="0" algn="ctr">
              <a:buNone/>
            </a:lvl8pPr>
            <a:lvl9pPr marL="3657068"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700"/>
            <a:ext cx="2057400" cy="685800"/>
          </a:xfrm>
        </p:spPr>
        <p:txBody>
          <a:bodyPr>
            <a:noAutofit/>
          </a:bodyPr>
          <a:lstStyle>
            <a:lvl1pPr algn="ctr">
              <a:defRPr sz="2100">
                <a:solidFill>
                  <a:srgbClr val="FFFFFF"/>
                </a:solidFill>
              </a:defRPr>
            </a:lvl1pPr>
          </a:lstStyle>
          <a:p>
            <a:fld id="{4F2C46C6-9B15-48C1-ABE8-6858C85431AE}" type="datetime1">
              <a:rPr lang="en-US" smtClean="0"/>
              <a:pPr/>
              <a:t>4/17/2015</a:t>
            </a:fld>
            <a:endParaRPr lang="en-US"/>
          </a:p>
        </p:txBody>
      </p:sp>
      <p:sp>
        <p:nvSpPr>
          <p:cNvPr id="17" name="Footer Placeholder 16"/>
          <p:cNvSpPr>
            <a:spLocks noGrp="1"/>
          </p:cNvSpPr>
          <p:nvPr>
            <p:ph type="ftr" sz="quarter" idx="11"/>
          </p:nvPr>
        </p:nvSpPr>
        <p:spPr>
          <a:xfrm>
            <a:off x="2085393" y="236542"/>
            <a:ext cx="5867400" cy="365127"/>
          </a:xfrm>
        </p:spPr>
        <p:txBody>
          <a:bodyPr/>
          <a:lstStyle>
            <a:lvl1pPr algn="r">
              <a:defRPr>
                <a:solidFill>
                  <a:schemeClr val="tx2"/>
                </a:solidFill>
              </a:defRPr>
            </a:lvl1pPr>
          </a:lstStyle>
          <a:p>
            <a:r>
              <a:rPr lang="en-US" smtClean="0"/>
              <a:t>ACES PLC II, ATLAS, January 2015</a:t>
            </a:r>
            <a:endParaRPr lang="en-US"/>
          </a:p>
        </p:txBody>
      </p:sp>
      <p:sp>
        <p:nvSpPr>
          <p:cNvPr id="29" name="Slide Number Placeholder 28"/>
          <p:cNvSpPr>
            <a:spLocks noGrp="1"/>
          </p:cNvSpPr>
          <p:nvPr>
            <p:ph type="sldNum" sz="quarter" idx="12"/>
          </p:nvPr>
        </p:nvSpPr>
        <p:spPr>
          <a:xfrm>
            <a:off x="8001001" y="228600"/>
            <a:ext cx="838200" cy="381000"/>
          </a:xfrm>
        </p:spPr>
        <p:txBody>
          <a:bodyPr/>
          <a:lstStyle>
            <a:lvl1pPr>
              <a:defRPr>
                <a:solidFill>
                  <a:schemeClr val="tx2"/>
                </a:solidFill>
              </a:defRPr>
            </a:lvl1pPr>
          </a:lstStyle>
          <a:p>
            <a:fld id="{58F4FCFB-AAA4-4FF1-84EE-D3C7F75F194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867CD0-6C96-4BD4-853B-2DD9505ADB65}" type="datetime1">
              <a:rPr lang="en-US" smtClean="0"/>
              <a:pPr/>
              <a:t>4/17/2015</a:t>
            </a:fld>
            <a:endParaRPr lang="en-US"/>
          </a:p>
        </p:txBody>
      </p:sp>
      <p:sp>
        <p:nvSpPr>
          <p:cNvPr id="5" name="Footer Placeholder 4"/>
          <p:cNvSpPr>
            <a:spLocks noGrp="1"/>
          </p:cNvSpPr>
          <p:nvPr>
            <p:ph type="ftr" sz="quarter" idx="11"/>
          </p:nvPr>
        </p:nvSpPr>
        <p:spPr/>
        <p:txBody>
          <a:bodyPr/>
          <a:lstStyle/>
          <a:p>
            <a:r>
              <a:rPr lang="en-US" smtClean="0"/>
              <a:t>ACES PLC II, ATLAS, January 2015</a:t>
            </a:r>
            <a:endParaRPr lang="en-US"/>
          </a:p>
        </p:txBody>
      </p:sp>
      <p:sp>
        <p:nvSpPr>
          <p:cNvPr id="6" name="Slide Number Placeholder 5"/>
          <p:cNvSpPr>
            <a:spLocks noGrp="1"/>
          </p:cNvSpPr>
          <p:nvPr>
            <p:ph type="sldNum" sz="quarter" idx="12"/>
          </p:nvPr>
        </p:nvSpPr>
        <p:spPr/>
        <p:txBody>
          <a:bodyPr/>
          <a:lstStyle/>
          <a:p>
            <a:fld id="{58F4FCFB-AAA4-4FF1-84EE-D3C7F75F19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1" y="609608"/>
            <a:ext cx="2057400" cy="55165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6"/>
            <a:ext cx="2209800" cy="365127"/>
          </a:xfrm>
        </p:spPr>
        <p:txBody>
          <a:bodyPr/>
          <a:lstStyle/>
          <a:p>
            <a:fld id="{88D04CDE-CA7E-45E8-8181-E8401469965A}" type="datetime1">
              <a:rPr lang="en-US" smtClean="0"/>
              <a:pPr/>
              <a:t>4/17/2015</a:t>
            </a:fld>
            <a:endParaRPr lang="en-US"/>
          </a:p>
        </p:txBody>
      </p:sp>
      <p:sp>
        <p:nvSpPr>
          <p:cNvPr id="5" name="Footer Placeholder 4"/>
          <p:cNvSpPr>
            <a:spLocks noGrp="1"/>
          </p:cNvSpPr>
          <p:nvPr>
            <p:ph type="ftr" sz="quarter" idx="11"/>
          </p:nvPr>
        </p:nvSpPr>
        <p:spPr>
          <a:xfrm>
            <a:off x="457206" y="6248211"/>
            <a:ext cx="5573483" cy="365127"/>
          </a:xfrm>
        </p:spPr>
        <p:txBody>
          <a:bodyPr/>
          <a:lstStyle/>
          <a:p>
            <a:r>
              <a:rPr lang="en-US" smtClean="0"/>
              <a:t>ACES PLC II, ATLAS, January 2015</a:t>
            </a:r>
            <a:endParaRPr lang="en-US"/>
          </a:p>
        </p:txBody>
      </p:sp>
      <p:sp>
        <p:nvSpPr>
          <p:cNvPr id="7" name="Rectangle 6"/>
          <p:cNvSpPr/>
          <p:nvPr/>
        </p:nvSpPr>
        <p:spPr bwMode="white">
          <a:xfrm>
            <a:off x="6096316"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29" tIns="45714" rIns="91429" bIns="45714" rtlCol="0" anchor="ctr"/>
          <a:lstStyle/>
          <a:p>
            <a:pPr algn="ctr" eaLnBrk="1" latinLnBrk="0" hangingPunct="1"/>
            <a:endParaRPr kumimoji="0" lang="en-US"/>
          </a:p>
        </p:txBody>
      </p:sp>
      <p:sp>
        <p:nvSpPr>
          <p:cNvPr id="8" name="Rectangle 7"/>
          <p:cNvSpPr/>
          <p:nvPr/>
        </p:nvSpPr>
        <p:spPr>
          <a:xfrm>
            <a:off x="6142036"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29" tIns="45714" rIns="91429" bIns="45714" rtlCol="0" anchor="ctr"/>
          <a:lstStyle/>
          <a:p>
            <a:pPr algn="ctr" eaLnBrk="1" latinLnBrk="0" hangingPunct="1"/>
            <a:endParaRPr kumimoji="0" lang="en-US"/>
          </a:p>
        </p:txBody>
      </p:sp>
      <p:sp>
        <p:nvSpPr>
          <p:cNvPr id="9" name="Rectangle 8"/>
          <p:cNvSpPr/>
          <p:nvPr/>
        </p:nvSpPr>
        <p:spPr>
          <a:xfrm>
            <a:off x="6142036" y="1"/>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29" tIns="45714" rIns="91429" bIns="45714"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7" y="144465"/>
            <a:ext cx="533400" cy="244477"/>
          </a:xfrm>
        </p:spPr>
        <p:txBody>
          <a:bodyPr/>
          <a:lstStyle/>
          <a:p>
            <a:fld id="{58F4FCFB-AAA4-4FF1-84EE-D3C7F75F194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7"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48618DF-EDC3-401E-A12C-007ACD81490F}" type="datetime1">
              <a:rPr lang="en-US" smtClean="0"/>
              <a:pPr/>
              <a:t>4/17/2015</a:t>
            </a:fld>
            <a:endParaRPr lang="en-US"/>
          </a:p>
        </p:txBody>
      </p:sp>
      <p:sp>
        <p:nvSpPr>
          <p:cNvPr id="5" name="Footer Placeholder 4"/>
          <p:cNvSpPr>
            <a:spLocks noGrp="1"/>
          </p:cNvSpPr>
          <p:nvPr>
            <p:ph type="ftr" sz="quarter" idx="11"/>
          </p:nvPr>
        </p:nvSpPr>
        <p:spPr/>
        <p:txBody>
          <a:bodyPr/>
          <a:lstStyle/>
          <a:p>
            <a:r>
              <a:rPr lang="en-US" smtClean="0"/>
              <a:t>ACES PLC II, ATLAS, January 2015</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8F4FCFB-AAA4-4FF1-84EE-D3C7F75F194D}" type="slidenum">
              <a:rPr lang="en-US" smtClean="0"/>
              <a:pPr/>
              <a:t>‹#›</a:t>
            </a:fld>
            <a:endParaRPr lang="en-US"/>
          </a:p>
        </p:txBody>
      </p:sp>
      <p:sp>
        <p:nvSpPr>
          <p:cNvPr id="8" name="Content Placeholder 7"/>
          <p:cNvSpPr>
            <a:spLocks noGrp="1"/>
          </p:cNvSpPr>
          <p:nvPr>
            <p:ph sz="quarter" idx="1"/>
          </p:nvPr>
        </p:nvSpPr>
        <p:spPr>
          <a:xfrm>
            <a:off x="612647"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2743207"/>
            <a:ext cx="7123113" cy="1673223"/>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4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5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E915A90-C2BB-41A9-95D9-662D794AE28C}" type="datetime1">
              <a:rPr lang="en-US" smtClean="0"/>
              <a:pPr/>
              <a:t>4/17/2015</a:t>
            </a:fld>
            <a:endParaRPr lang="en-US"/>
          </a:p>
        </p:txBody>
      </p:sp>
      <p:sp>
        <p:nvSpPr>
          <p:cNvPr id="13" name="Slide Number Placeholder 12"/>
          <p:cNvSpPr>
            <a:spLocks noGrp="1"/>
          </p:cNvSpPr>
          <p:nvPr>
            <p:ph type="sldNum" sz="quarter" idx="11"/>
          </p:nvPr>
        </p:nvSpPr>
        <p:spPr>
          <a:xfrm>
            <a:off x="0" y="1752600"/>
            <a:ext cx="1295400" cy="701679"/>
          </a:xfrm>
        </p:spPr>
        <p:txBody>
          <a:bodyPr>
            <a:noAutofit/>
          </a:bodyPr>
          <a:lstStyle>
            <a:lvl1pPr>
              <a:defRPr sz="2500">
                <a:solidFill>
                  <a:srgbClr val="FFFFFF"/>
                </a:solidFill>
              </a:defRPr>
            </a:lvl1pPr>
          </a:lstStyle>
          <a:p>
            <a:fld id="{58F4FCFB-AAA4-4FF1-84EE-D3C7F75F194D}"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ACES PLC II, ATLAS, January 2015</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9"/>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0" y="1589569"/>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93F7932-A10F-49C5-B06E-29FCB0EDECA6}" type="datetime1">
              <a:rPr lang="en-US" smtClean="0"/>
              <a:pPr/>
              <a:t>4/17/2015</a:t>
            </a:fld>
            <a:endParaRPr lang="en-US"/>
          </a:p>
        </p:txBody>
      </p:sp>
      <p:sp>
        <p:nvSpPr>
          <p:cNvPr id="10" name="Slide Number Placeholder 9"/>
          <p:cNvSpPr>
            <a:spLocks noGrp="1"/>
          </p:cNvSpPr>
          <p:nvPr>
            <p:ph type="sldNum" sz="quarter" idx="16"/>
          </p:nvPr>
        </p:nvSpPr>
        <p:spPr/>
        <p:txBody>
          <a:bodyPr rtlCol="0"/>
          <a:lstStyle/>
          <a:p>
            <a:fld id="{58F4FCFB-AAA4-4FF1-84EE-D3C7F75F194D}"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ACES PLC II, ATLAS, January 2015</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1" y="273056"/>
            <a:ext cx="8153400" cy="869951"/>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1"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EEEF317-0F6F-4A91-8D87-5420704D3EB3}" type="datetime1">
              <a:rPr lang="en-US" smtClean="0"/>
              <a:pPr/>
              <a:t>4/17/2015</a:t>
            </a:fld>
            <a:endParaRPr lang="en-US"/>
          </a:p>
        </p:txBody>
      </p:sp>
      <p:sp>
        <p:nvSpPr>
          <p:cNvPr id="12" name="Slide Number Placeholder 11"/>
          <p:cNvSpPr>
            <a:spLocks noGrp="1"/>
          </p:cNvSpPr>
          <p:nvPr>
            <p:ph type="sldNum" sz="quarter" idx="16"/>
          </p:nvPr>
        </p:nvSpPr>
        <p:spPr/>
        <p:txBody>
          <a:bodyPr rtlCol="0"/>
          <a:lstStyle/>
          <a:p>
            <a:fld id="{58F4FCFB-AAA4-4FF1-84EE-D3C7F75F194D}"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ACES PLC II, ATLAS, January 2015</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1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1" y="1752600"/>
            <a:ext cx="3886200" cy="640080"/>
          </a:xfrm>
          <a:solidFill>
            <a:schemeClr val="accent4"/>
          </a:solidFill>
        </p:spPr>
        <p:txBody>
          <a:bodyPr rtlCol="0" anchor="ctr"/>
          <a:lstStyle>
            <a:lvl1pPr marL="0" indent="0">
              <a:buFontTx/>
              <a:buNone/>
              <a:defRPr sz="21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5F2B8F9-A9E5-4EEB-A2DE-F9299243A0AC}" type="datetime1">
              <a:rPr lang="en-US" smtClean="0"/>
              <a:pPr/>
              <a:t>4/17/2015</a:t>
            </a:fld>
            <a:endParaRPr lang="en-US"/>
          </a:p>
        </p:txBody>
      </p:sp>
      <p:sp>
        <p:nvSpPr>
          <p:cNvPr id="4" name="Footer Placeholder 3"/>
          <p:cNvSpPr>
            <a:spLocks noGrp="1"/>
          </p:cNvSpPr>
          <p:nvPr>
            <p:ph type="ftr" sz="quarter" idx="11"/>
          </p:nvPr>
        </p:nvSpPr>
        <p:spPr/>
        <p:txBody>
          <a:bodyPr/>
          <a:lstStyle/>
          <a:p>
            <a:r>
              <a:rPr lang="en-US" smtClean="0"/>
              <a:t>ACES PLC II, ATLAS, January 2015</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8F4FCFB-AAA4-4FF1-84EE-D3C7F75F19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4EA46-DE56-4A87-BA9C-900005465EFC}" type="datetime1">
              <a:rPr lang="en-US" smtClean="0"/>
              <a:pPr/>
              <a:t>4/17/2015</a:t>
            </a:fld>
            <a:endParaRPr lang="en-US"/>
          </a:p>
        </p:txBody>
      </p:sp>
      <p:sp>
        <p:nvSpPr>
          <p:cNvPr id="3" name="Footer Placeholder 2"/>
          <p:cNvSpPr>
            <a:spLocks noGrp="1"/>
          </p:cNvSpPr>
          <p:nvPr>
            <p:ph type="ftr" sz="quarter" idx="11"/>
          </p:nvPr>
        </p:nvSpPr>
        <p:spPr/>
        <p:txBody>
          <a:bodyPr/>
          <a:lstStyle/>
          <a:p>
            <a:r>
              <a:rPr lang="en-US" smtClean="0"/>
              <a:t>ACES PLC II, ATLAS, January 2015</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8F4FCFB-AAA4-4FF1-84EE-D3C7F75F19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6"/>
            <a:ext cx="8077200" cy="869951"/>
          </a:xfrm>
        </p:spPr>
        <p:txBody>
          <a:bodyPr anchor="ctr"/>
          <a:lstStyle>
            <a:lvl1pPr algn="l">
              <a:buNone/>
              <a:defRPr sz="45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2A051C6-8E91-453C-9435-A7D388A25D82}" type="datetime1">
              <a:rPr lang="en-US" smtClean="0"/>
              <a:pPr/>
              <a:t>4/17/2015</a:t>
            </a:fld>
            <a:endParaRPr lang="en-US"/>
          </a:p>
        </p:txBody>
      </p:sp>
      <p:sp>
        <p:nvSpPr>
          <p:cNvPr id="6" name="Footer Placeholder 5"/>
          <p:cNvSpPr>
            <a:spLocks noGrp="1"/>
          </p:cNvSpPr>
          <p:nvPr>
            <p:ph type="ftr" sz="quarter" idx="11"/>
          </p:nvPr>
        </p:nvSpPr>
        <p:spPr/>
        <p:txBody>
          <a:bodyPr/>
          <a:lstStyle/>
          <a:p>
            <a:r>
              <a:rPr lang="en-US" smtClean="0"/>
              <a:t>ACES PLC II, ATLAS, January 2015</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8F4FCFB-AAA4-4FF1-84EE-D3C7F75F194D}" type="slidenum">
              <a:rPr lang="en-US" smtClean="0"/>
              <a:pPr/>
              <a:t>‹#›</a:t>
            </a:fld>
            <a:endParaRPr lang="en-US"/>
          </a:p>
        </p:txBody>
      </p:sp>
      <p:sp>
        <p:nvSpPr>
          <p:cNvPr id="3" name="Text Placeholder 2"/>
          <p:cNvSpPr>
            <a:spLocks noGrp="1"/>
          </p:cNvSpPr>
          <p:nvPr>
            <p:ph type="body" idx="2"/>
          </p:nvPr>
        </p:nvSpPr>
        <p:spPr>
          <a:xfrm>
            <a:off x="609601"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39" tIns="182854" rIns="137139" bIns="91429"/>
          <a:lstStyle>
            <a:lvl1pPr marL="0" indent="0">
              <a:spcAft>
                <a:spcPts val="1001"/>
              </a:spcAft>
              <a:buNone/>
              <a:defRPr sz="1800"/>
            </a:lvl1pPr>
            <a:lvl2pPr>
              <a:buNone/>
              <a:defRPr sz="1000"/>
            </a:lvl2pPr>
            <a:lvl3pPr>
              <a:buNone/>
              <a:defRPr sz="1000"/>
            </a:lvl3pPr>
            <a:lvl4pPr>
              <a:buNone/>
              <a:defRPr sz="1000"/>
            </a:lvl4pPr>
            <a:lvl5pPr>
              <a:buNone/>
              <a:defRPr sz="10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1"/>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800"/>
            </a:lvl1pPr>
            <a:lvl2pPr>
              <a:buFontTx/>
              <a:buNone/>
              <a:defRPr sz="1000"/>
            </a:lvl2pPr>
            <a:lvl3pPr>
              <a:buFontTx/>
              <a:buNone/>
              <a:defRPr sz="1000"/>
            </a:lvl3pPr>
            <a:lvl4pPr>
              <a:buFontTx/>
              <a:buNone/>
              <a:defRPr sz="1000"/>
            </a:lvl4pPr>
            <a:lvl5pPr>
              <a:buFontTx/>
              <a:buNone/>
              <a:defRPr sz="1000"/>
            </a:lvl5pPr>
          </a:lstStyle>
          <a:p>
            <a:pPr lvl="0" eaLnBrk="1" latinLnBrk="0" hangingPunct="1"/>
            <a:r>
              <a:rPr kumimoji="0" lang="en-US" smtClean="0"/>
              <a:t>Click to edit Master text styles</a:t>
            </a:r>
          </a:p>
        </p:txBody>
      </p:sp>
      <p:sp>
        <p:nvSpPr>
          <p:cNvPr id="8" name="Rectangle 7"/>
          <p:cNvSpPr/>
          <p:nvPr/>
        </p:nvSpPr>
        <p:spPr bwMode="white">
          <a:xfrm>
            <a:off x="-9143" y="4572004"/>
            <a:ext cx="9144000" cy="88696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9" name="Rectangle 8"/>
          <p:cNvSpPr/>
          <p:nvPr/>
        </p:nvSpPr>
        <p:spPr>
          <a:xfrm>
            <a:off x="-9143" y="4663443"/>
            <a:ext cx="1463040" cy="71323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10" name="Rectangle 9"/>
          <p:cNvSpPr/>
          <p:nvPr/>
        </p:nvSpPr>
        <p:spPr>
          <a:xfrm>
            <a:off x="1545340" y="4654302"/>
            <a:ext cx="7598663" cy="71323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1" y="1"/>
            <a:ext cx="100584" cy="686714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12" name="Date Placeholder 11"/>
          <p:cNvSpPr>
            <a:spLocks noGrp="1"/>
          </p:cNvSpPr>
          <p:nvPr>
            <p:ph type="dt" sz="half" idx="10"/>
          </p:nvPr>
        </p:nvSpPr>
        <p:spPr>
          <a:xfrm>
            <a:off x="6248400" y="6248402"/>
            <a:ext cx="2667000" cy="365127"/>
          </a:xfrm>
        </p:spPr>
        <p:txBody>
          <a:bodyPr rtlCol="0"/>
          <a:lstStyle/>
          <a:p>
            <a:fld id="{3082CC8A-1095-4525-BECE-7311D928C2C4}" type="datetime1">
              <a:rPr lang="en-US" smtClean="0"/>
              <a:pPr/>
              <a:t>4/17/2015</a:t>
            </a:fld>
            <a:endParaRPr lang="en-US"/>
          </a:p>
        </p:txBody>
      </p:sp>
      <p:sp>
        <p:nvSpPr>
          <p:cNvPr id="13" name="Slide Number Placeholder 12"/>
          <p:cNvSpPr>
            <a:spLocks noGrp="1"/>
          </p:cNvSpPr>
          <p:nvPr>
            <p:ph type="sldNum" sz="quarter" idx="11"/>
          </p:nvPr>
        </p:nvSpPr>
        <p:spPr>
          <a:xfrm>
            <a:off x="0" y="4667253"/>
            <a:ext cx="1447800" cy="663577"/>
          </a:xfrm>
        </p:spPr>
        <p:txBody>
          <a:bodyPr rtlCol="0"/>
          <a:lstStyle>
            <a:lvl1pPr>
              <a:defRPr sz="2800"/>
            </a:lvl1pPr>
          </a:lstStyle>
          <a:p>
            <a:fld id="{58F4FCFB-AAA4-4FF1-84EE-D3C7F75F194D}" type="slidenum">
              <a:rPr lang="en-US" smtClean="0"/>
              <a:pPr/>
              <a:t>‹#›</a:t>
            </a:fld>
            <a:endParaRPr lang="en-US"/>
          </a:p>
        </p:txBody>
      </p:sp>
      <p:sp>
        <p:nvSpPr>
          <p:cNvPr id="14" name="Footer Placeholder 13"/>
          <p:cNvSpPr>
            <a:spLocks noGrp="1"/>
          </p:cNvSpPr>
          <p:nvPr>
            <p:ph type="ftr" sz="quarter" idx="12"/>
          </p:nvPr>
        </p:nvSpPr>
        <p:spPr>
          <a:xfrm>
            <a:off x="1600200" y="6248211"/>
            <a:ext cx="4572000" cy="365127"/>
          </a:xfrm>
        </p:spPr>
        <p:txBody>
          <a:bodyPr rtlCol="0"/>
          <a:lstStyle/>
          <a:p>
            <a:r>
              <a:rPr lang="en-US" smtClean="0"/>
              <a:t>ACES PLC II, ATLAS, January 2015</a:t>
            </a:r>
            <a:endParaRPr lang="en-US"/>
          </a:p>
        </p:txBody>
      </p:sp>
      <p:sp>
        <p:nvSpPr>
          <p:cNvPr id="3" name="Picture Placeholder 2"/>
          <p:cNvSpPr>
            <a:spLocks noGrp="1"/>
          </p:cNvSpPr>
          <p:nvPr>
            <p:ph type="pic" idx="1"/>
          </p:nvPr>
        </p:nvSpPr>
        <p:spPr>
          <a:xfrm>
            <a:off x="1560579" y="3"/>
            <a:ext cx="7583423" cy="4568952"/>
          </a:xfrm>
          <a:solidFill>
            <a:schemeClr val="accent1">
              <a:tint val="40000"/>
            </a:schemeClr>
          </a:solidFill>
          <a:ln>
            <a:noFill/>
          </a:ln>
        </p:spPr>
        <p:txBody>
          <a:bodyPr/>
          <a:lstStyle>
            <a:lvl1pPr marL="0" indent="0">
              <a:buNone/>
              <a:defRPr sz="31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lIns="91429" tIns="45714" rIns="91429" bIns="45714"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7" y="1600200"/>
            <a:ext cx="8153400" cy="4526280"/>
          </a:xfrm>
          <a:prstGeom prst="rect">
            <a:avLst/>
          </a:prstGeom>
        </p:spPr>
        <p:txBody>
          <a:bodyPr vert="horz" lIns="91429" tIns="45714" rIns="91429" bIns="45714">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2"/>
            <a:ext cx="2667000" cy="365127"/>
          </a:xfrm>
          <a:prstGeom prst="rect">
            <a:avLst/>
          </a:prstGeom>
        </p:spPr>
        <p:txBody>
          <a:bodyPr vert="horz" lIns="91429" tIns="45714" rIns="91429" bIns="45714" anchor="ctr" anchorCtr="0"/>
          <a:lstStyle>
            <a:lvl1pPr algn="l" eaLnBrk="1" latinLnBrk="0" hangingPunct="1">
              <a:defRPr kumimoji="0" sz="1400">
                <a:solidFill>
                  <a:schemeClr val="tx2"/>
                </a:solidFill>
              </a:defRPr>
            </a:lvl1pPr>
          </a:lstStyle>
          <a:p>
            <a:fld id="{1BCE8DA5-7DD9-4615-A24D-9C8A002E4DFE}" type="datetime1">
              <a:rPr lang="en-US" smtClean="0"/>
              <a:pPr/>
              <a:t>4/17/2015</a:t>
            </a:fld>
            <a:endParaRPr lang="en-US"/>
          </a:p>
        </p:txBody>
      </p:sp>
      <p:sp>
        <p:nvSpPr>
          <p:cNvPr id="3" name="Footer Placeholder 2"/>
          <p:cNvSpPr>
            <a:spLocks noGrp="1"/>
          </p:cNvSpPr>
          <p:nvPr>
            <p:ph type="ftr" sz="quarter" idx="3"/>
          </p:nvPr>
        </p:nvSpPr>
        <p:spPr>
          <a:xfrm>
            <a:off x="609607" y="6248211"/>
            <a:ext cx="5421083" cy="365127"/>
          </a:xfrm>
          <a:prstGeom prst="rect">
            <a:avLst/>
          </a:prstGeom>
        </p:spPr>
        <p:txBody>
          <a:bodyPr vert="horz" lIns="91429" tIns="45714" rIns="91429" bIns="45714" anchor="ctr"/>
          <a:lstStyle>
            <a:lvl1pPr algn="r" eaLnBrk="1" latinLnBrk="0" hangingPunct="1">
              <a:defRPr kumimoji="0" sz="1400">
                <a:solidFill>
                  <a:schemeClr val="tx2"/>
                </a:solidFill>
              </a:defRPr>
            </a:lvl1pPr>
          </a:lstStyle>
          <a:p>
            <a:r>
              <a:rPr lang="en-US" smtClean="0"/>
              <a:t>ACES PLC II, ATLAS, January 2015</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9" name="Rectangle 8"/>
          <p:cNvSpPr/>
          <p:nvPr/>
        </p:nvSpPr>
        <p:spPr>
          <a:xfrm>
            <a:off x="590552"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3"/>
            <a:ext cx="533400" cy="244477"/>
          </a:xfrm>
          <a:prstGeom prst="rect">
            <a:avLst/>
          </a:prstGeom>
        </p:spPr>
        <p:txBody>
          <a:bodyPr vert="horz" lIns="91429" tIns="45714" rIns="91429" bIns="45714" anchor="ctr" anchorCtr="0">
            <a:normAutofit/>
          </a:bodyPr>
          <a:lstStyle>
            <a:lvl1pPr algn="ctr" eaLnBrk="1" latinLnBrk="0" hangingPunct="1">
              <a:defRPr kumimoji="0" sz="1400" b="1">
                <a:solidFill>
                  <a:srgbClr val="FFFFFF"/>
                </a:solidFill>
              </a:defRPr>
            </a:lvl1pPr>
          </a:lstStyle>
          <a:p>
            <a:fld id="{58F4FCFB-AAA4-4FF1-84EE-D3C7F75F19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rtl="0" eaLnBrk="1" latinLnBrk="0" hangingPunct="1">
        <a:spcBef>
          <a:spcPct val="0"/>
        </a:spcBef>
        <a:buNone/>
        <a:defRPr kumimoji="0" sz="4500" kern="1200">
          <a:solidFill>
            <a:schemeClr val="tx2"/>
          </a:solidFill>
          <a:latin typeface="+mj-lt"/>
          <a:ea typeface="+mj-ea"/>
          <a:cs typeface="+mj-cs"/>
        </a:defRPr>
      </a:lvl1pPr>
    </p:titleStyle>
    <p:bodyStyle>
      <a:lvl1pPr marL="319993" indent="-319993" algn="l" rtl="0" eaLnBrk="1" latinLnBrk="0" hangingPunct="1">
        <a:spcBef>
          <a:spcPts val="700"/>
        </a:spcBef>
        <a:buClr>
          <a:schemeClr val="accent2"/>
        </a:buClr>
        <a:buSzPct val="60000"/>
        <a:buFont typeface="Wingdings"/>
        <a:buChar char=""/>
        <a:defRPr kumimoji="0" sz="2800" kern="1200">
          <a:solidFill>
            <a:schemeClr val="tx1"/>
          </a:solidFill>
          <a:latin typeface="+mn-lt"/>
          <a:ea typeface="+mn-ea"/>
          <a:cs typeface="+mn-cs"/>
        </a:defRPr>
      </a:lvl1pPr>
      <a:lvl2pPr marL="639985" indent="-274279" algn="l" rtl="0" eaLnBrk="1" latinLnBrk="0" hangingPunct="1">
        <a:spcBef>
          <a:spcPts val="550"/>
        </a:spcBef>
        <a:buClr>
          <a:schemeClr val="accent1"/>
        </a:buClr>
        <a:buSzPct val="70000"/>
        <a:buFont typeface="Wingdings 2"/>
        <a:buChar char=""/>
        <a:defRPr kumimoji="0" sz="2500" kern="1200">
          <a:solidFill>
            <a:schemeClr val="tx1"/>
          </a:solidFill>
          <a:latin typeface="+mn-lt"/>
          <a:ea typeface="+mn-ea"/>
          <a:cs typeface="+mn-cs"/>
        </a:defRPr>
      </a:lvl2pPr>
      <a:lvl3pPr marL="914268" indent="-228568" algn="l" rtl="0" eaLnBrk="1" latinLnBrk="0" hangingPunct="1">
        <a:spcBef>
          <a:spcPts val="500"/>
        </a:spcBef>
        <a:buClr>
          <a:schemeClr val="accent2"/>
        </a:buClr>
        <a:buSzPct val="75000"/>
        <a:buFont typeface="Wingdings"/>
        <a:buChar char=""/>
        <a:defRPr kumimoji="0" sz="2500" kern="1200">
          <a:solidFill>
            <a:schemeClr val="tx1"/>
          </a:solidFill>
          <a:latin typeface="+mn-lt"/>
          <a:ea typeface="+mn-ea"/>
          <a:cs typeface="+mn-cs"/>
        </a:defRPr>
      </a:lvl3pPr>
      <a:lvl4pPr marL="1371400" indent="-228568" algn="l" rtl="0" eaLnBrk="1" latinLnBrk="0" hangingPunct="1">
        <a:spcBef>
          <a:spcPts val="399"/>
        </a:spcBef>
        <a:buClr>
          <a:schemeClr val="accent3"/>
        </a:buClr>
        <a:buSzPct val="75000"/>
        <a:buFont typeface="Wingdings"/>
        <a:buChar char=""/>
        <a:defRPr kumimoji="0" sz="2100" kern="1200">
          <a:solidFill>
            <a:schemeClr val="tx1"/>
          </a:solidFill>
          <a:latin typeface="+mn-lt"/>
          <a:ea typeface="+mn-ea"/>
          <a:cs typeface="+mn-cs"/>
        </a:defRPr>
      </a:lvl4pPr>
      <a:lvl5pPr marL="1828532" indent="-228568" algn="l" rtl="0" eaLnBrk="1" latinLnBrk="0" hangingPunct="1">
        <a:spcBef>
          <a:spcPts val="399"/>
        </a:spcBef>
        <a:buClr>
          <a:schemeClr val="accent4"/>
        </a:buClr>
        <a:buSzPct val="65000"/>
        <a:buFont typeface="Wingdings"/>
        <a:buChar char=""/>
        <a:defRPr kumimoji="0" sz="2100" kern="1200">
          <a:solidFill>
            <a:schemeClr val="tx1"/>
          </a:solidFill>
          <a:latin typeface="+mn-lt"/>
          <a:ea typeface="+mn-ea"/>
          <a:cs typeface="+mn-cs"/>
        </a:defRPr>
      </a:lvl5pPr>
      <a:lvl6pPr marL="2102814" indent="-22856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093" indent="-22856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372" indent="-22856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654" indent="-22856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33" algn="l" rtl="0" eaLnBrk="1" latinLnBrk="0" hangingPunct="1">
        <a:defRPr kumimoji="0" kern="1200">
          <a:solidFill>
            <a:schemeClr val="tx1"/>
          </a:solidFill>
          <a:latin typeface="+mn-lt"/>
          <a:ea typeface="+mn-ea"/>
          <a:cs typeface="+mn-cs"/>
        </a:defRPr>
      </a:lvl2pPr>
      <a:lvl3pPr marL="914268" algn="l" rtl="0" eaLnBrk="1" latinLnBrk="0" hangingPunct="1">
        <a:defRPr kumimoji="0" kern="1200">
          <a:solidFill>
            <a:schemeClr val="tx1"/>
          </a:solidFill>
          <a:latin typeface="+mn-lt"/>
          <a:ea typeface="+mn-ea"/>
          <a:cs typeface="+mn-cs"/>
        </a:defRPr>
      </a:lvl3pPr>
      <a:lvl4pPr marL="1371400" algn="l" rtl="0" eaLnBrk="1" latinLnBrk="0" hangingPunct="1">
        <a:defRPr kumimoji="0" kern="1200">
          <a:solidFill>
            <a:schemeClr val="tx1"/>
          </a:solidFill>
          <a:latin typeface="+mn-lt"/>
          <a:ea typeface="+mn-ea"/>
          <a:cs typeface="+mn-cs"/>
        </a:defRPr>
      </a:lvl4pPr>
      <a:lvl5pPr marL="1828532" algn="l" rtl="0" eaLnBrk="1" latinLnBrk="0" hangingPunct="1">
        <a:defRPr kumimoji="0" kern="1200">
          <a:solidFill>
            <a:schemeClr val="tx1"/>
          </a:solidFill>
          <a:latin typeface="+mn-lt"/>
          <a:ea typeface="+mn-ea"/>
          <a:cs typeface="+mn-cs"/>
        </a:defRPr>
      </a:lvl5pPr>
      <a:lvl6pPr marL="2285668" algn="l" rtl="0" eaLnBrk="1" latinLnBrk="0" hangingPunct="1">
        <a:defRPr kumimoji="0" kern="1200">
          <a:solidFill>
            <a:schemeClr val="tx1"/>
          </a:solidFill>
          <a:latin typeface="+mn-lt"/>
          <a:ea typeface="+mn-ea"/>
          <a:cs typeface="+mn-cs"/>
        </a:defRPr>
      </a:lvl6pPr>
      <a:lvl7pPr marL="2742800" algn="l" rtl="0" eaLnBrk="1" latinLnBrk="0" hangingPunct="1">
        <a:defRPr kumimoji="0" kern="1200">
          <a:solidFill>
            <a:schemeClr val="tx1"/>
          </a:solidFill>
          <a:latin typeface="+mn-lt"/>
          <a:ea typeface="+mn-ea"/>
          <a:cs typeface="+mn-cs"/>
        </a:defRPr>
      </a:lvl7pPr>
      <a:lvl8pPr marL="3199932" algn="l" rtl="0" eaLnBrk="1" latinLnBrk="0" hangingPunct="1">
        <a:defRPr kumimoji="0" kern="1200">
          <a:solidFill>
            <a:schemeClr val="tx1"/>
          </a:solidFill>
          <a:latin typeface="+mn-lt"/>
          <a:ea typeface="+mn-ea"/>
          <a:cs typeface="+mn-cs"/>
        </a:defRPr>
      </a:lvl8pPr>
      <a:lvl9pPr marL="365706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V9t1z23_Y40&amp;feature=em-uploademai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atlasabe.org/resources/ace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hyperlink" Target="http://atlasabe.org/resources/aces/aces-plc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533400" y="3810000"/>
            <a:ext cx="8077200" cy="20574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b="1" u="sng" dirty="0" smtClean="0"/>
              <a:t>ACES</a:t>
            </a:r>
            <a:r>
              <a:rPr lang="en-US" dirty="0" smtClean="0"/>
              <a:t> Professional Learning Community II</a:t>
            </a:r>
            <a:br>
              <a:rPr lang="en-US" dirty="0" smtClean="0"/>
            </a:br>
            <a:r>
              <a:rPr lang="en-US" sz="5900" dirty="0" smtClean="0"/>
              <a:t>Meeting THREE</a:t>
            </a:r>
            <a:endParaRPr lang="en-US" dirty="0"/>
          </a:p>
        </p:txBody>
      </p:sp>
      <p:sp>
        <p:nvSpPr>
          <p:cNvPr id="2" name="Text Placeholder 1"/>
          <p:cNvSpPr>
            <a:spLocks noGrp="1"/>
          </p:cNvSpPr>
          <p:nvPr>
            <p:ph type="subTitle" idx="1"/>
          </p:nvPr>
        </p:nvSpPr>
        <p:spPr/>
        <p:txBody>
          <a:bodyPr/>
          <a:lstStyle/>
          <a:p>
            <a:r>
              <a:rPr lang="en-US" dirty="0" smtClean="0"/>
              <a:t> </a:t>
            </a:r>
            <a:endParaRPr lang="en-US" dirty="0"/>
          </a:p>
        </p:txBody>
      </p:sp>
      <p:pic>
        <p:nvPicPr>
          <p:cNvPr id="1026" name="Picture 2" descr="C:\Users\pvinogradov01\Desktop\ACES-logo.jpg"/>
          <p:cNvPicPr>
            <a:picLocks noChangeAspect="1" noChangeArrowheads="1"/>
          </p:cNvPicPr>
          <p:nvPr/>
        </p:nvPicPr>
        <p:blipFill>
          <a:blip r:embed="rId3" cstate="print"/>
          <a:srcRect/>
          <a:stretch>
            <a:fillRect/>
          </a:stretch>
        </p:blipFill>
        <p:spPr bwMode="auto">
          <a:xfrm>
            <a:off x="838200" y="457201"/>
            <a:ext cx="7086600" cy="3248025"/>
          </a:xfrm>
          <a:prstGeom prst="rect">
            <a:avLst/>
          </a:prstGeom>
          <a:noFill/>
        </p:spPr>
      </p:pic>
      <p:sp>
        <p:nvSpPr>
          <p:cNvPr id="5" name="Slide Number Placeholder 4"/>
          <p:cNvSpPr>
            <a:spLocks noGrp="1"/>
          </p:cNvSpPr>
          <p:nvPr>
            <p:ph type="sldNum" sz="quarter" idx="12"/>
          </p:nvPr>
        </p:nvSpPr>
        <p:spPr/>
        <p:txBody>
          <a:bodyPr/>
          <a:lstStyle/>
          <a:p>
            <a:fld id="{58F4FCFB-AAA4-4FF1-84EE-D3C7F75F194D}" type="slidenum">
              <a:rPr lang="en-US" smtClean="0"/>
              <a:pPr/>
              <a:t>1</a:t>
            </a:fld>
            <a:endParaRPr lang="en-US"/>
          </a:p>
        </p:txBody>
      </p:sp>
      <p:sp>
        <p:nvSpPr>
          <p:cNvPr id="6" name="Footer Placeholder 5"/>
          <p:cNvSpPr>
            <a:spLocks noGrp="1"/>
          </p:cNvSpPr>
          <p:nvPr>
            <p:ph type="ftr" sz="quarter" idx="11"/>
          </p:nvPr>
        </p:nvSpPr>
        <p:spPr>
          <a:xfrm>
            <a:off x="304800" y="6248400"/>
            <a:ext cx="5867400" cy="365127"/>
          </a:xfrm>
        </p:spPr>
        <p:txBody>
          <a:bodyPr/>
          <a:lstStyle/>
          <a:p>
            <a:r>
              <a:rPr lang="en-US" smtClean="0"/>
              <a:t>ACES PLC II, ATLAS, January 2015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Tale of Two Contexts…	</a:t>
            </a:r>
            <a:endParaRPr lang="en-US" dirty="0"/>
          </a:p>
        </p:txBody>
      </p:sp>
      <p:sp>
        <p:nvSpPr>
          <p:cNvPr id="3" name="Content Placeholder 2"/>
          <p:cNvSpPr>
            <a:spLocks noGrp="1"/>
          </p:cNvSpPr>
          <p:nvPr>
            <p:ph sz="quarter" idx="1"/>
          </p:nvPr>
        </p:nvSpPr>
        <p:spPr>
          <a:xfrm>
            <a:off x="304800" y="4648200"/>
            <a:ext cx="3429000" cy="533400"/>
          </a:xfrm>
        </p:spPr>
        <p:txBody>
          <a:bodyPr>
            <a:normAutofit/>
          </a:bodyPr>
          <a:lstStyle/>
          <a:p>
            <a:pPr algn="ctr">
              <a:buNone/>
            </a:pPr>
            <a:r>
              <a:rPr lang="en-US" dirty="0" smtClean="0"/>
              <a:t>The Classroom</a:t>
            </a:r>
          </a:p>
        </p:txBody>
      </p:sp>
      <p:sp>
        <p:nvSpPr>
          <p:cNvPr id="4" name="Content Placeholder 3"/>
          <p:cNvSpPr>
            <a:spLocks noGrp="1"/>
          </p:cNvSpPr>
          <p:nvPr>
            <p:ph sz="quarter" idx="2"/>
          </p:nvPr>
        </p:nvSpPr>
        <p:spPr>
          <a:xfrm>
            <a:off x="3886200" y="2590800"/>
            <a:ext cx="5486400" cy="609600"/>
          </a:xfrm>
        </p:spPr>
        <p:txBody>
          <a:bodyPr>
            <a:normAutofit/>
          </a:bodyPr>
          <a:lstStyle/>
          <a:p>
            <a:pPr algn="ctr">
              <a:buNone/>
            </a:pPr>
            <a:r>
              <a:rPr lang="en-US" dirty="0" smtClean="0"/>
              <a:t>Corrections</a:t>
            </a:r>
          </a:p>
        </p:txBody>
      </p:sp>
      <p:sp>
        <p:nvSpPr>
          <p:cNvPr id="7" name="Slide Number Placeholder 6"/>
          <p:cNvSpPr>
            <a:spLocks noGrp="1"/>
          </p:cNvSpPr>
          <p:nvPr>
            <p:ph type="sldNum" sz="quarter" idx="16"/>
          </p:nvPr>
        </p:nvSpPr>
        <p:spPr/>
        <p:txBody>
          <a:bodyPr>
            <a:normAutofit fontScale="85000" lnSpcReduction="20000"/>
          </a:bodyPr>
          <a:lstStyle/>
          <a:p>
            <a:fld id="{58F4FCFB-AAA4-4FF1-84EE-D3C7F75F194D}" type="slidenum">
              <a:rPr lang="en-US" smtClean="0"/>
              <a:pPr/>
              <a:t>10</a:t>
            </a:fld>
            <a:endParaRPr lang="en-US"/>
          </a:p>
        </p:txBody>
      </p:sp>
      <p:sp>
        <p:nvSpPr>
          <p:cNvPr id="8" name="Footer Placeholder 7"/>
          <p:cNvSpPr>
            <a:spLocks noGrp="1"/>
          </p:cNvSpPr>
          <p:nvPr>
            <p:ph type="ftr" sz="quarter" idx="17"/>
          </p:nvPr>
        </p:nvSpPr>
        <p:spPr>
          <a:xfrm>
            <a:off x="685800" y="6492873"/>
            <a:ext cx="5421083" cy="365127"/>
          </a:xfrm>
        </p:spPr>
        <p:txBody>
          <a:bodyPr/>
          <a:lstStyle/>
          <a:p>
            <a:r>
              <a:rPr lang="en-US" dirty="0" smtClean="0"/>
              <a:t>ACES PLC II, ATLAS, January 2015</a:t>
            </a:r>
            <a:endParaRPr lang="en-US" dirty="0"/>
          </a:p>
        </p:txBody>
      </p:sp>
      <p:pic>
        <p:nvPicPr>
          <p:cNvPr id="34818" name="Picture 2" descr="http://onedublin.files.wordpress.com/2013/03/dublin-unified-school-district-adult-education-classroom-2.jpg"/>
          <p:cNvPicPr>
            <a:picLocks noChangeAspect="1" noChangeArrowheads="1"/>
          </p:cNvPicPr>
          <p:nvPr/>
        </p:nvPicPr>
        <p:blipFill>
          <a:blip r:embed="rId3" cstate="print"/>
          <a:srcRect/>
          <a:stretch>
            <a:fillRect/>
          </a:stretch>
        </p:blipFill>
        <p:spPr bwMode="auto">
          <a:xfrm>
            <a:off x="304800" y="1676400"/>
            <a:ext cx="3759200" cy="2819400"/>
          </a:xfrm>
          <a:prstGeom prst="rect">
            <a:avLst/>
          </a:prstGeom>
          <a:noFill/>
        </p:spPr>
      </p:pic>
      <p:pic>
        <p:nvPicPr>
          <p:cNvPr id="68610" name="Picture 2" descr="http://www.bls.gov/ooh/images/2134.jpg"/>
          <p:cNvPicPr>
            <a:picLocks noChangeAspect="1" noChangeArrowheads="1"/>
          </p:cNvPicPr>
          <p:nvPr/>
        </p:nvPicPr>
        <p:blipFill>
          <a:blip r:embed="rId4" cstate="print"/>
          <a:srcRect/>
          <a:stretch>
            <a:fillRect/>
          </a:stretch>
        </p:blipFill>
        <p:spPr bwMode="auto">
          <a:xfrm>
            <a:off x="4800600" y="3124200"/>
            <a:ext cx="3520438" cy="2514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90600"/>
          </a:xfrm>
        </p:spPr>
        <p:txBody>
          <a:bodyPr>
            <a:normAutofit fontScale="90000"/>
          </a:bodyPr>
          <a:lstStyle/>
          <a:p>
            <a:r>
              <a:rPr lang="en-US" sz="4000" dirty="0" smtClean="0"/>
              <a:t>ACES Process: Step 1: Assess a Lesson</a:t>
            </a:r>
            <a:r>
              <a:rPr lang="en-US" dirty="0" smtClean="0"/>
              <a:t/>
            </a:r>
            <a:br>
              <a:rPr lang="en-US" dirty="0" smtClean="0"/>
            </a:br>
            <a:r>
              <a:rPr lang="en-US" sz="4000" dirty="0" smtClean="0"/>
              <a:t>Sample “Pre-ACES” Lesson</a:t>
            </a:r>
            <a:endParaRPr lang="en-US" sz="4000" i="1" dirty="0"/>
          </a:p>
        </p:txBody>
      </p:sp>
      <p:sp>
        <p:nvSpPr>
          <p:cNvPr id="3" name="Content Placeholder 2"/>
          <p:cNvSpPr>
            <a:spLocks noGrp="1"/>
          </p:cNvSpPr>
          <p:nvPr>
            <p:ph sz="quarter" idx="1"/>
          </p:nvPr>
        </p:nvSpPr>
        <p:spPr>
          <a:xfrm>
            <a:off x="0" y="1752600"/>
            <a:ext cx="8763000" cy="3657600"/>
          </a:xfrm>
        </p:spPr>
        <p:txBody>
          <a:bodyPr>
            <a:noAutofit/>
          </a:bodyPr>
          <a:lstStyle/>
          <a:p>
            <a:pPr marL="457200" indent="-457200">
              <a:buClrTx/>
              <a:buNone/>
            </a:pPr>
            <a:r>
              <a:rPr lang="en-US" sz="2400" dirty="0" smtClean="0"/>
              <a:t>Read and </a:t>
            </a:r>
            <a:r>
              <a:rPr lang="en-US" sz="2400" b="1" dirty="0" smtClean="0">
                <a:solidFill>
                  <a:srgbClr val="C00000"/>
                </a:solidFill>
              </a:rPr>
              <a:t>ASSESS</a:t>
            </a:r>
            <a:r>
              <a:rPr lang="en-US" sz="2400" dirty="0" smtClean="0"/>
              <a:t> the Pre A-C-E-S Lesson Plan to identify the Navigating Systems (NS) skills/sub skills being addressed.</a:t>
            </a:r>
          </a:p>
          <a:p>
            <a:pPr marL="1005840" lvl="2" indent="-457200">
              <a:buClrTx/>
            </a:pPr>
            <a:r>
              <a:rPr lang="en-US" sz="2400" dirty="0" smtClean="0"/>
              <a:t>Read the description of each lesson component and identify the NS skills and sub skills addressed. </a:t>
            </a:r>
          </a:p>
          <a:p>
            <a:pPr marL="1005840" lvl="2" indent="-457200">
              <a:buClrTx/>
            </a:pPr>
            <a:r>
              <a:rPr lang="en-US" sz="2400" dirty="0" smtClean="0"/>
              <a:t>Refer to the “TIF @ a Glance” NS category (p. 12).</a:t>
            </a:r>
          </a:p>
          <a:p>
            <a:pPr marL="1005840" lvl="2" indent="-457200">
              <a:buClrTx/>
            </a:pPr>
            <a:r>
              <a:rPr lang="en-US" sz="2400" dirty="0" smtClean="0"/>
              <a:t>Note the skills and sub skills in the “Assess” column for each lesson component (e.g. NS 1a, 2b)</a:t>
            </a:r>
          </a:p>
        </p:txBody>
      </p:sp>
      <p:sp>
        <p:nvSpPr>
          <p:cNvPr id="5" name="Rounded Rectangular Callout 4"/>
          <p:cNvSpPr/>
          <p:nvPr/>
        </p:nvSpPr>
        <p:spPr>
          <a:xfrm>
            <a:off x="76200" y="5029200"/>
            <a:ext cx="8763000" cy="1295400"/>
          </a:xfrm>
          <a:prstGeom prst="wedgeRoundRectCallout">
            <a:avLst>
              <a:gd name="adj1" fmla="val 30269"/>
              <a:gd name="adj2" fmla="val 50398"/>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2000" b="1" dirty="0" smtClean="0"/>
              <a:t>Remember, the ACES process can be used with textbook materials, learner plans, and other instructional resources and routines, not just lesson plans.  </a:t>
            </a:r>
          </a:p>
          <a:p>
            <a:pPr algn="ctr"/>
            <a:r>
              <a:rPr lang="en-US" sz="2000" b="1" dirty="0" smtClean="0"/>
              <a:t>ACES can work in any ABE context!</a:t>
            </a:r>
            <a:endParaRPr lang="en-US" sz="2000" b="1" dirty="0"/>
          </a:p>
        </p:txBody>
      </p:sp>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11</a:t>
            </a:fld>
            <a:endParaRPr lang="en-US"/>
          </a:p>
        </p:txBody>
      </p:sp>
      <p:sp>
        <p:nvSpPr>
          <p:cNvPr id="7" name="Footer Placeholder 6"/>
          <p:cNvSpPr>
            <a:spLocks noGrp="1"/>
          </p:cNvSpPr>
          <p:nvPr>
            <p:ph type="ftr" sz="quarter" idx="17"/>
          </p:nvPr>
        </p:nvSpPr>
        <p:spPr/>
        <p:txBody>
          <a:bodyPr/>
          <a:lstStyle/>
          <a:p>
            <a:r>
              <a:rPr lang="en-US" smtClean="0"/>
              <a:t>ACES PLC II, ATLAS, January 2015</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Pre-ACES Lesson Plan</a:t>
            </a:r>
            <a:br>
              <a:rPr lang="en-US" dirty="0" smtClean="0"/>
            </a:br>
            <a:r>
              <a:rPr lang="en-US" dirty="0" smtClean="0"/>
              <a:t>Warm-up</a:t>
            </a:r>
            <a:endParaRPr lang="en-US" i="1" dirty="0"/>
          </a:p>
        </p:txBody>
      </p:sp>
      <p:sp>
        <p:nvSpPr>
          <p:cNvPr id="3" name="Content Placeholder 2"/>
          <p:cNvSpPr>
            <a:spLocks noGrp="1"/>
          </p:cNvSpPr>
          <p:nvPr>
            <p:ph sz="quarter" idx="1"/>
          </p:nvPr>
        </p:nvSpPr>
        <p:spPr>
          <a:xfrm>
            <a:off x="609600" y="1371600"/>
            <a:ext cx="8534400" cy="5410200"/>
          </a:xfrm>
        </p:spPr>
        <p:txBody>
          <a:bodyPr>
            <a:noAutofit/>
          </a:bodyPr>
          <a:lstStyle/>
          <a:p>
            <a:pPr>
              <a:buNone/>
            </a:pPr>
            <a:endParaRPr lang="en-US" sz="2400" b="1" u="sng" dirty="0" smtClean="0"/>
          </a:p>
          <a:p>
            <a:pPr>
              <a:buNone/>
            </a:pPr>
            <a:r>
              <a:rPr lang="en-US" sz="3200" b="1" u="sng" dirty="0" smtClean="0"/>
              <a:t>Warm-up:</a:t>
            </a:r>
            <a:endParaRPr lang="en-US" sz="3200" dirty="0" smtClean="0">
              <a:solidFill>
                <a:srgbClr val="FF0000"/>
              </a:solidFill>
            </a:endParaRPr>
          </a:p>
          <a:p>
            <a:pPr>
              <a:buNone/>
            </a:pPr>
            <a:r>
              <a:rPr lang="en-US" dirty="0" smtClean="0">
                <a:solidFill>
                  <a:srgbClr val="FF0000"/>
                </a:solidFill>
              </a:rPr>
              <a:t>NA</a:t>
            </a:r>
            <a:endParaRPr lang="en-US" dirty="0" smtClean="0"/>
          </a:p>
        </p:txBody>
      </p:sp>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12</a:t>
            </a:fld>
            <a:endParaRPr lang="en-US"/>
          </a:p>
        </p:txBody>
      </p:sp>
      <p:sp>
        <p:nvSpPr>
          <p:cNvPr id="7" name="Footer Placeholder 6"/>
          <p:cNvSpPr>
            <a:spLocks noGrp="1"/>
          </p:cNvSpPr>
          <p:nvPr>
            <p:ph type="ftr" sz="quarter" idx="17"/>
          </p:nvPr>
        </p:nvSpPr>
        <p:spPr/>
        <p:txBody>
          <a:bodyPr/>
          <a:lstStyle/>
          <a:p>
            <a:r>
              <a:rPr lang="en-US" smtClean="0"/>
              <a:t>ACES PLC II, ATLAS, January 2015</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Pre A-c-e-s Lesson: </a:t>
            </a:r>
            <a:r>
              <a:rPr lang="en-US" i="1" dirty="0" smtClean="0">
                <a:ea typeface="+mj-ea"/>
              </a:rPr>
              <a:t>Assess</a:t>
            </a:r>
            <a:endParaRPr lang="en-US" i="1" dirty="0">
              <a:ea typeface="+mj-ea"/>
            </a:endParaRPr>
          </a:p>
        </p:txBody>
      </p:sp>
      <p:graphicFrame>
        <p:nvGraphicFramePr>
          <p:cNvPr id="5" name="Table 4"/>
          <p:cNvGraphicFramePr>
            <a:graphicFrameLocks noGrp="1"/>
          </p:cNvGraphicFramePr>
          <p:nvPr/>
        </p:nvGraphicFramePr>
        <p:xfrm>
          <a:off x="381000" y="1981200"/>
          <a:ext cx="8305802" cy="3430536"/>
        </p:xfrm>
        <a:graphic>
          <a:graphicData uri="http://schemas.openxmlformats.org/drawingml/2006/table">
            <a:tbl>
              <a:tblPr/>
              <a:tblGrid>
                <a:gridCol w="2023012"/>
                <a:gridCol w="1800452"/>
                <a:gridCol w="1800452"/>
                <a:gridCol w="1308939"/>
                <a:gridCol w="1372947"/>
              </a:tblGrid>
              <a:tr h="731551">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40">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lang="en-US" sz="2000" dirty="0" smtClean="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25">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012" name="TextBox 5"/>
          <p:cNvSpPr txBox="1">
            <a:spLocks noChangeArrowheads="1"/>
          </p:cNvSpPr>
          <p:nvPr/>
        </p:nvSpPr>
        <p:spPr bwMode="auto">
          <a:xfrm>
            <a:off x="4648200" y="609600"/>
            <a:ext cx="1600200"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endParaRPr lang="en-US" altLang="en-US" sz="2800">
              <a:latin typeface="Cambria" pitchFamily="18" charset="0"/>
            </a:endParaRPr>
          </a:p>
        </p:txBody>
      </p:sp>
      <p:sp>
        <p:nvSpPr>
          <p:cNvPr id="12" name="TextBox 11"/>
          <p:cNvSpPr txBox="1">
            <a:spLocks noChangeArrowheads="1"/>
          </p:cNvSpPr>
          <p:nvPr/>
        </p:nvSpPr>
        <p:spPr bwMode="auto">
          <a:xfrm>
            <a:off x="2438400" y="2743200"/>
            <a:ext cx="16002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smtClean="0">
                <a:latin typeface="Comic Sans MS" pitchFamily="66" charset="0"/>
                <a:ea typeface="Calibri" pitchFamily="34" charset="0"/>
                <a:cs typeface="Times New Roman" pitchFamily="18" charset="0"/>
              </a:rPr>
              <a:t>NA</a:t>
            </a:r>
            <a:endParaRPr lang="en-US" altLang="en-US" sz="2400" dirty="0">
              <a:latin typeface="Cambria" pitchFamily="18" charset="0"/>
              <a:cs typeface="Times New Roman" pitchFamily="18" charset="0"/>
            </a:endParaRPr>
          </a:p>
        </p:txBody>
      </p:sp>
      <p:sp>
        <p:nvSpPr>
          <p:cNvPr id="6" name="Slide Number Placeholder 5"/>
          <p:cNvSpPr>
            <a:spLocks noGrp="1"/>
          </p:cNvSpPr>
          <p:nvPr>
            <p:ph type="sldNum" sz="quarter" idx="12"/>
          </p:nvPr>
        </p:nvSpPr>
        <p:spPr/>
        <p:txBody>
          <a:bodyPr>
            <a:normAutofit fontScale="85000" lnSpcReduction="20000"/>
          </a:bodyPr>
          <a:lstStyle/>
          <a:p>
            <a:fld id="{58F4FCFB-AAA4-4FF1-84EE-D3C7F75F194D}" type="slidenum">
              <a:rPr lang="en-US" smtClean="0"/>
              <a:pPr/>
              <a:t>13</a:t>
            </a:fld>
            <a:endParaRPr lang="en-US"/>
          </a:p>
        </p:txBody>
      </p:sp>
      <p:sp>
        <p:nvSpPr>
          <p:cNvPr id="7" name="Footer Placeholder 6"/>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Pre-ACES Lesson Plan</a:t>
            </a:r>
            <a:br>
              <a:rPr lang="en-US" dirty="0" smtClean="0"/>
            </a:br>
            <a:r>
              <a:rPr lang="en-US" dirty="0" smtClean="0"/>
              <a:t>Introduction</a:t>
            </a:r>
            <a:endParaRPr lang="en-US" i="1" dirty="0"/>
          </a:p>
        </p:txBody>
      </p:sp>
      <p:sp>
        <p:nvSpPr>
          <p:cNvPr id="3" name="Content Placeholder 2"/>
          <p:cNvSpPr>
            <a:spLocks noGrp="1"/>
          </p:cNvSpPr>
          <p:nvPr>
            <p:ph sz="quarter" idx="1"/>
          </p:nvPr>
        </p:nvSpPr>
        <p:spPr>
          <a:xfrm>
            <a:off x="609600" y="1600200"/>
            <a:ext cx="8229600" cy="5181600"/>
          </a:xfrm>
        </p:spPr>
        <p:txBody>
          <a:bodyPr>
            <a:noAutofit/>
          </a:bodyPr>
          <a:lstStyle/>
          <a:p>
            <a:pPr>
              <a:buNone/>
            </a:pPr>
            <a:r>
              <a:rPr lang="en-US" b="1" u="sng" dirty="0" smtClean="0"/>
              <a:t>Introduction:</a:t>
            </a:r>
          </a:p>
          <a:p>
            <a:pPr lvl="0"/>
            <a:r>
              <a:rPr lang="en-US" dirty="0" smtClean="0"/>
              <a:t>Explain the basic concept of a learning styles inventory to Ss.</a:t>
            </a:r>
          </a:p>
          <a:p>
            <a:pPr lvl="0"/>
            <a:r>
              <a:rPr lang="en-US" dirty="0" smtClean="0"/>
              <a:t>Brainstorm with Ss examples of each learning style and what it could look like in a classroom setting. </a:t>
            </a:r>
          </a:p>
          <a:p>
            <a:r>
              <a:rPr lang="en-US" dirty="0" smtClean="0"/>
              <a:t>Explain to Ss that they are going to have an opportunity to take a learning style inventory online to help them determine how they may best learn. </a:t>
            </a:r>
            <a:endParaRPr lang="en-US" b="1" u="sng" dirty="0" smtClean="0"/>
          </a:p>
        </p:txBody>
      </p:sp>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14</a:t>
            </a:fld>
            <a:endParaRPr lang="en-US"/>
          </a:p>
        </p:txBody>
      </p:sp>
      <p:sp>
        <p:nvSpPr>
          <p:cNvPr id="7" name="Footer Placeholder 6"/>
          <p:cNvSpPr>
            <a:spLocks noGrp="1"/>
          </p:cNvSpPr>
          <p:nvPr>
            <p:ph type="ftr" sz="quarter" idx="17"/>
          </p:nvPr>
        </p:nvSpPr>
        <p:spPr/>
        <p:txBody>
          <a:bodyPr/>
          <a:lstStyle/>
          <a:p>
            <a:r>
              <a:rPr lang="en-US" smtClean="0"/>
              <a:t>ACES PLC II, ATLAS, January 2015</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Pre A-c-e-s Lesson: </a:t>
            </a:r>
            <a:r>
              <a:rPr lang="en-US" i="1" dirty="0" smtClean="0">
                <a:ea typeface="+mj-ea"/>
              </a:rPr>
              <a:t>Assess</a:t>
            </a:r>
            <a:endParaRPr lang="en-US" i="1" dirty="0">
              <a:ea typeface="+mj-ea"/>
            </a:endParaRPr>
          </a:p>
        </p:txBody>
      </p:sp>
      <p:graphicFrame>
        <p:nvGraphicFramePr>
          <p:cNvPr id="5" name="Table 4"/>
          <p:cNvGraphicFramePr>
            <a:graphicFrameLocks noGrp="1"/>
          </p:cNvGraphicFramePr>
          <p:nvPr/>
        </p:nvGraphicFramePr>
        <p:xfrm>
          <a:off x="381000" y="1981200"/>
          <a:ext cx="8305802" cy="3430536"/>
        </p:xfrm>
        <a:graphic>
          <a:graphicData uri="http://schemas.openxmlformats.org/drawingml/2006/table">
            <a:tbl>
              <a:tblPr/>
              <a:tblGrid>
                <a:gridCol w="2023012"/>
                <a:gridCol w="1800452"/>
                <a:gridCol w="1800452"/>
                <a:gridCol w="1308939"/>
                <a:gridCol w="1372947"/>
              </a:tblGrid>
              <a:tr h="731551">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40">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lang="en-US" sz="2000" dirty="0" smtClean="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25">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012" name="TextBox 5"/>
          <p:cNvSpPr txBox="1">
            <a:spLocks noChangeArrowheads="1"/>
          </p:cNvSpPr>
          <p:nvPr/>
        </p:nvSpPr>
        <p:spPr bwMode="auto">
          <a:xfrm>
            <a:off x="4648200" y="609600"/>
            <a:ext cx="1600200"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endParaRPr lang="en-US" altLang="en-US" sz="2800">
              <a:latin typeface="Cambria" pitchFamily="18" charset="0"/>
            </a:endParaRPr>
          </a:p>
        </p:txBody>
      </p:sp>
      <p:sp>
        <p:nvSpPr>
          <p:cNvPr id="41013" name="TextBox 6"/>
          <p:cNvSpPr txBox="1">
            <a:spLocks noChangeArrowheads="1"/>
          </p:cNvSpPr>
          <p:nvPr/>
        </p:nvSpPr>
        <p:spPr bwMode="auto">
          <a:xfrm>
            <a:off x="2438400" y="3276600"/>
            <a:ext cx="16002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p:txBody>
      </p:sp>
      <p:sp>
        <p:nvSpPr>
          <p:cNvPr id="41014" name="TextBox 7"/>
          <p:cNvSpPr txBox="1">
            <a:spLocks noChangeArrowheads="1"/>
          </p:cNvSpPr>
          <p:nvPr/>
        </p:nvSpPr>
        <p:spPr bwMode="auto">
          <a:xfrm>
            <a:off x="2514600" y="4648200"/>
            <a:ext cx="1600200"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endParaRPr lang="en-US" altLang="en-US" sz="2800">
              <a:latin typeface="Cambria" pitchFamily="18" charset="0"/>
            </a:endParaRPr>
          </a:p>
        </p:txBody>
      </p:sp>
      <p:sp>
        <p:nvSpPr>
          <p:cNvPr id="12" name="TextBox 11"/>
          <p:cNvSpPr txBox="1">
            <a:spLocks noChangeArrowheads="1"/>
          </p:cNvSpPr>
          <p:nvPr/>
        </p:nvSpPr>
        <p:spPr bwMode="auto">
          <a:xfrm>
            <a:off x="2438400" y="2743200"/>
            <a:ext cx="16002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smtClean="0">
                <a:latin typeface="Comic Sans MS" pitchFamily="66" charset="0"/>
                <a:ea typeface="Calibri" pitchFamily="34" charset="0"/>
                <a:cs typeface="Times New Roman" pitchFamily="18" charset="0"/>
              </a:rPr>
              <a:t>NA</a:t>
            </a:r>
            <a:endParaRPr lang="en-US" altLang="en-US" sz="2400" dirty="0">
              <a:latin typeface="Cambria" pitchFamily="18" charset="0"/>
              <a:cs typeface="Times New Roman" pitchFamily="18" charset="0"/>
            </a:endParaRPr>
          </a:p>
        </p:txBody>
      </p:sp>
      <p:sp>
        <p:nvSpPr>
          <p:cNvPr id="8" name="Slide Number Placeholder 7"/>
          <p:cNvSpPr>
            <a:spLocks noGrp="1"/>
          </p:cNvSpPr>
          <p:nvPr>
            <p:ph type="sldNum" sz="quarter" idx="12"/>
          </p:nvPr>
        </p:nvSpPr>
        <p:spPr/>
        <p:txBody>
          <a:bodyPr>
            <a:normAutofit fontScale="85000" lnSpcReduction="20000"/>
          </a:bodyPr>
          <a:lstStyle/>
          <a:p>
            <a:fld id="{58F4FCFB-AAA4-4FF1-84EE-D3C7F75F194D}" type="slidenum">
              <a:rPr lang="en-US" smtClean="0"/>
              <a:pPr/>
              <a:t>15</a:t>
            </a:fld>
            <a:endParaRPr lang="en-US"/>
          </a:p>
        </p:txBody>
      </p:sp>
      <p:sp>
        <p:nvSpPr>
          <p:cNvPr id="9" name="Footer Placeholder 8"/>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013"/>
                                        </p:tgtEl>
                                        <p:attrNameLst>
                                          <p:attrName>style.visibility</p:attrName>
                                        </p:attrNameLst>
                                      </p:cBhvr>
                                      <p:to>
                                        <p:strVal val="visible"/>
                                      </p:to>
                                    </p:set>
                                    <p:anim calcmode="lin" valueType="num">
                                      <p:cBhvr>
                                        <p:cTn id="7" dur="500" fill="hold"/>
                                        <p:tgtEl>
                                          <p:spTgt spid="41013"/>
                                        </p:tgtEl>
                                        <p:attrNameLst>
                                          <p:attrName>ppt_w</p:attrName>
                                        </p:attrNameLst>
                                      </p:cBhvr>
                                      <p:tavLst>
                                        <p:tav tm="0">
                                          <p:val>
                                            <p:fltVal val="0"/>
                                          </p:val>
                                        </p:tav>
                                        <p:tav tm="100000">
                                          <p:val>
                                            <p:strVal val="#ppt_w"/>
                                          </p:val>
                                        </p:tav>
                                      </p:tavLst>
                                    </p:anim>
                                    <p:anim calcmode="lin" valueType="num">
                                      <p:cBhvr>
                                        <p:cTn id="8" dur="500" fill="hold"/>
                                        <p:tgtEl>
                                          <p:spTgt spid="41013"/>
                                        </p:tgtEl>
                                        <p:attrNameLst>
                                          <p:attrName>ppt_h</p:attrName>
                                        </p:attrNameLst>
                                      </p:cBhvr>
                                      <p:tavLst>
                                        <p:tav tm="0">
                                          <p:val>
                                            <p:fltVal val="0"/>
                                          </p:val>
                                        </p:tav>
                                        <p:tav tm="100000">
                                          <p:val>
                                            <p:strVal val="#ppt_h"/>
                                          </p:val>
                                        </p:tav>
                                      </p:tavLst>
                                    </p:anim>
                                    <p:animEffect transition="in" filter="fade">
                                      <p:cBhvr>
                                        <p:cTn id="9" dur="500"/>
                                        <p:tgtEl>
                                          <p:spTgt spid="41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Pre-ACES Lesson Plan</a:t>
            </a:r>
            <a:br>
              <a:rPr lang="en-US" dirty="0" smtClean="0"/>
            </a:br>
            <a:r>
              <a:rPr lang="en-US" dirty="0" smtClean="0"/>
              <a:t>Guided Practice</a:t>
            </a:r>
            <a:endParaRPr lang="en-US" i="1" dirty="0"/>
          </a:p>
        </p:txBody>
      </p:sp>
      <p:sp>
        <p:nvSpPr>
          <p:cNvPr id="3" name="Content Placeholder 2"/>
          <p:cNvSpPr>
            <a:spLocks noGrp="1"/>
          </p:cNvSpPr>
          <p:nvPr>
            <p:ph sz="quarter" idx="1"/>
          </p:nvPr>
        </p:nvSpPr>
        <p:spPr>
          <a:xfrm>
            <a:off x="609600" y="1676400"/>
            <a:ext cx="8153400" cy="5105400"/>
          </a:xfrm>
        </p:spPr>
        <p:txBody>
          <a:bodyPr>
            <a:noAutofit/>
          </a:bodyPr>
          <a:lstStyle/>
          <a:p>
            <a:pPr>
              <a:buNone/>
            </a:pPr>
            <a:r>
              <a:rPr lang="en-US" sz="3200" b="1" u="sng" dirty="0" smtClean="0"/>
              <a:t>Guided Practice:</a:t>
            </a:r>
            <a:endParaRPr lang="en-US" sz="3200" dirty="0" smtClean="0"/>
          </a:p>
          <a:p>
            <a:pPr lvl="0"/>
            <a:r>
              <a:rPr lang="en-US" sz="3200" dirty="0" smtClean="0"/>
              <a:t>Model with Ss how to use the online learning style inventory.</a:t>
            </a:r>
          </a:p>
          <a:p>
            <a:pPr lvl="0"/>
            <a:r>
              <a:rPr lang="en-US" sz="3200" dirty="0" smtClean="0"/>
              <a:t>Remind Ss they should think about the statement carefully before choosing their answer. </a:t>
            </a:r>
          </a:p>
          <a:p>
            <a:r>
              <a:rPr lang="en-US" sz="3200" dirty="0" smtClean="0"/>
              <a:t>Model how to submit answers and review the corresponding learning style inventory.</a:t>
            </a:r>
          </a:p>
        </p:txBody>
      </p:sp>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16</a:t>
            </a:fld>
            <a:endParaRPr lang="en-US"/>
          </a:p>
        </p:txBody>
      </p:sp>
      <p:sp>
        <p:nvSpPr>
          <p:cNvPr id="7" name="Footer Placeholder 6"/>
          <p:cNvSpPr>
            <a:spLocks noGrp="1"/>
          </p:cNvSpPr>
          <p:nvPr>
            <p:ph type="ftr" sz="quarter" idx="17"/>
          </p:nvPr>
        </p:nvSpPr>
        <p:spPr/>
        <p:txBody>
          <a:bodyPr/>
          <a:lstStyle/>
          <a:p>
            <a:r>
              <a:rPr lang="en-US" smtClean="0"/>
              <a:t>ACES PLC II, ATLAS, January 2015</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Pre A-c-e-s Lesson: </a:t>
            </a:r>
            <a:r>
              <a:rPr lang="en-US" i="1" dirty="0" smtClean="0">
                <a:ea typeface="+mj-ea"/>
              </a:rPr>
              <a:t>Assess</a:t>
            </a:r>
            <a:endParaRPr lang="en-US" i="1" dirty="0">
              <a:ea typeface="+mj-ea"/>
            </a:endParaRPr>
          </a:p>
        </p:txBody>
      </p:sp>
      <p:graphicFrame>
        <p:nvGraphicFramePr>
          <p:cNvPr id="5" name="Table 4"/>
          <p:cNvGraphicFramePr>
            <a:graphicFrameLocks noGrp="1"/>
          </p:cNvGraphicFramePr>
          <p:nvPr/>
        </p:nvGraphicFramePr>
        <p:xfrm>
          <a:off x="381000" y="1981200"/>
          <a:ext cx="8305802" cy="3430536"/>
        </p:xfrm>
        <a:graphic>
          <a:graphicData uri="http://schemas.openxmlformats.org/drawingml/2006/table">
            <a:tbl>
              <a:tblPr/>
              <a:tblGrid>
                <a:gridCol w="2023012"/>
                <a:gridCol w="1800452"/>
                <a:gridCol w="1800452"/>
                <a:gridCol w="1308939"/>
                <a:gridCol w="1372947"/>
              </a:tblGrid>
              <a:tr h="731551">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40">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lang="en-US" sz="2000" dirty="0" smtClean="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25">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012" name="TextBox 5"/>
          <p:cNvSpPr txBox="1">
            <a:spLocks noChangeArrowheads="1"/>
          </p:cNvSpPr>
          <p:nvPr/>
        </p:nvSpPr>
        <p:spPr bwMode="auto">
          <a:xfrm>
            <a:off x="4648200" y="609600"/>
            <a:ext cx="1600200"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endParaRPr lang="en-US" altLang="en-US" sz="2800">
              <a:latin typeface="Cambria" pitchFamily="18" charset="0"/>
            </a:endParaRPr>
          </a:p>
        </p:txBody>
      </p:sp>
      <p:sp>
        <p:nvSpPr>
          <p:cNvPr id="41013" name="TextBox 6"/>
          <p:cNvSpPr txBox="1">
            <a:spLocks noChangeArrowheads="1"/>
          </p:cNvSpPr>
          <p:nvPr/>
        </p:nvSpPr>
        <p:spPr bwMode="auto">
          <a:xfrm>
            <a:off x="2438400" y="3276600"/>
            <a:ext cx="16002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p:txBody>
      </p:sp>
      <p:sp>
        <p:nvSpPr>
          <p:cNvPr id="41014" name="TextBox 7"/>
          <p:cNvSpPr txBox="1">
            <a:spLocks noChangeArrowheads="1"/>
          </p:cNvSpPr>
          <p:nvPr/>
        </p:nvSpPr>
        <p:spPr bwMode="auto">
          <a:xfrm>
            <a:off x="2514600" y="4648200"/>
            <a:ext cx="1600200"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endParaRPr lang="en-US" altLang="en-US" sz="2800">
              <a:latin typeface="Cambria" pitchFamily="18" charset="0"/>
            </a:endParaRPr>
          </a:p>
        </p:txBody>
      </p:sp>
      <p:sp>
        <p:nvSpPr>
          <p:cNvPr id="41015" name="TextBox 8"/>
          <p:cNvSpPr txBox="1">
            <a:spLocks noChangeArrowheads="1"/>
          </p:cNvSpPr>
          <p:nvPr/>
        </p:nvSpPr>
        <p:spPr bwMode="auto">
          <a:xfrm>
            <a:off x="2438400" y="3810000"/>
            <a:ext cx="1600200" cy="674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000" dirty="0" smtClean="0">
                <a:latin typeface="Comic Sans MS" pitchFamily="66" charset="0"/>
                <a:ea typeface="Calibri" pitchFamily="34" charset="0"/>
                <a:cs typeface="Times New Roman" pitchFamily="18" charset="0"/>
              </a:rPr>
              <a:t>NS 1a</a:t>
            </a:r>
            <a:endParaRPr lang="en-US" altLang="en-US" sz="2000" dirty="0" smtClean="0">
              <a:latin typeface="Cambria" pitchFamily="18" charset="0"/>
              <a:cs typeface="Times New Roman" pitchFamily="18" charset="0"/>
            </a:endParaRPr>
          </a:p>
          <a:p>
            <a:pPr>
              <a:lnSpc>
                <a:spcPct val="90000"/>
              </a:lnSpc>
            </a:pPr>
            <a:endParaRPr lang="en-US" altLang="en-US" sz="2200" dirty="0">
              <a:latin typeface="Cambria" pitchFamily="18" charset="0"/>
              <a:cs typeface="Times New Roman" pitchFamily="18" charset="0"/>
            </a:endParaRPr>
          </a:p>
        </p:txBody>
      </p:sp>
      <p:sp>
        <p:nvSpPr>
          <p:cNvPr id="12" name="TextBox 11"/>
          <p:cNvSpPr txBox="1">
            <a:spLocks noChangeArrowheads="1"/>
          </p:cNvSpPr>
          <p:nvPr/>
        </p:nvSpPr>
        <p:spPr bwMode="auto">
          <a:xfrm>
            <a:off x="2438400" y="2743200"/>
            <a:ext cx="16002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smtClean="0">
                <a:latin typeface="Comic Sans MS" pitchFamily="66" charset="0"/>
                <a:ea typeface="Calibri" pitchFamily="34" charset="0"/>
                <a:cs typeface="Times New Roman" pitchFamily="18" charset="0"/>
              </a:rPr>
              <a:t>NA</a:t>
            </a:r>
            <a:endParaRPr lang="en-US" altLang="en-US" sz="2400" dirty="0">
              <a:latin typeface="Cambria" pitchFamily="18" charset="0"/>
              <a:cs typeface="Times New Roman" pitchFamily="18" charset="0"/>
            </a:endParaRPr>
          </a:p>
        </p:txBody>
      </p:sp>
      <p:sp>
        <p:nvSpPr>
          <p:cNvPr id="9" name="Slide Number Placeholder 8"/>
          <p:cNvSpPr>
            <a:spLocks noGrp="1"/>
          </p:cNvSpPr>
          <p:nvPr>
            <p:ph type="sldNum" sz="quarter" idx="12"/>
          </p:nvPr>
        </p:nvSpPr>
        <p:spPr/>
        <p:txBody>
          <a:bodyPr>
            <a:normAutofit fontScale="85000" lnSpcReduction="20000"/>
          </a:bodyPr>
          <a:lstStyle/>
          <a:p>
            <a:fld id="{58F4FCFB-AAA4-4FF1-84EE-D3C7F75F194D}" type="slidenum">
              <a:rPr lang="en-US" smtClean="0"/>
              <a:pPr/>
              <a:t>17</a:t>
            </a:fld>
            <a:endParaRPr lang="en-US"/>
          </a:p>
        </p:txBody>
      </p:sp>
      <p:sp>
        <p:nvSpPr>
          <p:cNvPr id="10" name="Footer Placeholder 9"/>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015"/>
                                        </p:tgtEl>
                                        <p:attrNameLst>
                                          <p:attrName>style.visibility</p:attrName>
                                        </p:attrNameLst>
                                      </p:cBhvr>
                                      <p:to>
                                        <p:strVal val="visible"/>
                                      </p:to>
                                    </p:set>
                                    <p:anim calcmode="lin" valueType="num">
                                      <p:cBhvr>
                                        <p:cTn id="7" dur="500" fill="hold"/>
                                        <p:tgtEl>
                                          <p:spTgt spid="41015"/>
                                        </p:tgtEl>
                                        <p:attrNameLst>
                                          <p:attrName>ppt_w</p:attrName>
                                        </p:attrNameLst>
                                      </p:cBhvr>
                                      <p:tavLst>
                                        <p:tav tm="0">
                                          <p:val>
                                            <p:fltVal val="0"/>
                                          </p:val>
                                        </p:tav>
                                        <p:tav tm="100000">
                                          <p:val>
                                            <p:strVal val="#ppt_w"/>
                                          </p:val>
                                        </p:tav>
                                      </p:tavLst>
                                    </p:anim>
                                    <p:anim calcmode="lin" valueType="num">
                                      <p:cBhvr>
                                        <p:cTn id="8" dur="500" fill="hold"/>
                                        <p:tgtEl>
                                          <p:spTgt spid="41015"/>
                                        </p:tgtEl>
                                        <p:attrNameLst>
                                          <p:attrName>ppt_h</p:attrName>
                                        </p:attrNameLst>
                                      </p:cBhvr>
                                      <p:tavLst>
                                        <p:tav tm="0">
                                          <p:val>
                                            <p:fltVal val="0"/>
                                          </p:val>
                                        </p:tav>
                                        <p:tav tm="100000">
                                          <p:val>
                                            <p:strVal val="#ppt_h"/>
                                          </p:val>
                                        </p:tav>
                                      </p:tavLst>
                                    </p:anim>
                                    <p:animEffect transition="in" filter="fade">
                                      <p:cBhvr>
                                        <p:cTn id="9" dur="500"/>
                                        <p:tgtEl>
                                          <p:spTgt spid="41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763000" cy="990600"/>
          </a:xfrm>
        </p:spPr>
        <p:txBody>
          <a:bodyPr>
            <a:normAutofit fontScale="90000"/>
          </a:bodyPr>
          <a:lstStyle/>
          <a:p>
            <a:r>
              <a:rPr lang="en-US" dirty="0" smtClean="0"/>
              <a:t>Pre-ACES Lesson Plan</a:t>
            </a:r>
            <a:br>
              <a:rPr lang="en-US" dirty="0" smtClean="0"/>
            </a:br>
            <a:r>
              <a:rPr lang="en-US" dirty="0" smtClean="0"/>
              <a:t>Independent Practice</a:t>
            </a:r>
            <a:endParaRPr lang="en-US" i="1" dirty="0"/>
          </a:p>
        </p:txBody>
      </p:sp>
      <p:sp>
        <p:nvSpPr>
          <p:cNvPr id="3" name="Content Placeholder 2"/>
          <p:cNvSpPr>
            <a:spLocks noGrp="1"/>
          </p:cNvSpPr>
          <p:nvPr>
            <p:ph sz="quarter" idx="1"/>
          </p:nvPr>
        </p:nvSpPr>
        <p:spPr>
          <a:xfrm>
            <a:off x="304800" y="1752600"/>
            <a:ext cx="8458200" cy="5105400"/>
          </a:xfrm>
        </p:spPr>
        <p:txBody>
          <a:bodyPr>
            <a:noAutofit/>
          </a:bodyPr>
          <a:lstStyle/>
          <a:p>
            <a:pPr>
              <a:buNone/>
            </a:pPr>
            <a:r>
              <a:rPr lang="en-US" sz="3200" b="1" u="sng" dirty="0" smtClean="0"/>
              <a:t>Independent Practice: </a:t>
            </a:r>
            <a:endParaRPr lang="en-US" sz="3200" dirty="0" smtClean="0"/>
          </a:p>
          <a:p>
            <a:pPr lvl="0"/>
            <a:r>
              <a:rPr lang="en-US" sz="3200" dirty="0" smtClean="0"/>
              <a:t>Ss will perform an online learning style inventory.</a:t>
            </a:r>
          </a:p>
          <a:p>
            <a:pPr lvl="0"/>
            <a:r>
              <a:rPr lang="en-US" sz="3200" dirty="0" smtClean="0"/>
              <a:t>Help Ss complete the learning style inventory (note or print results as needed).</a:t>
            </a:r>
          </a:p>
          <a:p>
            <a:r>
              <a:rPr lang="en-US" sz="3200" dirty="0" smtClean="0"/>
              <a:t>The online learning style inventory (http://www.personal.psu.edu/bxb11/LSI/LSI.htm) consists of 24 questions and should take about 10 – 15 minutes.</a:t>
            </a:r>
          </a:p>
        </p:txBody>
      </p:sp>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18</a:t>
            </a:fld>
            <a:endParaRPr lang="en-US"/>
          </a:p>
        </p:txBody>
      </p:sp>
      <p:sp>
        <p:nvSpPr>
          <p:cNvPr id="7" name="Footer Placeholder 6"/>
          <p:cNvSpPr>
            <a:spLocks noGrp="1"/>
          </p:cNvSpPr>
          <p:nvPr>
            <p:ph type="ftr" sz="quarter" idx="17"/>
          </p:nvPr>
        </p:nvSpPr>
        <p:spPr/>
        <p:txBody>
          <a:bodyPr/>
          <a:lstStyle/>
          <a:p>
            <a:r>
              <a:rPr lang="en-US" smtClean="0"/>
              <a:t>ACES PLC II, ATLAS, January 2015</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Pre A-c-e-s Lesson: </a:t>
            </a:r>
            <a:r>
              <a:rPr lang="en-US" i="1" dirty="0" smtClean="0">
                <a:ea typeface="+mj-ea"/>
              </a:rPr>
              <a:t>Assess</a:t>
            </a:r>
            <a:endParaRPr lang="en-US" i="1" dirty="0">
              <a:ea typeface="+mj-ea"/>
            </a:endParaRPr>
          </a:p>
        </p:txBody>
      </p:sp>
      <p:graphicFrame>
        <p:nvGraphicFramePr>
          <p:cNvPr id="5" name="Table 4"/>
          <p:cNvGraphicFramePr>
            <a:graphicFrameLocks noGrp="1"/>
          </p:cNvGraphicFramePr>
          <p:nvPr/>
        </p:nvGraphicFramePr>
        <p:xfrm>
          <a:off x="381000" y="1981200"/>
          <a:ext cx="8305802" cy="3430536"/>
        </p:xfrm>
        <a:graphic>
          <a:graphicData uri="http://schemas.openxmlformats.org/drawingml/2006/table">
            <a:tbl>
              <a:tblPr/>
              <a:tblGrid>
                <a:gridCol w="2023012"/>
                <a:gridCol w="1800452"/>
                <a:gridCol w="1800452"/>
                <a:gridCol w="1308939"/>
                <a:gridCol w="1372947"/>
              </a:tblGrid>
              <a:tr h="731551">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40">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n-US" sz="20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lang="en-US" sz="2000" dirty="0" smtClean="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25">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4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012" name="TextBox 5"/>
          <p:cNvSpPr txBox="1">
            <a:spLocks noChangeArrowheads="1"/>
          </p:cNvSpPr>
          <p:nvPr/>
        </p:nvSpPr>
        <p:spPr bwMode="auto">
          <a:xfrm>
            <a:off x="4648200" y="609600"/>
            <a:ext cx="1600200"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endParaRPr lang="en-US" altLang="en-US" sz="2800">
              <a:latin typeface="Cambria" pitchFamily="18" charset="0"/>
            </a:endParaRPr>
          </a:p>
        </p:txBody>
      </p:sp>
      <p:sp>
        <p:nvSpPr>
          <p:cNvPr id="41013" name="TextBox 6"/>
          <p:cNvSpPr txBox="1">
            <a:spLocks noChangeArrowheads="1"/>
          </p:cNvSpPr>
          <p:nvPr/>
        </p:nvSpPr>
        <p:spPr bwMode="auto">
          <a:xfrm>
            <a:off x="2438400" y="3276600"/>
            <a:ext cx="1600200"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smtClean="0">
              <a:latin typeface="Cambria" pitchFamily="18" charset="0"/>
              <a:cs typeface="Times New Roman" pitchFamily="18" charset="0"/>
            </a:endParaRPr>
          </a:p>
          <a:p>
            <a:pPr>
              <a:lnSpc>
                <a:spcPct val="90000"/>
              </a:lnSpc>
            </a:pPr>
            <a:endParaRPr lang="en-US" altLang="en-US" sz="2400" dirty="0">
              <a:latin typeface="Cambria" pitchFamily="18" charset="0"/>
              <a:cs typeface="Times New Roman" pitchFamily="18" charset="0"/>
            </a:endParaRPr>
          </a:p>
        </p:txBody>
      </p:sp>
      <p:sp>
        <p:nvSpPr>
          <p:cNvPr id="41014" name="TextBox 7"/>
          <p:cNvSpPr txBox="1">
            <a:spLocks noChangeArrowheads="1"/>
          </p:cNvSpPr>
          <p:nvPr/>
        </p:nvSpPr>
        <p:spPr bwMode="auto">
          <a:xfrm>
            <a:off x="2514600" y="4648200"/>
            <a:ext cx="1600200"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endParaRPr lang="en-US" altLang="en-US" sz="2800">
              <a:latin typeface="Cambria" pitchFamily="18" charset="0"/>
            </a:endParaRPr>
          </a:p>
        </p:txBody>
      </p:sp>
      <p:sp>
        <p:nvSpPr>
          <p:cNvPr id="41015" name="TextBox 8"/>
          <p:cNvSpPr txBox="1">
            <a:spLocks noChangeArrowheads="1"/>
          </p:cNvSpPr>
          <p:nvPr/>
        </p:nvSpPr>
        <p:spPr bwMode="auto">
          <a:xfrm>
            <a:off x="2438400" y="3810000"/>
            <a:ext cx="1600200" cy="674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000" dirty="0" smtClean="0">
                <a:latin typeface="Comic Sans MS" pitchFamily="66" charset="0"/>
                <a:ea typeface="Calibri" pitchFamily="34" charset="0"/>
                <a:cs typeface="Times New Roman" pitchFamily="18" charset="0"/>
              </a:rPr>
              <a:t>NS  1a</a:t>
            </a:r>
            <a:endParaRPr lang="en-US" altLang="en-US" sz="2000" dirty="0" smtClean="0">
              <a:latin typeface="Cambria" pitchFamily="18" charset="0"/>
              <a:cs typeface="Times New Roman" pitchFamily="18" charset="0"/>
            </a:endParaRPr>
          </a:p>
          <a:p>
            <a:pPr>
              <a:lnSpc>
                <a:spcPct val="90000"/>
              </a:lnSpc>
            </a:pPr>
            <a:endParaRPr lang="en-US" altLang="en-US" sz="2200" dirty="0">
              <a:latin typeface="Cambria" pitchFamily="18" charset="0"/>
              <a:cs typeface="Times New Roman" pitchFamily="18" charset="0"/>
            </a:endParaRPr>
          </a:p>
        </p:txBody>
      </p:sp>
      <p:sp>
        <p:nvSpPr>
          <p:cNvPr id="10" name="TextBox 9"/>
          <p:cNvSpPr txBox="1">
            <a:spLocks noChangeArrowheads="1"/>
          </p:cNvSpPr>
          <p:nvPr/>
        </p:nvSpPr>
        <p:spPr bwMode="auto">
          <a:xfrm>
            <a:off x="2438400" y="4343400"/>
            <a:ext cx="1600200" cy="674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000" dirty="0" smtClean="0">
                <a:latin typeface="Comic Sans MS" pitchFamily="66" charset="0"/>
                <a:ea typeface="Calibri" pitchFamily="34" charset="0"/>
                <a:cs typeface="Times New Roman" pitchFamily="18" charset="0"/>
              </a:rPr>
              <a:t>NS 1a</a:t>
            </a:r>
            <a:endParaRPr lang="en-US" altLang="en-US" sz="2000" dirty="0" smtClean="0">
              <a:latin typeface="Cambria" pitchFamily="18" charset="0"/>
              <a:cs typeface="Times New Roman" pitchFamily="18" charset="0"/>
            </a:endParaRPr>
          </a:p>
          <a:p>
            <a:pPr>
              <a:lnSpc>
                <a:spcPct val="90000"/>
              </a:lnSpc>
            </a:pPr>
            <a:endParaRPr lang="en-US" altLang="en-US" sz="2200" dirty="0">
              <a:latin typeface="Cambria" pitchFamily="18" charset="0"/>
              <a:cs typeface="Times New Roman" pitchFamily="18" charset="0"/>
            </a:endParaRPr>
          </a:p>
        </p:txBody>
      </p:sp>
      <p:sp>
        <p:nvSpPr>
          <p:cNvPr id="13" name="TextBox 12"/>
          <p:cNvSpPr txBox="1">
            <a:spLocks noChangeArrowheads="1"/>
          </p:cNvSpPr>
          <p:nvPr/>
        </p:nvSpPr>
        <p:spPr bwMode="auto">
          <a:xfrm>
            <a:off x="2514600" y="4953000"/>
            <a:ext cx="1600200" cy="42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a:latin typeface="Comic Sans MS" pitchFamily="66" charset="0"/>
                <a:ea typeface="Calibri" pitchFamily="34" charset="0"/>
                <a:cs typeface="Times New Roman" pitchFamily="18" charset="0"/>
              </a:rPr>
              <a:t>NA</a:t>
            </a:r>
            <a:endParaRPr lang="en-US" altLang="en-US" sz="2400">
              <a:latin typeface="Cambria" pitchFamily="18" charset="0"/>
              <a:cs typeface="Times New Roman" pitchFamily="18" charset="0"/>
            </a:endParaRPr>
          </a:p>
        </p:txBody>
      </p:sp>
      <p:sp>
        <p:nvSpPr>
          <p:cNvPr id="12" name="TextBox 11"/>
          <p:cNvSpPr txBox="1">
            <a:spLocks noChangeArrowheads="1"/>
          </p:cNvSpPr>
          <p:nvPr/>
        </p:nvSpPr>
        <p:spPr bwMode="auto">
          <a:xfrm>
            <a:off x="2438400" y="2743200"/>
            <a:ext cx="16002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400" dirty="0" smtClean="0">
                <a:latin typeface="Comic Sans MS" pitchFamily="66" charset="0"/>
                <a:ea typeface="Calibri" pitchFamily="34" charset="0"/>
                <a:cs typeface="Times New Roman" pitchFamily="18" charset="0"/>
              </a:rPr>
              <a:t>NA</a:t>
            </a:r>
            <a:endParaRPr lang="en-US" altLang="en-US" sz="2400" dirty="0">
              <a:latin typeface="Cambria" pitchFamily="18" charset="0"/>
              <a:cs typeface="Times New Roman" pitchFamily="18" charset="0"/>
            </a:endParaRPr>
          </a:p>
        </p:txBody>
      </p:sp>
      <p:sp>
        <p:nvSpPr>
          <p:cNvPr id="11" name="Slide Number Placeholder 10"/>
          <p:cNvSpPr>
            <a:spLocks noGrp="1"/>
          </p:cNvSpPr>
          <p:nvPr>
            <p:ph type="sldNum" sz="quarter" idx="12"/>
          </p:nvPr>
        </p:nvSpPr>
        <p:spPr/>
        <p:txBody>
          <a:bodyPr>
            <a:normAutofit fontScale="85000" lnSpcReduction="20000"/>
          </a:bodyPr>
          <a:lstStyle/>
          <a:p>
            <a:fld id="{58F4FCFB-AAA4-4FF1-84EE-D3C7F75F194D}" type="slidenum">
              <a:rPr lang="en-US" smtClean="0"/>
              <a:pPr/>
              <a:t>19</a:t>
            </a:fld>
            <a:endParaRPr lang="en-US"/>
          </a:p>
        </p:txBody>
      </p:sp>
      <p:sp>
        <p:nvSpPr>
          <p:cNvPr id="14" name="Footer Placeholder 13"/>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Welcome Back…Webinar Style!</a:t>
            </a:r>
            <a:endParaRPr lang="en-US" dirty="0"/>
          </a:p>
        </p:txBody>
      </p:sp>
      <p:sp>
        <p:nvSpPr>
          <p:cNvPr id="3" name="Footer Placeholder 2"/>
          <p:cNvSpPr>
            <a:spLocks noGrp="1"/>
          </p:cNvSpPr>
          <p:nvPr>
            <p:ph type="ftr" sz="quarter" idx="11"/>
          </p:nvPr>
        </p:nvSpPr>
        <p:spPr/>
        <p:txBody>
          <a:bodyPr/>
          <a:lstStyle/>
          <a:p>
            <a:r>
              <a:rPr lang="en-US" smtClean="0"/>
              <a:t>ACES PLC II, ATLAS, January 2015</a:t>
            </a:r>
            <a:endParaRPr lang="en-US"/>
          </a:p>
        </p:txBody>
      </p:sp>
      <p:sp>
        <p:nvSpPr>
          <p:cNvPr id="4" name="Slide Number Placeholder 3"/>
          <p:cNvSpPr>
            <a:spLocks noGrp="1"/>
          </p:cNvSpPr>
          <p:nvPr>
            <p:ph type="sldNum" sz="quarter" idx="12"/>
          </p:nvPr>
        </p:nvSpPr>
        <p:spPr/>
        <p:txBody>
          <a:bodyPr>
            <a:normAutofit fontScale="85000" lnSpcReduction="20000"/>
          </a:bodyPr>
          <a:lstStyle/>
          <a:p>
            <a:fld id="{58F4FCFB-AAA4-4FF1-84EE-D3C7F75F194D}" type="slidenum">
              <a:rPr lang="en-US" smtClean="0"/>
              <a:pPr/>
              <a:t>2</a:t>
            </a:fld>
            <a:endParaRPr lang="en-US"/>
          </a:p>
        </p:txBody>
      </p:sp>
      <p:sp>
        <p:nvSpPr>
          <p:cNvPr id="5" name="Content Placeholder 4"/>
          <p:cNvSpPr>
            <a:spLocks noGrp="1"/>
          </p:cNvSpPr>
          <p:nvPr>
            <p:ph sz="quarter" idx="1"/>
          </p:nvPr>
        </p:nvSpPr>
        <p:spPr>
          <a:xfrm>
            <a:off x="612647" y="1600200"/>
            <a:ext cx="8153400" cy="4648200"/>
          </a:xfrm>
        </p:spPr>
        <p:txBody>
          <a:bodyPr>
            <a:normAutofit lnSpcReduction="10000"/>
          </a:bodyPr>
          <a:lstStyle/>
          <a:p>
            <a:r>
              <a:rPr lang="en-US" dirty="0" smtClean="0"/>
              <a:t>Introductions of the host and facilitator</a:t>
            </a:r>
          </a:p>
          <a:p>
            <a:r>
              <a:rPr lang="en-US" dirty="0" smtClean="0"/>
              <a:t>Who’s present?</a:t>
            </a:r>
          </a:p>
          <a:p>
            <a:r>
              <a:rPr lang="en-US" dirty="0" smtClean="0"/>
              <a:t>Who’s ready to go? </a:t>
            </a:r>
          </a:p>
          <a:p>
            <a:pPr lvl="1"/>
            <a:r>
              <a:rPr lang="en-US" dirty="0" smtClean="0"/>
              <a:t>Speakers working?  </a:t>
            </a:r>
          </a:p>
          <a:p>
            <a:pPr lvl="1"/>
            <a:r>
              <a:rPr lang="en-US" dirty="0" smtClean="0"/>
              <a:t>Microphone?</a:t>
            </a:r>
          </a:p>
          <a:p>
            <a:r>
              <a:rPr lang="en-US" dirty="0" smtClean="0"/>
              <a:t>Check out the “mute” webinar tool </a:t>
            </a:r>
          </a:p>
          <a:p>
            <a:pPr>
              <a:buNone/>
            </a:pPr>
            <a:r>
              <a:rPr lang="en-US" dirty="0" smtClean="0"/>
              <a:t>	&amp; make sure you are muted.</a:t>
            </a:r>
          </a:p>
          <a:p>
            <a:r>
              <a:rPr lang="en-US" dirty="0" smtClean="0"/>
              <a:t>When you’re called on, </a:t>
            </a:r>
            <a:r>
              <a:rPr lang="en-US" dirty="0" err="1" smtClean="0"/>
              <a:t>unmute</a:t>
            </a:r>
            <a:r>
              <a:rPr lang="en-US" dirty="0" smtClean="0"/>
              <a:t> yourself, introduce yourself, and re-mute.</a:t>
            </a:r>
          </a:p>
          <a:p>
            <a:r>
              <a:rPr lang="en-US" dirty="0" smtClean="0"/>
              <a:t>Ready, Set, Go-To!</a:t>
            </a:r>
          </a:p>
          <a:p>
            <a:endParaRPr lang="en-US" dirty="0"/>
          </a:p>
        </p:txBody>
      </p:sp>
      <p:pic>
        <p:nvPicPr>
          <p:cNvPr id="1026" name="Picture 2" descr="http://www.aras360.com/Images/Training/GoToTraining.jpg"/>
          <p:cNvPicPr>
            <a:picLocks noChangeAspect="1" noChangeArrowheads="1"/>
          </p:cNvPicPr>
          <p:nvPr/>
        </p:nvPicPr>
        <p:blipFill>
          <a:blip r:embed="rId3" cstate="print"/>
          <a:srcRect/>
          <a:stretch>
            <a:fillRect/>
          </a:stretch>
        </p:blipFill>
        <p:spPr bwMode="auto">
          <a:xfrm>
            <a:off x="5029200" y="2286000"/>
            <a:ext cx="3707022" cy="1143000"/>
          </a:xfrm>
          <a:prstGeom prst="rect">
            <a:avLst/>
          </a:prstGeom>
          <a:noFill/>
        </p:spPr>
      </p:pic>
      <p:pic>
        <p:nvPicPr>
          <p:cNvPr id="7" name="Picture 6" descr="http://support.citrixonline.com/servlet/rtaImage?eid=ka4500000009HPF&amp;feoid=00N00000008rk2N&amp;refid=0EM50000000SJ3h"/>
          <p:cNvPicPr>
            <a:picLocks noChangeAspect="1" noChangeArrowheads="1"/>
          </p:cNvPicPr>
          <p:nvPr/>
        </p:nvPicPr>
        <p:blipFill>
          <a:blip r:embed="rId4" cstate="print"/>
          <a:srcRect l="48611" t="44506" r="41667" b="45223"/>
          <a:stretch>
            <a:fillRect/>
          </a:stretch>
        </p:blipFill>
        <p:spPr bwMode="auto">
          <a:xfrm>
            <a:off x="6629400" y="3810000"/>
            <a:ext cx="914400" cy="78377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838200"/>
          </a:xfrm>
        </p:spPr>
        <p:txBody>
          <a:bodyPr>
            <a:noAutofit/>
          </a:bodyPr>
          <a:lstStyle/>
          <a:p>
            <a:pPr defTabSz="1218987" fontAlgn="auto">
              <a:spcAft>
                <a:spcPts val="0"/>
              </a:spcAft>
              <a:defRPr/>
            </a:pPr>
            <a:r>
              <a:rPr lang="en-US" sz="4000" dirty="0" smtClean="0">
                <a:solidFill>
                  <a:srgbClr val="660066"/>
                </a:solidFill>
                <a:ea typeface="+mj-ea"/>
              </a:rPr>
              <a:t>ACES Process: Step 2: Complement</a:t>
            </a:r>
            <a:endParaRPr lang="en-US" sz="4000" dirty="0">
              <a:solidFill>
                <a:srgbClr val="660066"/>
              </a:solidFill>
              <a:ea typeface="+mj-ea"/>
            </a:endParaRPr>
          </a:p>
        </p:txBody>
      </p:sp>
      <p:sp>
        <p:nvSpPr>
          <p:cNvPr id="41986" name="Content Placeholder 2"/>
          <p:cNvSpPr>
            <a:spLocks noGrp="1"/>
          </p:cNvSpPr>
          <p:nvPr>
            <p:ph idx="1"/>
          </p:nvPr>
        </p:nvSpPr>
        <p:spPr>
          <a:xfrm>
            <a:off x="152400" y="1524000"/>
            <a:ext cx="8686800" cy="5334000"/>
          </a:xfrm>
        </p:spPr>
        <p:txBody>
          <a:bodyPr>
            <a:normAutofit fontScale="85000" lnSpcReduction="20000"/>
          </a:bodyPr>
          <a:lstStyle/>
          <a:p>
            <a:pPr marL="468996" indent="-514350">
              <a:buClrTx/>
              <a:buFont typeface="+mj-lt"/>
              <a:buAutoNum type="arabicPeriod"/>
            </a:pPr>
            <a:r>
              <a:rPr lang="en-US" sz="3500" dirty="0" smtClean="0"/>
              <a:t>Now watch the video clip of the “Post-ACES” TIF-</a:t>
            </a:r>
            <a:r>
              <a:rPr lang="en-US" sz="3500" dirty="0" err="1" smtClean="0"/>
              <a:t>ed</a:t>
            </a:r>
            <a:r>
              <a:rPr lang="en-US" sz="3500" dirty="0" smtClean="0"/>
              <a:t> lesson. </a:t>
            </a:r>
            <a:r>
              <a:rPr lang="en-US" sz="3200" i="1" u="sng" dirty="0" smtClean="0">
                <a:hlinkClick r:id="rId3"/>
              </a:rPr>
              <a:t>https://www.youtube.com/watch?v=V9t1z23_Y40&amp;feature=em-uploademail</a:t>
            </a:r>
            <a:r>
              <a:rPr lang="en-US" sz="3200" i="1" dirty="0" smtClean="0"/>
              <a:t> </a:t>
            </a:r>
            <a:endParaRPr lang="en-US" sz="3500" dirty="0" smtClean="0"/>
          </a:p>
          <a:p>
            <a:pPr lvl="2"/>
            <a:r>
              <a:rPr lang="en-US" altLang="en-US" sz="2800" dirty="0" smtClean="0"/>
              <a:t>Open </a:t>
            </a:r>
            <a:r>
              <a:rPr lang="en-US" altLang="en-US" sz="2800" dirty="0" smtClean="0"/>
              <a:t>a new tab in your browser to access the video:</a:t>
            </a:r>
          </a:p>
          <a:p>
            <a:pPr lvl="2"/>
            <a:r>
              <a:rPr lang="en-US" sz="2800" dirty="0" smtClean="0"/>
              <a:t>Watch the video for the allotted time &amp; return to the webinar</a:t>
            </a:r>
            <a:endParaRPr lang="en-US" sz="2800" dirty="0" smtClean="0">
              <a:solidFill>
                <a:srgbClr val="FF0000"/>
              </a:solidFill>
            </a:endParaRPr>
          </a:p>
          <a:p>
            <a:pPr marL="468996" indent="-514350">
              <a:buClrTx/>
              <a:buFont typeface="+mj-lt"/>
              <a:buAutoNum type="arabicPeriod"/>
            </a:pPr>
            <a:r>
              <a:rPr lang="en-US" sz="3500" dirty="0" smtClean="0"/>
              <a:t>How did the teacher </a:t>
            </a:r>
            <a:r>
              <a:rPr lang="en-US" sz="3500" b="1" dirty="0" smtClean="0">
                <a:solidFill>
                  <a:srgbClr val="C00000"/>
                </a:solidFill>
              </a:rPr>
              <a:t>COMPLEMENT</a:t>
            </a:r>
            <a:r>
              <a:rPr lang="en-US" sz="3500" dirty="0" smtClean="0"/>
              <a:t> the lesson with additional NS skills and sub skills?</a:t>
            </a:r>
          </a:p>
          <a:p>
            <a:pPr marL="1520403" lvl="3" indent="-514350">
              <a:buClrTx/>
            </a:pPr>
            <a:r>
              <a:rPr lang="en-US" sz="3100" dirty="0" smtClean="0"/>
              <a:t>Refer to the TIF @ a Glance NS Snapshot.</a:t>
            </a:r>
          </a:p>
          <a:p>
            <a:pPr marL="1520403" lvl="3" indent="-514350">
              <a:buClrTx/>
            </a:pPr>
            <a:r>
              <a:rPr lang="en-US" sz="3100" dirty="0" smtClean="0"/>
              <a:t>Note the skills and sub skills on the GRID in the “complement” column</a:t>
            </a:r>
          </a:p>
          <a:p>
            <a:pPr marL="468996" indent="-514350">
              <a:buClrTx/>
              <a:buFont typeface="+mj-lt"/>
              <a:buAutoNum type="arabicPeriod"/>
            </a:pPr>
            <a:r>
              <a:rPr lang="en-US" sz="3300" dirty="0" smtClean="0"/>
              <a:t>Be prepared to </a:t>
            </a:r>
            <a:r>
              <a:rPr lang="en-US" sz="3300" b="1" i="1" dirty="0" smtClean="0">
                <a:solidFill>
                  <a:srgbClr val="009900"/>
                </a:solidFill>
              </a:rPr>
              <a:t>chat </a:t>
            </a:r>
            <a:r>
              <a:rPr lang="en-US" sz="3300" dirty="0" smtClean="0"/>
              <a:t>the skills/sub skills you jotted on the grid.</a:t>
            </a:r>
          </a:p>
          <a:p>
            <a:pPr marL="468996" indent="-514350">
              <a:buClrTx/>
              <a:buNone/>
            </a:pPr>
            <a:endParaRPr lang="en-US" sz="3100" dirty="0" smtClean="0"/>
          </a:p>
        </p:txBody>
      </p:sp>
      <p:sp>
        <p:nvSpPr>
          <p:cNvPr id="4" name="Slide Number Placeholder 3"/>
          <p:cNvSpPr>
            <a:spLocks noGrp="1"/>
          </p:cNvSpPr>
          <p:nvPr>
            <p:ph type="sldNum" sz="quarter" idx="12"/>
          </p:nvPr>
        </p:nvSpPr>
        <p:spPr/>
        <p:txBody>
          <a:bodyPr>
            <a:normAutofit fontScale="85000" lnSpcReduction="20000"/>
          </a:bodyPr>
          <a:lstStyle/>
          <a:p>
            <a:fld id="{58F4FCFB-AAA4-4FF1-84EE-D3C7F75F194D}" type="slidenum">
              <a:rPr lang="en-US" smtClean="0"/>
              <a:pPr/>
              <a:t>20</a:t>
            </a:fld>
            <a:endParaRPr lang="en-US"/>
          </a:p>
        </p:txBody>
      </p:sp>
      <p:sp>
        <p:nvSpPr>
          <p:cNvPr id="5" name="Footer Placeholder 4"/>
          <p:cNvSpPr>
            <a:spLocks noGrp="1"/>
          </p:cNvSpPr>
          <p:nvPr>
            <p:ph type="ftr" sz="quarter" idx="11"/>
          </p:nvPr>
        </p:nvSpPr>
        <p:spPr>
          <a:xfrm>
            <a:off x="3657600" y="6492873"/>
            <a:ext cx="5421083" cy="365127"/>
          </a:xfrm>
        </p:spPr>
        <p:txBody>
          <a:bodyPr/>
          <a:lstStyle/>
          <a:p>
            <a:r>
              <a:rPr lang="en-US" dirty="0" smtClean="0"/>
              <a:t>ACES PLC II, ATLAS, January 2015</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Post-ACES Lesson Plan </a:t>
            </a:r>
            <a:br>
              <a:rPr lang="en-US" dirty="0" smtClean="0"/>
            </a:br>
            <a:r>
              <a:rPr lang="en-US" dirty="0" smtClean="0"/>
              <a:t>Warm-up</a:t>
            </a:r>
            <a:endParaRPr lang="en-US" i="1" dirty="0"/>
          </a:p>
        </p:txBody>
      </p:sp>
      <p:sp>
        <p:nvSpPr>
          <p:cNvPr id="3" name="Content Placeholder 2"/>
          <p:cNvSpPr>
            <a:spLocks noGrp="1"/>
          </p:cNvSpPr>
          <p:nvPr>
            <p:ph sz="quarter" idx="1"/>
          </p:nvPr>
        </p:nvSpPr>
        <p:spPr>
          <a:xfrm>
            <a:off x="609600" y="1219200"/>
            <a:ext cx="8534400" cy="5410200"/>
          </a:xfrm>
        </p:spPr>
        <p:txBody>
          <a:bodyPr>
            <a:noAutofit/>
          </a:bodyPr>
          <a:lstStyle/>
          <a:p>
            <a:pPr>
              <a:buNone/>
            </a:pPr>
            <a:endParaRPr lang="en-US" sz="800" b="1" u="sng" dirty="0" smtClean="0"/>
          </a:p>
          <a:p>
            <a:pPr>
              <a:buNone/>
            </a:pPr>
            <a:r>
              <a:rPr lang="en-US" sz="3200" b="1" u="sng" dirty="0" smtClean="0"/>
              <a:t>Warm-up:</a:t>
            </a:r>
            <a:r>
              <a:rPr lang="en-US" sz="3200" b="1" dirty="0" smtClean="0"/>
              <a:t> </a:t>
            </a:r>
            <a:r>
              <a:rPr lang="en-US" sz="3200" dirty="0" smtClean="0">
                <a:solidFill>
                  <a:srgbClr val="FF0000"/>
                </a:solidFill>
              </a:rPr>
              <a:t>[0:00-7:10]</a:t>
            </a:r>
            <a:endParaRPr lang="en-US" sz="3200" dirty="0" smtClean="0">
              <a:solidFill>
                <a:srgbClr val="FF0000"/>
              </a:solidFill>
            </a:endParaRPr>
          </a:p>
          <a:p>
            <a:pPr>
              <a:buNone/>
            </a:pPr>
            <a:r>
              <a:rPr lang="en-US" sz="3200" dirty="0" smtClean="0"/>
              <a:t>Brainstorm with Ss on learning styles and methods of learning.  Try to elicit examples of each learning style and what it could look like in a classroom setting.  (</a:t>
            </a:r>
            <a:r>
              <a:rPr lang="en-US" sz="3200" i="1" dirty="0" smtClean="0"/>
              <a:t>Visual</a:t>
            </a:r>
            <a:r>
              <a:rPr lang="en-US" sz="3200" dirty="0" smtClean="0"/>
              <a:t> = seeing and reading – </a:t>
            </a:r>
            <a:r>
              <a:rPr lang="en-US" sz="3200" i="1" dirty="0" smtClean="0"/>
              <a:t>Auditory </a:t>
            </a:r>
            <a:r>
              <a:rPr lang="en-US" sz="3200" dirty="0" smtClean="0"/>
              <a:t>= listening and speaking – </a:t>
            </a:r>
            <a:r>
              <a:rPr lang="en-US" sz="3200" i="1" dirty="0" smtClean="0"/>
              <a:t>Kinesthetic/Tactile</a:t>
            </a:r>
            <a:r>
              <a:rPr lang="en-US" sz="3200" dirty="0" smtClean="0"/>
              <a:t> = touching and doing)</a:t>
            </a:r>
          </a:p>
          <a:p>
            <a:pPr>
              <a:buNone/>
            </a:pPr>
            <a:endParaRPr lang="en-US" sz="2400" dirty="0" smtClean="0"/>
          </a:p>
        </p:txBody>
      </p:sp>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21</a:t>
            </a:fld>
            <a:endParaRPr lang="en-US"/>
          </a:p>
        </p:txBody>
      </p:sp>
      <p:sp>
        <p:nvSpPr>
          <p:cNvPr id="7" name="Footer Placeholder 6"/>
          <p:cNvSpPr>
            <a:spLocks noGrp="1"/>
          </p:cNvSpPr>
          <p:nvPr>
            <p:ph type="ftr" sz="quarter" idx="17"/>
          </p:nvPr>
        </p:nvSpPr>
        <p:spPr>
          <a:xfrm>
            <a:off x="609600" y="6492873"/>
            <a:ext cx="5421083" cy="365127"/>
          </a:xfrm>
        </p:spPr>
        <p:txBody>
          <a:bodyPr/>
          <a:lstStyle/>
          <a:p>
            <a:r>
              <a:rPr lang="en-US" dirty="0" smtClean="0"/>
              <a:t>ACES PLC II, ATLAS, January 2015</a:t>
            </a:r>
            <a:endParaRPr lang="en-US" dirty="0"/>
          </a:p>
        </p:txBody>
      </p:sp>
      <p:sp>
        <p:nvSpPr>
          <p:cNvPr id="8" name="TextBox 7"/>
          <p:cNvSpPr txBox="1"/>
          <p:nvPr/>
        </p:nvSpPr>
        <p:spPr>
          <a:xfrm>
            <a:off x="1981200" y="5616714"/>
            <a:ext cx="5638800" cy="830997"/>
          </a:xfrm>
          <a:prstGeom prst="rect">
            <a:avLst/>
          </a:prstGeom>
          <a:noFill/>
          <a:ln w="12700">
            <a:solidFill>
              <a:schemeClr val="tx1"/>
            </a:solidFill>
          </a:ln>
        </p:spPr>
        <p:txBody>
          <a:bodyPr wrap="square" rtlCol="0">
            <a:spAutoFit/>
          </a:bodyPr>
          <a:lstStyle/>
          <a:p>
            <a:r>
              <a:rPr lang="en-US" sz="2400" i="1" dirty="0" smtClean="0">
                <a:solidFill>
                  <a:srgbClr val="FF0000"/>
                </a:solidFill>
              </a:rPr>
              <a:t>Watch this segment from a different tab. Then return to the webinar to chat.</a:t>
            </a:r>
            <a:endParaRPr lang="en-US" sz="2400" i="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Post A-c-e-s: </a:t>
            </a:r>
            <a:r>
              <a:rPr lang="en-US" i="1" dirty="0" smtClean="0">
                <a:ea typeface="+mj-ea"/>
              </a:rPr>
              <a:t>Complement</a:t>
            </a:r>
            <a:endParaRPr lang="en-US" i="1" dirty="0">
              <a:ea typeface="+mj-ea"/>
            </a:endParaRPr>
          </a:p>
        </p:txBody>
      </p:sp>
      <p:graphicFrame>
        <p:nvGraphicFramePr>
          <p:cNvPr id="5" name="Table 4"/>
          <p:cNvGraphicFramePr>
            <a:graphicFrameLocks noGrp="1"/>
          </p:cNvGraphicFramePr>
          <p:nvPr>
            <p:extLst>
              <p:ext uri="{D42A27DB-BD31-4B8C-83A1-F6EECF244321}">
                <p14:modId xmlns="" xmlns:p14="http://schemas.microsoft.com/office/powerpoint/2010/main" val="241070656"/>
              </p:ext>
            </p:extLst>
          </p:nvPr>
        </p:nvGraphicFramePr>
        <p:xfrm>
          <a:off x="381000" y="1981200"/>
          <a:ext cx="8305802" cy="3657602"/>
        </p:xfrm>
        <a:graphic>
          <a:graphicData uri="http://schemas.openxmlformats.org/drawingml/2006/table">
            <a:tbl>
              <a:tblPr/>
              <a:tblGrid>
                <a:gridCol w="2023012"/>
                <a:gridCol w="1800452"/>
                <a:gridCol w="1800452"/>
                <a:gridCol w="1308939"/>
                <a:gridCol w="1372947"/>
              </a:tblGrid>
              <a:tr h="731520">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18">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latin typeface="Comic Sans MS" pitchFamily="66" charset="0"/>
                          <a:ea typeface="Calibri" pitchFamily="34" charset="0"/>
                          <a:cs typeface="Times New Roman" pitchFamily="18" charset="0"/>
                        </a:rPr>
                        <a:t>NS 1a</a:t>
                      </a:r>
                      <a:endParaRPr lang="en-US" altLang="en-US" sz="2400" dirty="0" smtClean="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328">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Box 9"/>
          <p:cNvSpPr txBox="1">
            <a:spLocks noChangeArrowheads="1"/>
          </p:cNvSpPr>
          <p:nvPr/>
        </p:nvSpPr>
        <p:spPr bwMode="auto">
          <a:xfrm>
            <a:off x="4191000" y="2743200"/>
            <a:ext cx="1981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altLang="en-US" sz="2000" dirty="0" smtClean="0">
                <a:latin typeface="Comic Sans MS" pitchFamily="66" charset="0"/>
                <a:ea typeface="Calibri" pitchFamily="34" charset="0"/>
                <a:cs typeface="Times New Roman" pitchFamily="18" charset="0"/>
              </a:rPr>
              <a:t>NA</a:t>
            </a:r>
            <a:endParaRPr lang="en-US" altLang="en-US" sz="2000" dirty="0">
              <a:latin typeface="Cambria" pitchFamily="18" charset="0"/>
              <a:cs typeface="Times New Roman" pitchFamily="18" charset="0"/>
            </a:endParaRPr>
          </a:p>
        </p:txBody>
      </p:sp>
      <p:sp>
        <p:nvSpPr>
          <p:cNvPr id="6" name="Slide Number Placeholder 5"/>
          <p:cNvSpPr>
            <a:spLocks noGrp="1"/>
          </p:cNvSpPr>
          <p:nvPr>
            <p:ph type="sldNum" sz="quarter" idx="12"/>
          </p:nvPr>
        </p:nvSpPr>
        <p:spPr/>
        <p:txBody>
          <a:bodyPr>
            <a:normAutofit fontScale="85000" lnSpcReduction="20000"/>
          </a:bodyPr>
          <a:lstStyle/>
          <a:p>
            <a:fld id="{58F4FCFB-AAA4-4FF1-84EE-D3C7F75F194D}" type="slidenum">
              <a:rPr lang="en-US" smtClean="0"/>
              <a:pPr/>
              <a:t>22</a:t>
            </a:fld>
            <a:endParaRPr lang="en-US"/>
          </a:p>
        </p:txBody>
      </p:sp>
      <p:sp>
        <p:nvSpPr>
          <p:cNvPr id="7" name="Footer Placeholder 6"/>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53400" cy="990600"/>
          </a:xfrm>
        </p:spPr>
        <p:txBody>
          <a:bodyPr>
            <a:noAutofit/>
          </a:bodyPr>
          <a:lstStyle/>
          <a:p>
            <a:r>
              <a:rPr lang="en-US" sz="3600" dirty="0" smtClean="0"/>
              <a:t>Post-ACES Lesson Plan</a:t>
            </a:r>
            <a:br>
              <a:rPr lang="en-US" sz="3600" dirty="0" smtClean="0"/>
            </a:br>
            <a:r>
              <a:rPr lang="en-US" sz="3600" dirty="0" smtClean="0"/>
              <a:t>Introduction</a:t>
            </a:r>
            <a:endParaRPr lang="en-US" sz="3600" i="1" dirty="0"/>
          </a:p>
        </p:txBody>
      </p:sp>
      <p:sp>
        <p:nvSpPr>
          <p:cNvPr id="3" name="Content Placeholder 2"/>
          <p:cNvSpPr>
            <a:spLocks noGrp="1"/>
          </p:cNvSpPr>
          <p:nvPr>
            <p:ph sz="quarter" idx="1"/>
          </p:nvPr>
        </p:nvSpPr>
        <p:spPr>
          <a:xfrm>
            <a:off x="228600" y="1600200"/>
            <a:ext cx="8610600" cy="5181600"/>
          </a:xfrm>
        </p:spPr>
        <p:txBody>
          <a:bodyPr>
            <a:noAutofit/>
          </a:bodyPr>
          <a:lstStyle/>
          <a:p>
            <a:pPr>
              <a:buNone/>
            </a:pPr>
            <a:r>
              <a:rPr lang="en-US" b="1" u="sng" dirty="0" smtClean="0"/>
              <a:t>Introduction:</a:t>
            </a:r>
            <a:r>
              <a:rPr lang="en-US" b="1" dirty="0" smtClean="0"/>
              <a:t> </a:t>
            </a:r>
            <a:r>
              <a:rPr lang="en-US" dirty="0" smtClean="0">
                <a:solidFill>
                  <a:srgbClr val="FF0000"/>
                </a:solidFill>
              </a:rPr>
              <a:t>[7:10-9:04]</a:t>
            </a:r>
            <a:endParaRPr lang="en-US" dirty="0" smtClean="0"/>
          </a:p>
          <a:p>
            <a:pPr lvl="0"/>
            <a:r>
              <a:rPr lang="en-US" dirty="0" smtClean="0"/>
              <a:t>Explain to Ss that they will take a learning style inventory online to help them determine how they may best learn. </a:t>
            </a:r>
          </a:p>
          <a:p>
            <a:pPr lvl="0"/>
            <a:r>
              <a:rPr lang="en-US" dirty="0" smtClean="0"/>
              <a:t>Model with Ss the online learning style inventory.</a:t>
            </a:r>
          </a:p>
          <a:p>
            <a:pPr lvl="0"/>
            <a:r>
              <a:rPr lang="en-US" dirty="0" smtClean="0"/>
              <a:t>Remind Ss they should think about the statement carefully before choosing an answer. </a:t>
            </a:r>
          </a:p>
          <a:p>
            <a:pPr lvl="0"/>
            <a:r>
              <a:rPr lang="en-US" dirty="0" smtClean="0"/>
              <a:t>Model how to submit answers and review the corresponding learning style inventory.</a:t>
            </a:r>
          </a:p>
          <a:p>
            <a:r>
              <a:rPr lang="en-US" dirty="0" smtClean="0"/>
              <a:t>Ss then perform their own learning style inventory and record results.</a:t>
            </a:r>
          </a:p>
        </p:txBody>
      </p:sp>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23</a:t>
            </a:fld>
            <a:endParaRPr lang="en-US"/>
          </a:p>
        </p:txBody>
      </p:sp>
      <p:sp>
        <p:nvSpPr>
          <p:cNvPr id="7" name="Footer Placeholder 6"/>
          <p:cNvSpPr>
            <a:spLocks noGrp="1"/>
          </p:cNvSpPr>
          <p:nvPr>
            <p:ph type="ftr" sz="quarter" idx="17"/>
          </p:nvPr>
        </p:nvSpPr>
        <p:spPr>
          <a:xfrm>
            <a:off x="3722917" y="6492873"/>
            <a:ext cx="5421083" cy="365127"/>
          </a:xfrm>
        </p:spPr>
        <p:txBody>
          <a:bodyPr/>
          <a:lstStyle/>
          <a:p>
            <a:r>
              <a:rPr lang="en-US" dirty="0" smtClean="0"/>
              <a:t>ACES PLC II, ATLAS, January 2015</a:t>
            </a:r>
            <a:endParaRPr lang="en-US" dirty="0"/>
          </a:p>
        </p:txBody>
      </p:sp>
      <p:sp>
        <p:nvSpPr>
          <p:cNvPr id="8" name="TextBox 7"/>
          <p:cNvSpPr txBox="1"/>
          <p:nvPr/>
        </p:nvSpPr>
        <p:spPr>
          <a:xfrm>
            <a:off x="5638800" y="152400"/>
            <a:ext cx="3429000" cy="1015663"/>
          </a:xfrm>
          <a:prstGeom prst="rect">
            <a:avLst/>
          </a:prstGeom>
          <a:noFill/>
          <a:ln w="12700">
            <a:solidFill>
              <a:schemeClr val="tx1"/>
            </a:solidFill>
          </a:ln>
        </p:spPr>
        <p:txBody>
          <a:bodyPr wrap="square" rtlCol="0">
            <a:spAutoFit/>
          </a:bodyPr>
          <a:lstStyle/>
          <a:p>
            <a:r>
              <a:rPr lang="en-US" sz="2000" i="1" dirty="0" smtClean="0">
                <a:solidFill>
                  <a:srgbClr val="FF0000"/>
                </a:solidFill>
              </a:rPr>
              <a:t>Watch this segment from a different tab. Then return to the webinar to chat.</a:t>
            </a:r>
            <a:endParaRPr lang="en-US" sz="2000" i="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Post A-c-e-s: </a:t>
            </a:r>
            <a:r>
              <a:rPr lang="en-US" i="1" dirty="0" smtClean="0">
                <a:ea typeface="+mj-ea"/>
              </a:rPr>
              <a:t>Complement</a:t>
            </a:r>
            <a:endParaRPr lang="en-US" i="1" dirty="0">
              <a:ea typeface="+mj-ea"/>
            </a:endParaRPr>
          </a:p>
        </p:txBody>
      </p:sp>
      <p:graphicFrame>
        <p:nvGraphicFramePr>
          <p:cNvPr id="5" name="Table 4"/>
          <p:cNvGraphicFramePr>
            <a:graphicFrameLocks noGrp="1"/>
          </p:cNvGraphicFramePr>
          <p:nvPr>
            <p:extLst>
              <p:ext uri="{D42A27DB-BD31-4B8C-83A1-F6EECF244321}">
                <p14:modId xmlns="" xmlns:p14="http://schemas.microsoft.com/office/powerpoint/2010/main" val="241070656"/>
              </p:ext>
            </p:extLst>
          </p:nvPr>
        </p:nvGraphicFramePr>
        <p:xfrm>
          <a:off x="381000" y="1981200"/>
          <a:ext cx="8305802" cy="3657602"/>
        </p:xfrm>
        <a:graphic>
          <a:graphicData uri="http://schemas.openxmlformats.org/drawingml/2006/table">
            <a:tbl>
              <a:tblPr/>
              <a:tblGrid>
                <a:gridCol w="2023012"/>
                <a:gridCol w="1800452"/>
                <a:gridCol w="1800452"/>
                <a:gridCol w="1308939"/>
                <a:gridCol w="1372947"/>
              </a:tblGrid>
              <a:tr h="731520">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18">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latin typeface="Comic Sans MS" pitchFamily="66" charset="0"/>
                          <a:ea typeface="Calibri" pitchFamily="34" charset="0"/>
                          <a:cs typeface="Times New Roman" pitchFamily="18" charset="0"/>
                        </a:rPr>
                        <a:t>NS 1a</a:t>
                      </a:r>
                      <a:endParaRPr lang="en-US" altLang="en-US" sz="2400" dirty="0" smtClean="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328">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Box 9"/>
          <p:cNvSpPr txBox="1">
            <a:spLocks noChangeArrowheads="1"/>
          </p:cNvSpPr>
          <p:nvPr/>
        </p:nvSpPr>
        <p:spPr bwMode="auto">
          <a:xfrm>
            <a:off x="4191000" y="2743200"/>
            <a:ext cx="1981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NA</a:t>
            </a:r>
            <a:endParaRPr lang="en-US" altLang="en-US" sz="2100" dirty="0">
              <a:latin typeface="Comic Sans MS" pitchFamily="66" charset="0"/>
            </a:endParaRPr>
          </a:p>
        </p:txBody>
      </p:sp>
      <p:sp>
        <p:nvSpPr>
          <p:cNvPr id="11" name="TextBox 10"/>
          <p:cNvSpPr txBox="1">
            <a:spLocks noChangeArrowheads="1"/>
          </p:cNvSpPr>
          <p:nvPr/>
        </p:nvSpPr>
        <p:spPr bwMode="auto">
          <a:xfrm>
            <a:off x="4114800" y="3276600"/>
            <a:ext cx="1981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NS 1a</a:t>
            </a:r>
            <a:endParaRPr lang="en-US" altLang="en-US" sz="2100" dirty="0">
              <a:latin typeface="Comic Sans MS" pitchFamily="66" charset="0"/>
            </a:endParaRPr>
          </a:p>
        </p:txBody>
      </p:sp>
      <p:sp>
        <p:nvSpPr>
          <p:cNvPr id="6" name="Slide Number Placeholder 5"/>
          <p:cNvSpPr>
            <a:spLocks noGrp="1"/>
          </p:cNvSpPr>
          <p:nvPr>
            <p:ph type="sldNum" sz="quarter" idx="12"/>
          </p:nvPr>
        </p:nvSpPr>
        <p:spPr/>
        <p:txBody>
          <a:bodyPr>
            <a:normAutofit fontScale="85000" lnSpcReduction="20000"/>
          </a:bodyPr>
          <a:lstStyle/>
          <a:p>
            <a:fld id="{58F4FCFB-AAA4-4FF1-84EE-D3C7F75F194D}" type="slidenum">
              <a:rPr lang="en-US" smtClean="0"/>
              <a:pPr/>
              <a:t>24</a:t>
            </a:fld>
            <a:endParaRPr lang="en-US"/>
          </a:p>
        </p:txBody>
      </p:sp>
      <p:sp>
        <p:nvSpPr>
          <p:cNvPr id="7" name="Footer Placeholder 6"/>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53400" cy="990600"/>
          </a:xfrm>
        </p:spPr>
        <p:txBody>
          <a:bodyPr>
            <a:noAutofit/>
          </a:bodyPr>
          <a:lstStyle/>
          <a:p>
            <a:r>
              <a:rPr lang="en-US" sz="3600" dirty="0" smtClean="0"/>
              <a:t>Post-ACES Lesson Plan</a:t>
            </a:r>
            <a:br>
              <a:rPr lang="en-US" sz="3600" dirty="0" smtClean="0"/>
            </a:br>
            <a:r>
              <a:rPr lang="en-US" sz="3600" dirty="0" smtClean="0"/>
              <a:t>Guided Practice</a:t>
            </a:r>
            <a:endParaRPr lang="en-US" sz="3600" i="1" dirty="0"/>
          </a:p>
        </p:txBody>
      </p:sp>
      <p:sp>
        <p:nvSpPr>
          <p:cNvPr id="3" name="Content Placeholder 2"/>
          <p:cNvSpPr>
            <a:spLocks noGrp="1"/>
          </p:cNvSpPr>
          <p:nvPr>
            <p:ph sz="quarter" idx="1"/>
          </p:nvPr>
        </p:nvSpPr>
        <p:spPr>
          <a:xfrm>
            <a:off x="228600" y="1600200"/>
            <a:ext cx="8534400" cy="5105400"/>
          </a:xfrm>
        </p:spPr>
        <p:txBody>
          <a:bodyPr>
            <a:noAutofit/>
          </a:bodyPr>
          <a:lstStyle/>
          <a:p>
            <a:pPr>
              <a:buNone/>
            </a:pPr>
            <a:r>
              <a:rPr lang="en-US" sz="3200" b="1" u="sng" dirty="0" smtClean="0"/>
              <a:t>Guided Practice:</a:t>
            </a:r>
            <a:r>
              <a:rPr lang="en-US" sz="3200" b="1" dirty="0" smtClean="0"/>
              <a:t> </a:t>
            </a:r>
            <a:r>
              <a:rPr lang="en-US" sz="3200" dirty="0" smtClean="0">
                <a:solidFill>
                  <a:srgbClr val="FF0000"/>
                </a:solidFill>
              </a:rPr>
              <a:t>[9:04-13:12]</a:t>
            </a:r>
            <a:endParaRPr lang="en-US" sz="3200" dirty="0" smtClean="0"/>
          </a:p>
          <a:p>
            <a:pPr lvl="0"/>
            <a:r>
              <a:rPr lang="en-US" sz="3200" dirty="0" smtClean="0"/>
              <a:t> </a:t>
            </a:r>
            <a:r>
              <a:rPr lang="en-US" dirty="0" smtClean="0"/>
              <a:t>Explain to Ss that they will do a jigsaw reading on learning style inventories and strategies</a:t>
            </a:r>
          </a:p>
          <a:p>
            <a:pPr lvl="0"/>
            <a:r>
              <a:rPr lang="en-US" dirty="0" smtClean="0"/>
              <a:t>Put Ss into 3 groups based on their learning style  Group A=auditory learners, Group B= visual learners, Group C=tactile/kinesthetic learners</a:t>
            </a:r>
          </a:p>
          <a:p>
            <a:pPr lvl="0"/>
            <a:r>
              <a:rPr lang="en-US" dirty="0" smtClean="0"/>
              <a:t>Distribute the various parts of the handout to the groups.  They will follow the directions.</a:t>
            </a:r>
          </a:p>
          <a:p>
            <a:pPr lvl="0"/>
            <a:r>
              <a:rPr lang="en-US" dirty="0" smtClean="0"/>
              <a:t>Ss present their sections to the class while other Ss take notes on each style presented.</a:t>
            </a:r>
          </a:p>
        </p:txBody>
      </p:sp>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25</a:t>
            </a:fld>
            <a:endParaRPr lang="en-US"/>
          </a:p>
        </p:txBody>
      </p:sp>
      <p:sp>
        <p:nvSpPr>
          <p:cNvPr id="7" name="Footer Placeholder 6"/>
          <p:cNvSpPr>
            <a:spLocks noGrp="1"/>
          </p:cNvSpPr>
          <p:nvPr>
            <p:ph type="ftr" sz="quarter" idx="17"/>
          </p:nvPr>
        </p:nvSpPr>
        <p:spPr>
          <a:xfrm>
            <a:off x="609600" y="6492873"/>
            <a:ext cx="5421083" cy="365127"/>
          </a:xfrm>
        </p:spPr>
        <p:txBody>
          <a:bodyPr/>
          <a:lstStyle/>
          <a:p>
            <a:r>
              <a:rPr lang="en-US" dirty="0" smtClean="0"/>
              <a:t>ACES PLC II, ATLAS, January 2015</a:t>
            </a:r>
            <a:endParaRPr lang="en-US" dirty="0"/>
          </a:p>
        </p:txBody>
      </p:sp>
      <p:sp>
        <p:nvSpPr>
          <p:cNvPr id="8" name="TextBox 7"/>
          <p:cNvSpPr txBox="1"/>
          <p:nvPr/>
        </p:nvSpPr>
        <p:spPr>
          <a:xfrm>
            <a:off x="5562600" y="152400"/>
            <a:ext cx="3429000" cy="1015663"/>
          </a:xfrm>
          <a:prstGeom prst="rect">
            <a:avLst/>
          </a:prstGeom>
          <a:noFill/>
          <a:ln w="12700">
            <a:solidFill>
              <a:schemeClr val="tx1"/>
            </a:solidFill>
          </a:ln>
        </p:spPr>
        <p:txBody>
          <a:bodyPr wrap="square" rtlCol="0">
            <a:spAutoFit/>
          </a:bodyPr>
          <a:lstStyle/>
          <a:p>
            <a:r>
              <a:rPr lang="en-US" sz="2000" i="1" dirty="0" smtClean="0">
                <a:solidFill>
                  <a:srgbClr val="FF0000"/>
                </a:solidFill>
              </a:rPr>
              <a:t>Watch this segment from a different tab. Then return to the webinar to chat.</a:t>
            </a:r>
            <a:endParaRPr lang="en-US" sz="2000" i="1"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Post A-c-e-s: </a:t>
            </a:r>
            <a:r>
              <a:rPr lang="en-US" i="1" dirty="0" smtClean="0">
                <a:ea typeface="+mj-ea"/>
              </a:rPr>
              <a:t>Complement</a:t>
            </a:r>
            <a:endParaRPr lang="en-US" i="1" dirty="0">
              <a:ea typeface="+mj-ea"/>
            </a:endParaRPr>
          </a:p>
        </p:txBody>
      </p:sp>
      <p:graphicFrame>
        <p:nvGraphicFramePr>
          <p:cNvPr id="5" name="Table 4"/>
          <p:cNvGraphicFramePr>
            <a:graphicFrameLocks noGrp="1"/>
          </p:cNvGraphicFramePr>
          <p:nvPr>
            <p:extLst>
              <p:ext uri="{D42A27DB-BD31-4B8C-83A1-F6EECF244321}">
                <p14:modId xmlns="" xmlns:p14="http://schemas.microsoft.com/office/powerpoint/2010/main" val="241070656"/>
              </p:ext>
            </p:extLst>
          </p:nvPr>
        </p:nvGraphicFramePr>
        <p:xfrm>
          <a:off x="381000" y="1981200"/>
          <a:ext cx="8305802" cy="3657602"/>
        </p:xfrm>
        <a:graphic>
          <a:graphicData uri="http://schemas.openxmlformats.org/drawingml/2006/table">
            <a:tbl>
              <a:tblPr/>
              <a:tblGrid>
                <a:gridCol w="2023012"/>
                <a:gridCol w="1800452"/>
                <a:gridCol w="1800452"/>
                <a:gridCol w="1308939"/>
                <a:gridCol w="1372947"/>
              </a:tblGrid>
              <a:tr h="731520">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18">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latin typeface="Comic Sans MS" pitchFamily="66" charset="0"/>
                          <a:ea typeface="Calibri" pitchFamily="34" charset="0"/>
                          <a:cs typeface="Times New Roman" pitchFamily="18" charset="0"/>
                        </a:rPr>
                        <a:t>NS 1a</a:t>
                      </a:r>
                      <a:endParaRPr lang="en-US" altLang="en-US" sz="2400" dirty="0" smtClean="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328">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a:spLocks noChangeArrowheads="1"/>
          </p:cNvSpPr>
          <p:nvPr/>
        </p:nvSpPr>
        <p:spPr bwMode="auto">
          <a:xfrm>
            <a:off x="4114800" y="3810000"/>
            <a:ext cx="1981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NS 1a; 2b; 2d</a:t>
            </a:r>
            <a:endParaRPr lang="en-US" altLang="en-US" sz="2100" dirty="0">
              <a:latin typeface="Comic Sans MS" pitchFamily="66" charset="0"/>
            </a:endParaRPr>
          </a:p>
        </p:txBody>
      </p:sp>
      <p:sp>
        <p:nvSpPr>
          <p:cNvPr id="10" name="TextBox 9"/>
          <p:cNvSpPr txBox="1">
            <a:spLocks noChangeArrowheads="1"/>
          </p:cNvSpPr>
          <p:nvPr/>
        </p:nvSpPr>
        <p:spPr bwMode="auto">
          <a:xfrm>
            <a:off x="4191000" y="2743200"/>
            <a:ext cx="1981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NA</a:t>
            </a:r>
            <a:endParaRPr lang="en-US" altLang="en-US" sz="2100" dirty="0">
              <a:latin typeface="Comic Sans MS" pitchFamily="66" charset="0"/>
            </a:endParaRPr>
          </a:p>
        </p:txBody>
      </p:sp>
      <p:sp>
        <p:nvSpPr>
          <p:cNvPr id="11" name="TextBox 10"/>
          <p:cNvSpPr txBox="1">
            <a:spLocks noChangeArrowheads="1"/>
          </p:cNvSpPr>
          <p:nvPr/>
        </p:nvSpPr>
        <p:spPr bwMode="auto">
          <a:xfrm>
            <a:off x="4114800" y="3276600"/>
            <a:ext cx="1981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NS 1a</a:t>
            </a:r>
            <a:endParaRPr lang="en-US" altLang="en-US" sz="2100" dirty="0">
              <a:latin typeface="Comic Sans MS" pitchFamily="66" charset="0"/>
            </a:endParaRPr>
          </a:p>
        </p:txBody>
      </p:sp>
      <p:sp>
        <p:nvSpPr>
          <p:cNvPr id="7" name="Slide Number Placeholder 6"/>
          <p:cNvSpPr>
            <a:spLocks noGrp="1"/>
          </p:cNvSpPr>
          <p:nvPr>
            <p:ph type="sldNum" sz="quarter" idx="12"/>
          </p:nvPr>
        </p:nvSpPr>
        <p:spPr/>
        <p:txBody>
          <a:bodyPr>
            <a:normAutofit fontScale="85000" lnSpcReduction="20000"/>
          </a:bodyPr>
          <a:lstStyle/>
          <a:p>
            <a:fld id="{58F4FCFB-AAA4-4FF1-84EE-D3C7F75F194D}" type="slidenum">
              <a:rPr lang="en-US" smtClean="0"/>
              <a:pPr/>
              <a:t>26</a:t>
            </a:fld>
            <a:endParaRPr lang="en-US"/>
          </a:p>
        </p:txBody>
      </p:sp>
      <p:sp>
        <p:nvSpPr>
          <p:cNvPr id="8" name="Footer Placeholder 7"/>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924800" cy="990600"/>
          </a:xfrm>
        </p:spPr>
        <p:txBody>
          <a:bodyPr>
            <a:normAutofit fontScale="90000"/>
          </a:bodyPr>
          <a:lstStyle/>
          <a:p>
            <a:r>
              <a:rPr lang="en-US" dirty="0" smtClean="0"/>
              <a:t>Post-ACES Lesson Plan</a:t>
            </a:r>
            <a:br>
              <a:rPr lang="en-US" dirty="0" smtClean="0"/>
            </a:br>
            <a:r>
              <a:rPr lang="en-US" dirty="0" smtClean="0"/>
              <a:t>Independent Practice</a:t>
            </a:r>
            <a:endParaRPr lang="en-US" i="1" dirty="0"/>
          </a:p>
        </p:txBody>
      </p:sp>
      <p:sp>
        <p:nvSpPr>
          <p:cNvPr id="3" name="Content Placeholder 2"/>
          <p:cNvSpPr>
            <a:spLocks noGrp="1"/>
          </p:cNvSpPr>
          <p:nvPr>
            <p:ph sz="quarter" idx="1"/>
          </p:nvPr>
        </p:nvSpPr>
        <p:spPr>
          <a:xfrm>
            <a:off x="304800" y="1752600"/>
            <a:ext cx="8458200" cy="5105400"/>
          </a:xfrm>
        </p:spPr>
        <p:txBody>
          <a:bodyPr>
            <a:noAutofit/>
          </a:bodyPr>
          <a:lstStyle/>
          <a:p>
            <a:pPr>
              <a:buNone/>
            </a:pPr>
            <a:r>
              <a:rPr lang="en-US" sz="3200" b="1" u="sng" dirty="0" smtClean="0"/>
              <a:t>Independent Practice:</a:t>
            </a:r>
            <a:r>
              <a:rPr lang="en-US" sz="3200" b="1" dirty="0" smtClean="0"/>
              <a:t> </a:t>
            </a:r>
            <a:r>
              <a:rPr lang="en-US" sz="3200" dirty="0" smtClean="0">
                <a:solidFill>
                  <a:srgbClr val="FF0000"/>
                </a:solidFill>
              </a:rPr>
              <a:t>[13:12-16:30]</a:t>
            </a:r>
            <a:endParaRPr lang="en-US" sz="3200" dirty="0" smtClean="0"/>
          </a:p>
          <a:p>
            <a:pPr lvl="0"/>
            <a:r>
              <a:rPr lang="en-US" sz="3200" dirty="0" smtClean="0"/>
              <a:t>Ss will review material pertaining to their own learning style and develop a plan that includes strategies that support their preferred method of learning.</a:t>
            </a:r>
          </a:p>
          <a:p>
            <a:r>
              <a:rPr lang="en-US" sz="3200" dirty="0" smtClean="0"/>
              <a:t>Ss will fill out information in Educational Plan and Testing Log document. </a:t>
            </a:r>
          </a:p>
        </p:txBody>
      </p:sp>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27</a:t>
            </a:fld>
            <a:endParaRPr lang="en-US"/>
          </a:p>
        </p:txBody>
      </p:sp>
      <p:sp>
        <p:nvSpPr>
          <p:cNvPr id="7" name="Footer Placeholder 6"/>
          <p:cNvSpPr>
            <a:spLocks noGrp="1"/>
          </p:cNvSpPr>
          <p:nvPr>
            <p:ph type="ftr" sz="quarter" idx="17"/>
          </p:nvPr>
        </p:nvSpPr>
        <p:spPr/>
        <p:txBody>
          <a:bodyPr/>
          <a:lstStyle/>
          <a:p>
            <a:r>
              <a:rPr lang="en-US" smtClean="0"/>
              <a:t>ACES PLC II, ATLAS, January 2015</a:t>
            </a:r>
            <a:endParaRPr lang="en-US" dirty="0"/>
          </a:p>
        </p:txBody>
      </p:sp>
      <p:sp>
        <p:nvSpPr>
          <p:cNvPr id="8" name="TextBox 7"/>
          <p:cNvSpPr txBox="1"/>
          <p:nvPr/>
        </p:nvSpPr>
        <p:spPr>
          <a:xfrm>
            <a:off x="1600200" y="5486400"/>
            <a:ext cx="5867400" cy="830997"/>
          </a:xfrm>
          <a:prstGeom prst="rect">
            <a:avLst/>
          </a:prstGeom>
          <a:noFill/>
          <a:ln w="12700">
            <a:solidFill>
              <a:schemeClr val="tx1"/>
            </a:solidFill>
          </a:ln>
        </p:spPr>
        <p:txBody>
          <a:bodyPr wrap="square" rtlCol="0">
            <a:spAutoFit/>
          </a:bodyPr>
          <a:lstStyle/>
          <a:p>
            <a:r>
              <a:rPr lang="en-US" sz="2400" i="1" dirty="0" smtClean="0">
                <a:solidFill>
                  <a:srgbClr val="FF0000"/>
                </a:solidFill>
              </a:rPr>
              <a:t>Watch this segment from a different tab. Then return to the webinar to chat.</a:t>
            </a:r>
            <a:endParaRPr lang="en-US" sz="2400" i="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Post A-c-e-s: </a:t>
            </a:r>
            <a:r>
              <a:rPr lang="en-US" i="1" dirty="0" smtClean="0">
                <a:ea typeface="+mj-ea"/>
              </a:rPr>
              <a:t>Complement</a:t>
            </a:r>
            <a:endParaRPr lang="en-US" i="1" dirty="0">
              <a:ea typeface="+mj-ea"/>
            </a:endParaRPr>
          </a:p>
        </p:txBody>
      </p:sp>
      <p:graphicFrame>
        <p:nvGraphicFramePr>
          <p:cNvPr id="5" name="Table 4"/>
          <p:cNvGraphicFramePr>
            <a:graphicFrameLocks noGrp="1"/>
          </p:cNvGraphicFramePr>
          <p:nvPr>
            <p:extLst>
              <p:ext uri="{D42A27DB-BD31-4B8C-83A1-F6EECF244321}">
                <p14:modId xmlns="" xmlns:p14="http://schemas.microsoft.com/office/powerpoint/2010/main" val="241070656"/>
              </p:ext>
            </p:extLst>
          </p:nvPr>
        </p:nvGraphicFramePr>
        <p:xfrm>
          <a:off x="381000" y="1981200"/>
          <a:ext cx="8305802" cy="3657602"/>
        </p:xfrm>
        <a:graphic>
          <a:graphicData uri="http://schemas.openxmlformats.org/drawingml/2006/table">
            <a:tbl>
              <a:tblPr/>
              <a:tblGrid>
                <a:gridCol w="2023012"/>
                <a:gridCol w="1800452"/>
                <a:gridCol w="1800452"/>
                <a:gridCol w="1308939"/>
                <a:gridCol w="1372947"/>
              </a:tblGrid>
              <a:tr h="731520">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18">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latin typeface="Comic Sans MS" pitchFamily="66" charset="0"/>
                          <a:ea typeface="Calibri" pitchFamily="34" charset="0"/>
                          <a:cs typeface="Times New Roman" pitchFamily="18" charset="0"/>
                        </a:rPr>
                        <a:t>NS 1a</a:t>
                      </a:r>
                      <a:endParaRPr lang="en-US" altLang="en-US" sz="2400" dirty="0" smtClean="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328">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a:spLocks noChangeArrowheads="1"/>
          </p:cNvSpPr>
          <p:nvPr/>
        </p:nvSpPr>
        <p:spPr bwMode="auto">
          <a:xfrm>
            <a:off x="4114800" y="3810000"/>
            <a:ext cx="1981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NS 1a; 2b; 2d</a:t>
            </a:r>
            <a:endParaRPr lang="en-US" altLang="en-US" sz="2100" dirty="0">
              <a:latin typeface="Comic Sans MS" pitchFamily="66" charset="0"/>
            </a:endParaRPr>
          </a:p>
        </p:txBody>
      </p:sp>
      <p:sp>
        <p:nvSpPr>
          <p:cNvPr id="9" name="TextBox 8"/>
          <p:cNvSpPr txBox="1">
            <a:spLocks noChangeArrowheads="1"/>
          </p:cNvSpPr>
          <p:nvPr/>
        </p:nvSpPr>
        <p:spPr bwMode="auto">
          <a:xfrm>
            <a:off x="4191000" y="4271963"/>
            <a:ext cx="1981200"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400" dirty="0" smtClean="0">
                <a:latin typeface="Comic Sans MS" pitchFamily="66" charset="0"/>
                <a:ea typeface="Calibri"/>
                <a:cs typeface="Times New Roman"/>
              </a:rPr>
              <a:t>NS 1a; 2b; 2d-2e</a:t>
            </a:r>
            <a:endParaRPr lang="en-US" altLang="en-US" sz="2400" dirty="0">
              <a:latin typeface="Comic Sans MS" pitchFamily="66" charset="0"/>
            </a:endParaRPr>
          </a:p>
        </p:txBody>
      </p:sp>
      <p:sp>
        <p:nvSpPr>
          <p:cNvPr id="10" name="TextBox 9"/>
          <p:cNvSpPr txBox="1">
            <a:spLocks noChangeArrowheads="1"/>
          </p:cNvSpPr>
          <p:nvPr/>
        </p:nvSpPr>
        <p:spPr bwMode="auto">
          <a:xfrm>
            <a:off x="4191000" y="2743200"/>
            <a:ext cx="1981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NA</a:t>
            </a:r>
            <a:endParaRPr lang="en-US" altLang="en-US" sz="2100" dirty="0">
              <a:latin typeface="Comic Sans MS" pitchFamily="66" charset="0"/>
            </a:endParaRPr>
          </a:p>
        </p:txBody>
      </p:sp>
      <p:sp>
        <p:nvSpPr>
          <p:cNvPr id="11" name="TextBox 10"/>
          <p:cNvSpPr txBox="1">
            <a:spLocks noChangeArrowheads="1"/>
          </p:cNvSpPr>
          <p:nvPr/>
        </p:nvSpPr>
        <p:spPr bwMode="auto">
          <a:xfrm>
            <a:off x="4114800" y="3276600"/>
            <a:ext cx="1981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NS 1a</a:t>
            </a:r>
            <a:endParaRPr lang="en-US" altLang="en-US" sz="2100" dirty="0">
              <a:latin typeface="Comic Sans MS" pitchFamily="66" charset="0"/>
            </a:endParaRPr>
          </a:p>
        </p:txBody>
      </p:sp>
      <p:sp>
        <p:nvSpPr>
          <p:cNvPr id="8" name="Slide Number Placeholder 7"/>
          <p:cNvSpPr>
            <a:spLocks noGrp="1"/>
          </p:cNvSpPr>
          <p:nvPr>
            <p:ph type="sldNum" sz="quarter" idx="12"/>
          </p:nvPr>
        </p:nvSpPr>
        <p:spPr/>
        <p:txBody>
          <a:bodyPr>
            <a:normAutofit fontScale="85000" lnSpcReduction="20000"/>
          </a:bodyPr>
          <a:lstStyle/>
          <a:p>
            <a:fld id="{58F4FCFB-AAA4-4FF1-84EE-D3C7F75F194D}" type="slidenum">
              <a:rPr lang="en-US" smtClean="0"/>
              <a:pPr/>
              <a:t>28</a:t>
            </a:fld>
            <a:endParaRPr lang="en-US"/>
          </a:p>
        </p:txBody>
      </p:sp>
      <p:sp>
        <p:nvSpPr>
          <p:cNvPr id="12" name="Footer Placeholder 11"/>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924800" cy="990600"/>
          </a:xfrm>
        </p:spPr>
        <p:txBody>
          <a:bodyPr>
            <a:normAutofit fontScale="90000"/>
          </a:bodyPr>
          <a:lstStyle/>
          <a:p>
            <a:r>
              <a:rPr lang="en-US" dirty="0" smtClean="0"/>
              <a:t>Post-ACES Lesson Plan</a:t>
            </a:r>
            <a:br>
              <a:rPr lang="en-US" dirty="0" smtClean="0"/>
            </a:br>
            <a:r>
              <a:rPr lang="en-US" dirty="0" smtClean="0"/>
              <a:t>Extension</a:t>
            </a:r>
            <a:endParaRPr lang="en-US" i="1" dirty="0"/>
          </a:p>
        </p:txBody>
      </p:sp>
      <p:sp>
        <p:nvSpPr>
          <p:cNvPr id="3" name="Content Placeholder 2"/>
          <p:cNvSpPr>
            <a:spLocks noGrp="1"/>
          </p:cNvSpPr>
          <p:nvPr>
            <p:ph sz="quarter" idx="1"/>
          </p:nvPr>
        </p:nvSpPr>
        <p:spPr>
          <a:xfrm>
            <a:off x="304800" y="1752600"/>
            <a:ext cx="8458200" cy="5105400"/>
          </a:xfrm>
        </p:spPr>
        <p:txBody>
          <a:bodyPr>
            <a:noAutofit/>
          </a:bodyPr>
          <a:lstStyle/>
          <a:p>
            <a:pPr>
              <a:buNone/>
            </a:pPr>
            <a:r>
              <a:rPr lang="en-US" sz="3200" b="1" u="sng" dirty="0" smtClean="0"/>
              <a:t>Extension:</a:t>
            </a:r>
            <a:r>
              <a:rPr lang="en-US" sz="3200" b="1" dirty="0" smtClean="0"/>
              <a:t> </a:t>
            </a:r>
            <a:r>
              <a:rPr lang="en-US" sz="3200" dirty="0" smtClean="0">
                <a:solidFill>
                  <a:srgbClr val="FF0000"/>
                </a:solidFill>
              </a:rPr>
              <a:t>[16:30-17:46]</a:t>
            </a:r>
            <a:endParaRPr lang="en-US" sz="3200" dirty="0" smtClean="0"/>
          </a:p>
          <a:p>
            <a:pPr lvl="0"/>
            <a:r>
              <a:rPr lang="en-US" sz="3200" dirty="0" smtClean="0"/>
              <a:t>Ss will use the Education Plan and Testing Log with teacher during conferences.  </a:t>
            </a:r>
          </a:p>
          <a:p>
            <a:pPr lvl="0"/>
            <a:r>
              <a:rPr lang="en-US" sz="3200" dirty="0" smtClean="0"/>
              <a:t>After a few weeks of learning plan implementation, Ss will reflect on the plan and make adjustments as needed.</a:t>
            </a:r>
            <a:endParaRPr lang="en-US" sz="3200" dirty="0"/>
          </a:p>
        </p:txBody>
      </p:sp>
      <p:sp>
        <p:nvSpPr>
          <p:cNvPr id="6" name="Slide Number Placeholder 5"/>
          <p:cNvSpPr>
            <a:spLocks noGrp="1"/>
          </p:cNvSpPr>
          <p:nvPr>
            <p:ph type="sldNum" sz="quarter" idx="16"/>
          </p:nvPr>
        </p:nvSpPr>
        <p:spPr/>
        <p:txBody>
          <a:bodyPr>
            <a:normAutofit fontScale="85000" lnSpcReduction="20000"/>
          </a:bodyPr>
          <a:lstStyle/>
          <a:p>
            <a:fld id="{58F4FCFB-AAA4-4FF1-84EE-D3C7F75F194D}" type="slidenum">
              <a:rPr lang="en-US" smtClean="0"/>
              <a:pPr/>
              <a:t>29</a:t>
            </a:fld>
            <a:endParaRPr lang="en-US"/>
          </a:p>
        </p:txBody>
      </p:sp>
      <p:sp>
        <p:nvSpPr>
          <p:cNvPr id="7" name="Footer Placeholder 6"/>
          <p:cNvSpPr>
            <a:spLocks noGrp="1"/>
          </p:cNvSpPr>
          <p:nvPr>
            <p:ph type="ftr" sz="quarter" idx="17"/>
          </p:nvPr>
        </p:nvSpPr>
        <p:spPr/>
        <p:txBody>
          <a:bodyPr/>
          <a:lstStyle/>
          <a:p>
            <a:r>
              <a:rPr lang="en-US" smtClean="0"/>
              <a:t>ACES PLC II, ATLAS, January 2015</a:t>
            </a:r>
            <a:endParaRPr lang="en-US" dirty="0"/>
          </a:p>
        </p:txBody>
      </p:sp>
      <p:sp>
        <p:nvSpPr>
          <p:cNvPr id="8" name="TextBox 7"/>
          <p:cNvSpPr txBox="1"/>
          <p:nvPr/>
        </p:nvSpPr>
        <p:spPr>
          <a:xfrm>
            <a:off x="1295400" y="5029200"/>
            <a:ext cx="6172200" cy="830997"/>
          </a:xfrm>
          <a:prstGeom prst="rect">
            <a:avLst/>
          </a:prstGeom>
          <a:noFill/>
          <a:ln w="12700">
            <a:solidFill>
              <a:schemeClr val="tx1"/>
            </a:solidFill>
          </a:ln>
        </p:spPr>
        <p:txBody>
          <a:bodyPr wrap="square" rtlCol="0">
            <a:spAutoFit/>
          </a:bodyPr>
          <a:lstStyle/>
          <a:p>
            <a:pPr algn="ctr"/>
            <a:r>
              <a:rPr lang="en-US" sz="2400" i="1" dirty="0" smtClean="0">
                <a:solidFill>
                  <a:srgbClr val="FF0000"/>
                </a:solidFill>
              </a:rPr>
              <a:t>Watch this segment from a different tab. Then return to the webinar to chat.</a:t>
            </a:r>
            <a:endParaRPr lang="en-US" sz="2400" i="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Meeting THREE Agenda </a:t>
            </a:r>
            <a:br>
              <a:rPr lang="en-US" dirty="0" smtClean="0"/>
            </a:br>
            <a:r>
              <a:rPr lang="en-US" dirty="0" smtClean="0"/>
              <a:t>&amp; Webinar Tools</a:t>
            </a:r>
            <a:endParaRPr lang="en-US" dirty="0"/>
          </a:p>
        </p:txBody>
      </p:sp>
      <p:sp>
        <p:nvSpPr>
          <p:cNvPr id="3" name="Content Placeholder 2"/>
          <p:cNvSpPr>
            <a:spLocks noGrp="1"/>
          </p:cNvSpPr>
          <p:nvPr>
            <p:ph sz="quarter" idx="1"/>
          </p:nvPr>
        </p:nvSpPr>
        <p:spPr>
          <a:xfrm>
            <a:off x="228600" y="1524000"/>
            <a:ext cx="8458200" cy="5562600"/>
          </a:xfrm>
        </p:spPr>
        <p:txBody>
          <a:bodyPr>
            <a:normAutofit fontScale="85000" lnSpcReduction="20000"/>
          </a:bodyPr>
          <a:lstStyle/>
          <a:p>
            <a:r>
              <a:rPr lang="en-US" dirty="0" smtClean="0"/>
              <a:t>ACES Goal Checkpoint &gt; </a:t>
            </a:r>
            <a:r>
              <a:rPr lang="en-US" b="1" i="1" dirty="0" smtClean="0">
                <a:solidFill>
                  <a:srgbClr val="FF0000"/>
                </a:solidFill>
              </a:rPr>
              <a:t>Poll</a:t>
            </a:r>
            <a:endParaRPr lang="en-US" dirty="0" smtClean="0"/>
          </a:p>
          <a:p>
            <a:r>
              <a:rPr lang="en-US" dirty="0" smtClean="0"/>
              <a:t>Sharing Outside Task #4: </a:t>
            </a:r>
            <a:r>
              <a:rPr lang="en-US" b="1" i="1" dirty="0" smtClean="0">
                <a:solidFill>
                  <a:srgbClr val="009900"/>
                </a:solidFill>
              </a:rPr>
              <a:t>3 volunteers? </a:t>
            </a:r>
          </a:p>
          <a:p>
            <a:r>
              <a:rPr lang="en-US" dirty="0" smtClean="0"/>
              <a:t>Sharing Outside Task #5: </a:t>
            </a:r>
            <a:r>
              <a:rPr lang="en-US" b="1" i="1" dirty="0" smtClean="0">
                <a:solidFill>
                  <a:srgbClr val="009900"/>
                </a:solidFill>
              </a:rPr>
              <a:t>3 volunteers?</a:t>
            </a:r>
          </a:p>
          <a:p>
            <a:r>
              <a:rPr lang="en-US" dirty="0" smtClean="0"/>
              <a:t>Navigating Systems Match It! &gt; </a:t>
            </a:r>
            <a:r>
              <a:rPr lang="en-US" b="1" i="1" dirty="0" smtClean="0">
                <a:solidFill>
                  <a:srgbClr val="FF0000"/>
                </a:solidFill>
              </a:rPr>
              <a:t>Quiz</a:t>
            </a:r>
            <a:r>
              <a:rPr lang="en-US" b="1" i="1" dirty="0" smtClean="0">
                <a:solidFill>
                  <a:srgbClr val="009900"/>
                </a:solidFill>
              </a:rPr>
              <a:t> </a:t>
            </a:r>
          </a:p>
          <a:p>
            <a:r>
              <a:rPr lang="en-US" dirty="0" smtClean="0"/>
              <a:t>Sharing Outside Task #6: </a:t>
            </a:r>
            <a:r>
              <a:rPr lang="en-US" b="1" i="1" dirty="0" smtClean="0">
                <a:solidFill>
                  <a:srgbClr val="009900"/>
                </a:solidFill>
              </a:rPr>
              <a:t>3 volunteers?</a:t>
            </a:r>
            <a:endParaRPr lang="en-US" dirty="0" smtClean="0"/>
          </a:p>
          <a:p>
            <a:r>
              <a:rPr lang="en-US" dirty="0" smtClean="0"/>
              <a:t>Video: The ACES Process: The Classroom</a:t>
            </a:r>
          </a:p>
          <a:p>
            <a:pPr lvl="1"/>
            <a:r>
              <a:rPr lang="en-US" sz="2100" dirty="0" smtClean="0"/>
              <a:t>Open new tab:</a:t>
            </a:r>
            <a:endParaRPr lang="en-US" sz="2000" dirty="0" smtClean="0"/>
          </a:p>
          <a:p>
            <a:pPr lvl="1"/>
            <a:r>
              <a:rPr lang="en-US" sz="2100" dirty="0" smtClean="0"/>
              <a:t>Watch the video segment for the specified time. </a:t>
            </a:r>
          </a:p>
          <a:p>
            <a:pPr lvl="1"/>
            <a:r>
              <a:rPr lang="en-US" sz="2100" dirty="0" smtClean="0"/>
              <a:t>Return to the webinar and</a:t>
            </a:r>
            <a:r>
              <a:rPr lang="en-US" sz="2300" dirty="0" smtClean="0"/>
              <a:t> </a:t>
            </a:r>
            <a:r>
              <a:rPr lang="en-US" sz="2300" b="1" i="1" dirty="0" smtClean="0">
                <a:solidFill>
                  <a:srgbClr val="FF0000"/>
                </a:solidFill>
              </a:rPr>
              <a:t>Chat</a:t>
            </a:r>
            <a:endParaRPr lang="en-US" sz="2300" dirty="0" smtClean="0"/>
          </a:p>
          <a:p>
            <a:r>
              <a:rPr lang="en-US" dirty="0" smtClean="0"/>
              <a:t>Interview Script: The ACES Process: Corrections</a:t>
            </a:r>
          </a:p>
          <a:p>
            <a:pPr lvl="1"/>
            <a:r>
              <a:rPr lang="en-US" sz="2100" dirty="0" smtClean="0"/>
              <a:t>Read the interview script/slides</a:t>
            </a:r>
          </a:p>
          <a:p>
            <a:pPr lvl="1"/>
            <a:r>
              <a:rPr lang="en-US" sz="2100" dirty="0" smtClean="0"/>
              <a:t>How does this context relate to your own? Partner </a:t>
            </a:r>
            <a:r>
              <a:rPr lang="en-US" sz="2100" b="1" i="1" dirty="0" smtClean="0">
                <a:solidFill>
                  <a:srgbClr val="FF0000"/>
                </a:solidFill>
              </a:rPr>
              <a:t>Chat </a:t>
            </a:r>
            <a:endParaRPr lang="en-US" sz="2100" dirty="0" smtClean="0"/>
          </a:p>
          <a:p>
            <a:r>
              <a:rPr lang="en-US" dirty="0" smtClean="0"/>
              <a:t>TIF Methods &amp; Share out: </a:t>
            </a:r>
            <a:r>
              <a:rPr lang="en-US" b="1" i="1" dirty="0" smtClean="0">
                <a:solidFill>
                  <a:srgbClr val="009900"/>
                </a:solidFill>
              </a:rPr>
              <a:t>3 volunteers? </a:t>
            </a:r>
            <a:endParaRPr lang="en-US" dirty="0" smtClean="0"/>
          </a:p>
          <a:p>
            <a:r>
              <a:rPr lang="en-US" dirty="0" smtClean="0"/>
              <a:t>ACES Journey Discussion: </a:t>
            </a:r>
          </a:p>
          <a:p>
            <a:r>
              <a:rPr lang="en-US" dirty="0" smtClean="0"/>
              <a:t>ACES &amp; CCRS </a:t>
            </a:r>
          </a:p>
          <a:p>
            <a:pPr>
              <a:buNone/>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fld id="{58F4FCFB-AAA4-4FF1-84EE-D3C7F75F194D}" type="slidenum">
              <a:rPr lang="en-US" smtClean="0"/>
              <a:pPr/>
              <a:t>3</a:t>
            </a:fld>
            <a:endParaRPr lang="en-US"/>
          </a:p>
        </p:txBody>
      </p:sp>
      <p:sp>
        <p:nvSpPr>
          <p:cNvPr id="5" name="Footer Placeholder 4"/>
          <p:cNvSpPr>
            <a:spLocks noGrp="1"/>
          </p:cNvSpPr>
          <p:nvPr>
            <p:ph type="ftr" sz="quarter" idx="11"/>
          </p:nvPr>
        </p:nvSpPr>
        <p:spPr>
          <a:xfrm>
            <a:off x="3276600" y="6400800"/>
            <a:ext cx="5421083" cy="365127"/>
          </a:xfrm>
        </p:spPr>
        <p:txBody>
          <a:bodyPr/>
          <a:lstStyle/>
          <a:p>
            <a:r>
              <a:rPr lang="en-US" dirty="0" smtClean="0"/>
              <a:t>ACES PLC II, ATLAS, January 2015</a:t>
            </a:r>
            <a:endParaRPr lang="en-US" dirty="0"/>
          </a:p>
        </p:txBody>
      </p:sp>
      <p:pic>
        <p:nvPicPr>
          <p:cNvPr id="43010" name="Picture 2" descr="https://l1.osdimg.com/online/dam/audio/raise-hand.jpg"/>
          <p:cNvPicPr>
            <a:picLocks noChangeAspect="1" noChangeArrowheads="1"/>
          </p:cNvPicPr>
          <p:nvPr/>
        </p:nvPicPr>
        <p:blipFill>
          <a:blip r:embed="rId3" cstate="print"/>
          <a:srcRect/>
          <a:stretch>
            <a:fillRect/>
          </a:stretch>
        </p:blipFill>
        <p:spPr bwMode="auto">
          <a:xfrm>
            <a:off x="6096000" y="1905000"/>
            <a:ext cx="609600" cy="568960"/>
          </a:xfrm>
          <a:prstGeom prst="rect">
            <a:avLst/>
          </a:prstGeom>
          <a:noFill/>
        </p:spPr>
      </p:pic>
      <p:pic>
        <p:nvPicPr>
          <p:cNvPr id="43016" name="Picture 8" descr="http://www.productiveflourishing.com/wp-content/uploads/2013/03/GoToMeeting_Attendee-control-panel.png"/>
          <p:cNvPicPr>
            <a:picLocks noChangeAspect="1" noChangeArrowheads="1"/>
          </p:cNvPicPr>
          <p:nvPr/>
        </p:nvPicPr>
        <p:blipFill>
          <a:blip r:embed="rId4" cstate="print"/>
          <a:srcRect/>
          <a:stretch>
            <a:fillRect/>
          </a:stretch>
        </p:blipFill>
        <p:spPr bwMode="auto">
          <a:xfrm>
            <a:off x="6781800" y="3429000"/>
            <a:ext cx="1905000" cy="1239652"/>
          </a:xfrm>
          <a:prstGeom prst="rect">
            <a:avLst/>
          </a:prstGeom>
          <a:noFill/>
        </p:spPr>
      </p:pic>
      <p:pic>
        <p:nvPicPr>
          <p:cNvPr id="10" name="Picture 2" descr="https://l1.osdimg.com/online/dam/audio/raise-hand.jpg"/>
          <p:cNvPicPr>
            <a:picLocks noChangeAspect="1" noChangeArrowheads="1"/>
          </p:cNvPicPr>
          <p:nvPr/>
        </p:nvPicPr>
        <p:blipFill>
          <a:blip r:embed="rId3" cstate="print"/>
          <a:srcRect/>
          <a:stretch>
            <a:fillRect/>
          </a:stretch>
        </p:blipFill>
        <p:spPr bwMode="auto">
          <a:xfrm>
            <a:off x="6096000" y="2819400"/>
            <a:ext cx="609600" cy="568960"/>
          </a:xfrm>
          <a:prstGeom prst="rect">
            <a:avLst/>
          </a:prstGeom>
          <a:noFill/>
        </p:spPr>
      </p:pic>
      <p:pic>
        <p:nvPicPr>
          <p:cNvPr id="12" name="Picture 2" descr="https://l1.osdimg.com/online/dam/audio/raise-hand.jpg"/>
          <p:cNvPicPr>
            <a:picLocks noChangeAspect="1" noChangeArrowheads="1"/>
          </p:cNvPicPr>
          <p:nvPr/>
        </p:nvPicPr>
        <p:blipFill>
          <a:blip r:embed="rId3" cstate="print"/>
          <a:srcRect/>
          <a:stretch>
            <a:fillRect/>
          </a:stretch>
        </p:blipFill>
        <p:spPr bwMode="auto">
          <a:xfrm>
            <a:off x="6248400" y="5791200"/>
            <a:ext cx="571500" cy="533400"/>
          </a:xfrm>
          <a:prstGeom prst="rect">
            <a:avLst/>
          </a:prstGeom>
          <a:noFill/>
        </p:spPr>
      </p:pic>
      <p:cxnSp>
        <p:nvCxnSpPr>
          <p:cNvPr id="16" name="Straight Arrow Connector 15"/>
          <p:cNvCxnSpPr/>
          <p:nvPr/>
        </p:nvCxnSpPr>
        <p:spPr>
          <a:xfrm flipV="1">
            <a:off x="4419600" y="3886200"/>
            <a:ext cx="22860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6000" y="5181600"/>
            <a:ext cx="1981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077200" y="4648200"/>
            <a:ext cx="2286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4" name="Picture 23" descr="http://support.citrixonline.com/servlet/rtaImage?eid=ka4500000009HPF&amp;feoid=00N00000008rk2N&amp;refid=0EM50000000SJ3h"/>
          <p:cNvPicPr>
            <a:picLocks noChangeAspect="1" noChangeArrowheads="1"/>
          </p:cNvPicPr>
          <p:nvPr/>
        </p:nvPicPr>
        <p:blipFill>
          <a:blip r:embed="rId5" cstate="print"/>
          <a:srcRect l="48611" t="44506" r="41667" b="45223"/>
          <a:stretch>
            <a:fillRect/>
          </a:stretch>
        </p:blipFill>
        <p:spPr bwMode="auto">
          <a:xfrm>
            <a:off x="6934200" y="1905000"/>
            <a:ext cx="622300" cy="533400"/>
          </a:xfrm>
          <a:prstGeom prst="rect">
            <a:avLst/>
          </a:prstGeom>
          <a:noFill/>
        </p:spPr>
      </p:pic>
      <p:pic>
        <p:nvPicPr>
          <p:cNvPr id="25" name="Picture 24" descr="http://support.citrixonline.com/servlet/rtaImage?eid=ka4500000009HPF&amp;feoid=00N00000008rk2N&amp;refid=0EM50000000SJ3h"/>
          <p:cNvPicPr>
            <a:picLocks noChangeAspect="1" noChangeArrowheads="1"/>
          </p:cNvPicPr>
          <p:nvPr/>
        </p:nvPicPr>
        <p:blipFill>
          <a:blip r:embed="rId5" cstate="print"/>
          <a:srcRect l="48611" t="44506" r="41667" b="45223"/>
          <a:stretch>
            <a:fillRect/>
          </a:stretch>
        </p:blipFill>
        <p:spPr bwMode="auto">
          <a:xfrm>
            <a:off x="6934200" y="2819400"/>
            <a:ext cx="622300" cy="533400"/>
          </a:xfrm>
          <a:prstGeom prst="rect">
            <a:avLst/>
          </a:prstGeom>
          <a:noFill/>
        </p:spPr>
      </p:pic>
      <p:pic>
        <p:nvPicPr>
          <p:cNvPr id="26" name="Picture 25" descr="http://support.citrixonline.com/servlet/rtaImage?eid=ka4500000009HPF&amp;feoid=00N00000008rk2N&amp;refid=0EM50000000SJ3h"/>
          <p:cNvPicPr>
            <a:picLocks noChangeAspect="1" noChangeArrowheads="1"/>
          </p:cNvPicPr>
          <p:nvPr/>
        </p:nvPicPr>
        <p:blipFill>
          <a:blip r:embed="rId5" cstate="print"/>
          <a:srcRect l="48611" t="44506" r="41667" b="45223"/>
          <a:stretch>
            <a:fillRect/>
          </a:stretch>
        </p:blipFill>
        <p:spPr bwMode="auto">
          <a:xfrm>
            <a:off x="6934200" y="5791200"/>
            <a:ext cx="622300" cy="533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218987" fontAlgn="auto">
              <a:spcAft>
                <a:spcPts val="0"/>
              </a:spcAft>
              <a:defRPr/>
            </a:pPr>
            <a:r>
              <a:rPr lang="en-US" dirty="0" smtClean="0">
                <a:ea typeface="+mj-ea"/>
              </a:rPr>
              <a:t>Post A-c-e-s: </a:t>
            </a:r>
            <a:r>
              <a:rPr lang="en-US" i="1" dirty="0" smtClean="0">
                <a:ea typeface="+mj-ea"/>
              </a:rPr>
              <a:t>Complement</a:t>
            </a:r>
            <a:endParaRPr lang="en-US" i="1" dirty="0">
              <a:ea typeface="+mj-ea"/>
            </a:endParaRPr>
          </a:p>
        </p:txBody>
      </p:sp>
      <p:graphicFrame>
        <p:nvGraphicFramePr>
          <p:cNvPr id="5" name="Table 4"/>
          <p:cNvGraphicFramePr>
            <a:graphicFrameLocks noGrp="1"/>
          </p:cNvGraphicFramePr>
          <p:nvPr>
            <p:extLst>
              <p:ext uri="{D42A27DB-BD31-4B8C-83A1-F6EECF244321}">
                <p14:modId xmlns="" xmlns:p14="http://schemas.microsoft.com/office/powerpoint/2010/main" val="241070656"/>
              </p:ext>
            </p:extLst>
          </p:nvPr>
        </p:nvGraphicFramePr>
        <p:xfrm>
          <a:off x="381000" y="1981200"/>
          <a:ext cx="8305802" cy="3657602"/>
        </p:xfrm>
        <a:graphic>
          <a:graphicData uri="http://schemas.openxmlformats.org/drawingml/2006/table">
            <a:tbl>
              <a:tblPr/>
              <a:tblGrid>
                <a:gridCol w="2023012"/>
                <a:gridCol w="1800452"/>
                <a:gridCol w="1800452"/>
                <a:gridCol w="1308939"/>
                <a:gridCol w="1372947"/>
              </a:tblGrid>
              <a:tr h="731520">
                <a:tc>
                  <a:txBody>
                    <a:bodyPr/>
                    <a:lstStyle/>
                    <a:p>
                      <a:pPr marL="0" marR="0" algn="ctr">
                        <a:spcBef>
                          <a:spcPts val="0"/>
                        </a:spcBef>
                        <a:spcAft>
                          <a:spcPts val="0"/>
                        </a:spcAft>
                      </a:pPr>
                      <a:r>
                        <a:rPr lang="en-US" sz="2400" b="1" dirty="0">
                          <a:latin typeface="Calibri"/>
                          <a:ea typeface="Calibri"/>
                          <a:cs typeface="Times New Roman"/>
                        </a:rPr>
                        <a:t>Lesson </a:t>
                      </a:r>
                      <a:r>
                        <a:rPr lang="en-US" sz="2400" b="1" dirty="0" smtClean="0">
                          <a:latin typeface="Calibri"/>
                          <a:ea typeface="Calibri"/>
                          <a:cs typeface="Times New Roman"/>
                        </a:rPr>
                        <a:t>Components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A</a:t>
                      </a:r>
                      <a:r>
                        <a:rPr lang="en-US" sz="2400" b="1" dirty="0">
                          <a:latin typeface="Calibri"/>
                          <a:ea typeface="Calibri"/>
                          <a:cs typeface="Times New Roman"/>
                        </a:rPr>
                        <a:t>ssess</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C</a:t>
                      </a:r>
                      <a:r>
                        <a:rPr lang="en-US" sz="2400" b="1" dirty="0">
                          <a:latin typeface="Calibri"/>
                          <a:ea typeface="Calibri"/>
                          <a:cs typeface="Times New Roman"/>
                        </a:rPr>
                        <a:t>omplement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E</a:t>
                      </a:r>
                      <a:r>
                        <a:rPr lang="en-US" sz="2400" b="1" dirty="0">
                          <a:latin typeface="Calibri"/>
                          <a:ea typeface="Calibri"/>
                          <a:cs typeface="Times New Roman"/>
                        </a:rPr>
                        <a:t>valuate</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7030A0"/>
                          </a:solidFill>
                          <a:latin typeface="Calibri"/>
                          <a:ea typeface="Calibri"/>
                          <a:cs typeface="Times New Roman"/>
                        </a:rPr>
                        <a:t>S</a:t>
                      </a:r>
                      <a:r>
                        <a:rPr lang="en-US" sz="2400" b="1" dirty="0">
                          <a:latin typeface="Calibri"/>
                          <a:ea typeface="Calibri"/>
                          <a:cs typeface="Times New Roman"/>
                        </a:rPr>
                        <a:t>tudy &amp; Reflect</a:t>
                      </a:r>
                      <a:endParaRPr lang="en-US" sz="2400"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22318">
                <a:tc>
                  <a:txBody>
                    <a:bodyPr/>
                    <a:lstStyle/>
                    <a:p>
                      <a:pPr marL="0" marR="0" algn="l">
                        <a:spcBef>
                          <a:spcPts val="0"/>
                        </a:spcBef>
                        <a:spcAft>
                          <a:spcPts val="0"/>
                        </a:spcAft>
                      </a:pPr>
                      <a:r>
                        <a:rPr lang="en-US" sz="2000" b="1" dirty="0" smtClean="0">
                          <a:latin typeface="Calibri"/>
                          <a:ea typeface="Calibri"/>
                          <a:cs typeface="Times New Roman"/>
                        </a:rPr>
                        <a:t>Warm-Up</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Introduction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latin typeface="Comic Sans MS" pitchFamily="66" charset="0"/>
                          <a:ea typeface="Calibri" pitchFamily="34" charset="0"/>
                          <a:cs typeface="Times New Roman" pitchFamily="18" charset="0"/>
                        </a:rPr>
                        <a:t>NS 1a</a:t>
                      </a:r>
                      <a:endParaRPr lang="en-US" altLang="en-US" sz="2400" dirty="0" smtClean="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318">
                <a:tc>
                  <a:txBody>
                    <a:bodyPr/>
                    <a:lstStyle/>
                    <a:p>
                      <a:pPr marL="0" marR="0" algn="l">
                        <a:spcBef>
                          <a:spcPts val="0"/>
                        </a:spcBef>
                        <a:spcAft>
                          <a:spcPts val="0"/>
                        </a:spcAft>
                      </a:pPr>
                      <a:r>
                        <a:rPr lang="en-US" sz="2000" b="1" dirty="0" smtClean="0">
                          <a:latin typeface="Calibri"/>
                          <a:ea typeface="Calibri"/>
                          <a:cs typeface="Times New Roman"/>
                        </a:rPr>
                        <a:t>Guided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328">
                <a:tc>
                  <a:txBody>
                    <a:bodyPr/>
                    <a:lstStyle/>
                    <a:p>
                      <a:pPr marL="0" marR="0" algn="l">
                        <a:spcBef>
                          <a:spcPts val="0"/>
                        </a:spcBef>
                        <a:spcAft>
                          <a:spcPts val="0"/>
                        </a:spcAft>
                      </a:pPr>
                      <a:r>
                        <a:rPr lang="en-US" sz="2000" b="1" dirty="0" smtClean="0">
                          <a:latin typeface="Calibri"/>
                          <a:ea typeface="Calibri"/>
                          <a:cs typeface="Times New Roman"/>
                        </a:rPr>
                        <a:t>Independent Practice</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90000"/>
                        </a:lnSpc>
                      </a:pPr>
                      <a:r>
                        <a:rPr lang="en-US" altLang="en-US" sz="2400" dirty="0" smtClean="0">
                          <a:latin typeface="Comic Sans MS" pitchFamily="66" charset="0"/>
                          <a:ea typeface="Calibri" pitchFamily="34" charset="0"/>
                          <a:cs typeface="Times New Roman" pitchFamily="18" charset="0"/>
                        </a:rPr>
                        <a:t>NS 1a</a:t>
                      </a:r>
                      <a:endParaRPr lang="en-US" altLang="en-US" sz="2400" dirty="0">
                        <a:latin typeface="Cambria" pitchFamily="18" charset="0"/>
                        <a:cs typeface="Times New Roman" pitchFamily="18"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l">
                        <a:spcBef>
                          <a:spcPts val="0"/>
                        </a:spcBef>
                        <a:spcAft>
                          <a:spcPts val="0"/>
                        </a:spcAft>
                      </a:pPr>
                      <a:r>
                        <a:rPr lang="en-US" sz="2000" b="1" dirty="0" smtClean="0">
                          <a:latin typeface="Calibri"/>
                          <a:ea typeface="Calibri"/>
                          <a:cs typeface="Times New Roman"/>
                        </a:rPr>
                        <a:t>Extension</a:t>
                      </a:r>
                      <a:endParaRPr lang="en-US" sz="2000" b="1" dirty="0">
                        <a:latin typeface="Calibri"/>
                        <a:ea typeface="Calibri"/>
                        <a:cs typeface="Times New Roman"/>
                      </a:endParaRPr>
                    </a:p>
                  </a:txBody>
                  <a:tcPr marL="46548" marR="46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2400" dirty="0" smtClean="0">
                          <a:latin typeface="Comic Sans MS" pitchFamily="66" charset="0"/>
                          <a:ea typeface="Calibri"/>
                          <a:cs typeface="Times New Roman"/>
                        </a:rPr>
                        <a:t>NA</a:t>
                      </a:r>
                      <a:endParaRPr lang="en-US" sz="2400" dirty="0">
                        <a:latin typeface="Comic Sans MS" pitchFamily="66" charset="0"/>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endParaRPr lang="en-US" sz="10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a:spLocks noChangeArrowheads="1"/>
          </p:cNvSpPr>
          <p:nvPr/>
        </p:nvSpPr>
        <p:spPr bwMode="auto">
          <a:xfrm>
            <a:off x="4114800" y="3810000"/>
            <a:ext cx="1981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NS 1a; 2b; 2d</a:t>
            </a:r>
            <a:endParaRPr lang="en-US" altLang="en-US" sz="2100" dirty="0">
              <a:latin typeface="Comic Sans MS" pitchFamily="66" charset="0"/>
            </a:endParaRPr>
          </a:p>
        </p:txBody>
      </p:sp>
      <p:sp>
        <p:nvSpPr>
          <p:cNvPr id="8" name="TextBox 7"/>
          <p:cNvSpPr txBox="1">
            <a:spLocks noChangeArrowheads="1"/>
          </p:cNvSpPr>
          <p:nvPr/>
        </p:nvSpPr>
        <p:spPr bwMode="auto">
          <a:xfrm>
            <a:off x="4191000" y="4957763"/>
            <a:ext cx="1981200"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400" dirty="0" smtClean="0">
                <a:latin typeface="Comic Sans MS" pitchFamily="66" charset="0"/>
                <a:ea typeface="Calibri"/>
                <a:cs typeface="Times New Roman"/>
              </a:rPr>
              <a:t>NS 1a; 2b; 2d-2e</a:t>
            </a:r>
            <a:endParaRPr lang="en-US" altLang="en-US" sz="2400" dirty="0">
              <a:latin typeface="Comic Sans MS" pitchFamily="66" charset="0"/>
            </a:endParaRPr>
          </a:p>
        </p:txBody>
      </p:sp>
      <p:sp>
        <p:nvSpPr>
          <p:cNvPr id="9" name="TextBox 8"/>
          <p:cNvSpPr txBox="1">
            <a:spLocks noChangeArrowheads="1"/>
          </p:cNvSpPr>
          <p:nvPr/>
        </p:nvSpPr>
        <p:spPr bwMode="auto">
          <a:xfrm>
            <a:off x="4191000" y="4271963"/>
            <a:ext cx="1981200"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400" dirty="0" smtClean="0">
                <a:latin typeface="Comic Sans MS" pitchFamily="66" charset="0"/>
                <a:ea typeface="Calibri"/>
                <a:cs typeface="Times New Roman"/>
              </a:rPr>
              <a:t>NS 1a; 2b; 2d-2e</a:t>
            </a:r>
            <a:endParaRPr lang="en-US" altLang="en-US" sz="2400" dirty="0">
              <a:latin typeface="Comic Sans MS" pitchFamily="66" charset="0"/>
            </a:endParaRPr>
          </a:p>
        </p:txBody>
      </p:sp>
      <p:sp>
        <p:nvSpPr>
          <p:cNvPr id="10" name="TextBox 9"/>
          <p:cNvSpPr txBox="1">
            <a:spLocks noChangeArrowheads="1"/>
          </p:cNvSpPr>
          <p:nvPr/>
        </p:nvSpPr>
        <p:spPr bwMode="auto">
          <a:xfrm>
            <a:off x="4191000" y="2743200"/>
            <a:ext cx="1981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NA</a:t>
            </a:r>
            <a:endParaRPr lang="en-US" altLang="en-US" sz="2100" dirty="0">
              <a:latin typeface="Comic Sans MS" pitchFamily="66" charset="0"/>
            </a:endParaRPr>
          </a:p>
        </p:txBody>
      </p:sp>
      <p:sp>
        <p:nvSpPr>
          <p:cNvPr id="11" name="TextBox 10"/>
          <p:cNvSpPr txBox="1">
            <a:spLocks noChangeArrowheads="1"/>
          </p:cNvSpPr>
          <p:nvPr/>
        </p:nvSpPr>
        <p:spPr bwMode="auto">
          <a:xfrm>
            <a:off x="4114800" y="3276600"/>
            <a:ext cx="1981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nSpc>
                <a:spcPct val="90000"/>
              </a:lnSpc>
            </a:pPr>
            <a:r>
              <a:rPr lang="en-US" sz="2000" dirty="0" smtClean="0">
                <a:latin typeface="Comic Sans MS" pitchFamily="66" charset="0"/>
                <a:ea typeface="Calibri"/>
                <a:cs typeface="Times New Roman"/>
              </a:rPr>
              <a:t>NS 1a</a:t>
            </a:r>
            <a:endParaRPr lang="en-US" altLang="en-US" sz="2100" dirty="0">
              <a:latin typeface="Comic Sans MS" pitchFamily="66" charset="0"/>
            </a:endParaRPr>
          </a:p>
        </p:txBody>
      </p:sp>
      <p:sp>
        <p:nvSpPr>
          <p:cNvPr id="12" name="Slide Number Placeholder 11"/>
          <p:cNvSpPr>
            <a:spLocks noGrp="1"/>
          </p:cNvSpPr>
          <p:nvPr>
            <p:ph type="sldNum" sz="quarter" idx="12"/>
          </p:nvPr>
        </p:nvSpPr>
        <p:spPr/>
        <p:txBody>
          <a:bodyPr>
            <a:normAutofit fontScale="85000" lnSpcReduction="20000"/>
          </a:bodyPr>
          <a:lstStyle/>
          <a:p>
            <a:fld id="{58F4FCFB-AAA4-4FF1-84EE-D3C7F75F194D}" type="slidenum">
              <a:rPr lang="en-US" smtClean="0"/>
              <a:pPr/>
              <a:t>30</a:t>
            </a:fld>
            <a:endParaRPr lang="en-US"/>
          </a:p>
        </p:txBody>
      </p:sp>
      <p:sp>
        <p:nvSpPr>
          <p:cNvPr id="13" name="Footer Placeholder 12"/>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620000" cy="990600"/>
          </a:xfrm>
        </p:spPr>
        <p:txBody>
          <a:bodyPr/>
          <a:lstStyle/>
          <a:p>
            <a:r>
              <a:rPr lang="en-US" dirty="0" smtClean="0"/>
              <a:t>Corrections</a:t>
            </a:r>
            <a:endParaRPr lang="en-US" dirty="0"/>
          </a:p>
        </p:txBody>
      </p:sp>
      <p:sp>
        <p:nvSpPr>
          <p:cNvPr id="3" name="Footer Placeholder 2"/>
          <p:cNvSpPr>
            <a:spLocks noGrp="1"/>
          </p:cNvSpPr>
          <p:nvPr>
            <p:ph type="ftr" sz="quarter" idx="11"/>
          </p:nvPr>
        </p:nvSpPr>
        <p:spPr/>
        <p:txBody>
          <a:bodyPr/>
          <a:lstStyle/>
          <a:p>
            <a:r>
              <a:rPr lang="en-US" smtClean="0"/>
              <a:t>ACES PLC II, ATLAS, January 2015</a:t>
            </a:r>
            <a:endParaRPr lang="en-US"/>
          </a:p>
        </p:txBody>
      </p:sp>
      <p:sp>
        <p:nvSpPr>
          <p:cNvPr id="4" name="Slide Number Placeholder 3"/>
          <p:cNvSpPr>
            <a:spLocks noGrp="1"/>
          </p:cNvSpPr>
          <p:nvPr>
            <p:ph type="sldNum" sz="quarter" idx="12"/>
          </p:nvPr>
        </p:nvSpPr>
        <p:spPr/>
        <p:txBody>
          <a:bodyPr>
            <a:normAutofit fontScale="85000" lnSpcReduction="20000"/>
          </a:bodyPr>
          <a:lstStyle/>
          <a:p>
            <a:fld id="{58F4FCFB-AAA4-4FF1-84EE-D3C7F75F194D}" type="slidenum">
              <a:rPr lang="en-US" smtClean="0"/>
              <a:pPr/>
              <a:t>31</a:t>
            </a:fld>
            <a:endParaRPr lang="en-US"/>
          </a:p>
        </p:txBody>
      </p:sp>
      <p:sp>
        <p:nvSpPr>
          <p:cNvPr id="5" name="Content Placeholder 4"/>
          <p:cNvSpPr>
            <a:spLocks noGrp="1"/>
          </p:cNvSpPr>
          <p:nvPr>
            <p:ph sz="quarter" idx="1"/>
          </p:nvPr>
        </p:nvSpPr>
        <p:spPr>
          <a:xfrm>
            <a:off x="381000" y="1676400"/>
            <a:ext cx="8382000" cy="4495800"/>
          </a:xfrm>
        </p:spPr>
        <p:txBody>
          <a:bodyPr>
            <a:normAutofit/>
          </a:bodyPr>
          <a:lstStyle/>
          <a:p>
            <a:pPr>
              <a:buNone/>
            </a:pPr>
            <a:endParaRPr lang="en-US" dirty="0" smtClean="0"/>
          </a:p>
          <a:p>
            <a:pPr>
              <a:buNone/>
            </a:pPr>
            <a:r>
              <a:rPr lang="en-US" dirty="0" smtClean="0"/>
              <a:t>Read the interview script (extra handout).</a:t>
            </a:r>
          </a:p>
          <a:p>
            <a:r>
              <a:rPr lang="en-US" dirty="0" smtClean="0"/>
              <a:t>Read about the system she uses to TIF the lessons for her learners.</a:t>
            </a:r>
          </a:p>
          <a:p>
            <a:r>
              <a:rPr lang="en-US" dirty="0" smtClean="0"/>
              <a:t>What kind of IPT does she use?  How does she use it?</a:t>
            </a:r>
          </a:p>
          <a:p>
            <a:r>
              <a:rPr lang="en-US" dirty="0" smtClean="0"/>
              <a:t>What kinds of pre-ACES materials does she use and how does she TIF them?</a:t>
            </a:r>
          </a:p>
        </p:txBody>
      </p:sp>
      <p:pic>
        <p:nvPicPr>
          <p:cNvPr id="25602" name="Picture 2" descr="http://www.bls.gov/ooh/images/2134.jpg"/>
          <p:cNvPicPr>
            <a:picLocks noChangeAspect="1" noChangeArrowheads="1"/>
          </p:cNvPicPr>
          <p:nvPr/>
        </p:nvPicPr>
        <p:blipFill>
          <a:blip r:embed="rId3" cstate="print"/>
          <a:srcRect/>
          <a:stretch>
            <a:fillRect/>
          </a:stretch>
        </p:blipFill>
        <p:spPr bwMode="auto">
          <a:xfrm>
            <a:off x="6019800" y="228601"/>
            <a:ext cx="2819400" cy="201385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 best in my setting?</a:t>
            </a:r>
            <a:endParaRPr lang="en-US" dirty="0"/>
          </a:p>
        </p:txBody>
      </p:sp>
      <p:sp>
        <p:nvSpPr>
          <p:cNvPr id="3" name="Footer Placeholder 2"/>
          <p:cNvSpPr>
            <a:spLocks noGrp="1"/>
          </p:cNvSpPr>
          <p:nvPr>
            <p:ph type="ftr" sz="quarter" idx="11"/>
          </p:nvPr>
        </p:nvSpPr>
        <p:spPr/>
        <p:txBody>
          <a:bodyPr/>
          <a:lstStyle/>
          <a:p>
            <a:r>
              <a:rPr lang="en-US" smtClean="0"/>
              <a:t>ACES PLC II, ATLAS, January 2015</a:t>
            </a:r>
            <a:endParaRPr lang="en-US"/>
          </a:p>
        </p:txBody>
      </p:sp>
      <p:sp>
        <p:nvSpPr>
          <p:cNvPr id="4" name="Slide Number Placeholder 3"/>
          <p:cNvSpPr>
            <a:spLocks noGrp="1"/>
          </p:cNvSpPr>
          <p:nvPr>
            <p:ph type="sldNum" sz="quarter" idx="12"/>
          </p:nvPr>
        </p:nvSpPr>
        <p:spPr/>
        <p:txBody>
          <a:bodyPr>
            <a:normAutofit fontScale="85000" lnSpcReduction="20000"/>
          </a:bodyPr>
          <a:lstStyle/>
          <a:p>
            <a:fld id="{58F4FCFB-AAA4-4FF1-84EE-D3C7F75F194D}" type="slidenum">
              <a:rPr lang="en-US" smtClean="0"/>
              <a:pPr/>
              <a:t>32</a:t>
            </a:fld>
            <a:endParaRPr lang="en-US"/>
          </a:p>
        </p:txBody>
      </p:sp>
      <p:sp>
        <p:nvSpPr>
          <p:cNvPr id="5" name="Content Placeholder 4"/>
          <p:cNvSpPr>
            <a:spLocks noGrp="1"/>
          </p:cNvSpPr>
          <p:nvPr>
            <p:ph sz="quarter" idx="1"/>
          </p:nvPr>
        </p:nvSpPr>
        <p:spPr/>
        <p:txBody>
          <a:bodyPr>
            <a:normAutofit lnSpcReduction="10000"/>
          </a:bodyPr>
          <a:lstStyle/>
          <a:p>
            <a:pPr>
              <a:buNone/>
            </a:pPr>
            <a:r>
              <a:rPr lang="en-US" b="1" i="1" dirty="0" smtClean="0">
                <a:solidFill>
                  <a:srgbClr val="FF0000"/>
                </a:solidFill>
              </a:rPr>
              <a:t>Partner Chat! </a:t>
            </a:r>
            <a:endParaRPr lang="en-US" b="1" i="1" dirty="0" smtClean="0">
              <a:solidFill>
                <a:srgbClr val="008000"/>
              </a:solidFill>
            </a:endParaRPr>
          </a:p>
          <a:p>
            <a:pPr>
              <a:buNone/>
            </a:pPr>
            <a:r>
              <a:rPr lang="en-US" dirty="0" smtClean="0"/>
              <a:t>Consider both the classroom and the corrections contexts.  Chat with a partner. </a:t>
            </a:r>
          </a:p>
          <a:p>
            <a:pPr marL="514350" indent="-514350">
              <a:buFont typeface="+mj-lt"/>
              <a:buAutoNum type="arabicPeriod"/>
            </a:pPr>
            <a:r>
              <a:rPr lang="en-US" dirty="0" smtClean="0"/>
              <a:t>Which process would work best in your setting? (Classroom, corrections, other?)</a:t>
            </a:r>
          </a:p>
          <a:p>
            <a:pPr marL="514350" indent="-514350">
              <a:buFont typeface="+mj-lt"/>
              <a:buAutoNum type="arabicPeriod"/>
            </a:pPr>
            <a:r>
              <a:rPr lang="en-US" dirty="0" smtClean="0"/>
              <a:t>Why did you choose that option?</a:t>
            </a:r>
          </a:p>
          <a:p>
            <a:pPr marL="514350" indent="-514350">
              <a:buFont typeface="+mj-lt"/>
              <a:buAutoNum type="arabicPeriod"/>
            </a:pPr>
            <a:r>
              <a:rPr lang="en-US" dirty="0" smtClean="0"/>
              <a:t>How would  you tweak either process to better fit your setting and learners?</a:t>
            </a:r>
          </a:p>
          <a:p>
            <a:pPr marL="514350" indent="-514350">
              <a:buFont typeface="+mj-lt"/>
              <a:buAutoNum type="arabicPeriod"/>
            </a:pPr>
            <a:r>
              <a:rPr lang="en-US" dirty="0" smtClean="0"/>
              <a:t>Is there a way to combine the two processes to get the best of both worlds?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914400"/>
          </a:xfrm>
          <a:solidFill>
            <a:srgbClr val="92D050"/>
          </a:solidFill>
        </p:spPr>
        <p:txBody>
          <a:bodyPr/>
          <a:lstStyle/>
          <a:p>
            <a:pPr algn="ctr" defTabSz="1218987" fontAlgn="auto">
              <a:spcAft>
                <a:spcPts val="0"/>
              </a:spcAft>
              <a:defRPr/>
            </a:pPr>
            <a:r>
              <a:rPr lang="en-US" b="1" dirty="0" smtClean="0">
                <a:solidFill>
                  <a:srgbClr val="9966FF"/>
                </a:solidFill>
                <a:ea typeface="+mj-ea"/>
              </a:rPr>
              <a:t>TIF</a:t>
            </a:r>
            <a:r>
              <a:rPr lang="en-US" dirty="0" smtClean="0">
                <a:ea typeface="+mj-ea"/>
              </a:rPr>
              <a:t> </a:t>
            </a:r>
            <a:r>
              <a:rPr lang="en-US" dirty="0" smtClean="0">
                <a:solidFill>
                  <a:schemeClr val="tx1"/>
                </a:solidFill>
                <a:ea typeface="+mj-ea"/>
              </a:rPr>
              <a:t>Methods</a:t>
            </a:r>
            <a:endParaRPr lang="en-US" dirty="0">
              <a:solidFill>
                <a:schemeClr val="tx1"/>
              </a:solidFill>
              <a:ea typeface="+mj-ea"/>
            </a:endParaRPr>
          </a:p>
        </p:txBody>
      </p:sp>
      <p:pic>
        <p:nvPicPr>
          <p:cNvPr id="44034"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t="1253"/>
          <a:stretch>
            <a:fillRect/>
          </a:stretch>
        </p:blipFill>
        <p:spPr bwMode="auto">
          <a:xfrm>
            <a:off x="1600200" y="1143000"/>
            <a:ext cx="6296025" cy="552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Oval 3"/>
          <p:cNvSpPr/>
          <p:nvPr/>
        </p:nvSpPr>
        <p:spPr>
          <a:xfrm rot="8793751">
            <a:off x="2464148" y="2767446"/>
            <a:ext cx="1981200" cy="778213"/>
          </a:xfrm>
          <a:prstGeom prst="ellipse">
            <a:avLst/>
          </a:prstGeom>
          <a:noFill/>
          <a:ln w="28575">
            <a:solidFill>
              <a:schemeClr val="accent2">
                <a:lumMod val="60000"/>
                <a:lumOff val="40000"/>
              </a:schemeClr>
            </a:solidFill>
            <a:miter lim="800000"/>
          </a:ln>
          <a:effectLst>
            <a:glow rad="228600">
              <a:schemeClr val="accent6">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rot="12017763">
            <a:off x="5477044" y="2864735"/>
            <a:ext cx="1981200" cy="778213"/>
          </a:xfrm>
          <a:prstGeom prst="ellipse">
            <a:avLst/>
          </a:prstGeom>
          <a:noFill/>
          <a:ln w="28575">
            <a:solidFill>
              <a:schemeClr val="accent2">
                <a:lumMod val="60000"/>
                <a:lumOff val="40000"/>
              </a:schemeClr>
            </a:solidFill>
            <a:miter lim="800000"/>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rot="12017763">
            <a:off x="2475697" y="4372904"/>
            <a:ext cx="2135205" cy="1160191"/>
          </a:xfrm>
          <a:prstGeom prst="ellipse">
            <a:avLst/>
          </a:prstGeom>
          <a:noFill/>
          <a:ln w="28575">
            <a:solidFill>
              <a:schemeClr val="accent2">
                <a:lumMod val="60000"/>
                <a:lumOff val="40000"/>
              </a:schemeClr>
            </a:solidFill>
            <a:miter lim="800000"/>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rot="9134821">
            <a:off x="4839135" y="4104374"/>
            <a:ext cx="2913670" cy="1458508"/>
          </a:xfrm>
          <a:prstGeom prst="ellipse">
            <a:avLst/>
          </a:prstGeom>
          <a:noFill/>
          <a:ln w="28575">
            <a:solidFill>
              <a:srgbClr val="FFCCFF"/>
            </a:solidFill>
            <a:miter lim="800000"/>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rot="10800000">
            <a:off x="4114800" y="5638800"/>
            <a:ext cx="1981200" cy="778213"/>
          </a:xfrm>
          <a:prstGeom prst="ellipse">
            <a:avLst/>
          </a:prstGeom>
          <a:noFill/>
          <a:ln w="28575">
            <a:solidFill>
              <a:schemeClr val="accent2">
                <a:lumMod val="60000"/>
                <a:lumOff val="40000"/>
              </a:schemeClr>
            </a:solidFill>
            <a:miter lim="800000"/>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lide Number Placeholder 9"/>
          <p:cNvSpPr>
            <a:spLocks noGrp="1"/>
          </p:cNvSpPr>
          <p:nvPr>
            <p:ph type="sldNum" sz="quarter" idx="12"/>
          </p:nvPr>
        </p:nvSpPr>
        <p:spPr/>
        <p:txBody>
          <a:bodyPr>
            <a:normAutofit fontScale="85000" lnSpcReduction="20000"/>
          </a:bodyPr>
          <a:lstStyle/>
          <a:p>
            <a:fld id="{58F4FCFB-AAA4-4FF1-84EE-D3C7F75F194D}" type="slidenum">
              <a:rPr lang="en-US" smtClean="0"/>
              <a:pPr/>
              <a:t>33</a:t>
            </a:fld>
            <a:endParaRPr lang="en-US"/>
          </a:p>
        </p:txBody>
      </p:sp>
      <p:sp>
        <p:nvSpPr>
          <p:cNvPr id="11" name="Footer Placeholder 10"/>
          <p:cNvSpPr>
            <a:spLocks noGrp="1"/>
          </p:cNvSpPr>
          <p:nvPr>
            <p:ph type="ftr" sz="quarter" idx="11"/>
          </p:nvPr>
        </p:nvSpPr>
        <p:spPr/>
        <p:txBody>
          <a:bodyPr/>
          <a:lstStyle/>
          <a:p>
            <a:r>
              <a:rPr lang="en-US" smtClean="0"/>
              <a:t>ACES PLC II, ATLAS, January 2015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736600"/>
          </a:xfrm>
          <a:solidFill>
            <a:srgbClr val="92D050"/>
          </a:solidFill>
        </p:spPr>
        <p:txBody>
          <a:bodyPr>
            <a:normAutofit/>
          </a:bodyPr>
          <a:lstStyle/>
          <a:p>
            <a:pPr defTabSz="1218987" fontAlgn="auto">
              <a:spcAft>
                <a:spcPts val="0"/>
              </a:spcAft>
              <a:defRPr/>
            </a:pPr>
            <a:r>
              <a:rPr lang="en-US" sz="3600" b="1" dirty="0" smtClean="0">
                <a:solidFill>
                  <a:srgbClr val="9966FF"/>
                </a:solidFill>
                <a:ea typeface="+mj-ea"/>
              </a:rPr>
              <a:t>TIF</a:t>
            </a:r>
            <a:r>
              <a:rPr lang="en-US" sz="3600" dirty="0" smtClean="0">
                <a:ea typeface="+mj-ea"/>
              </a:rPr>
              <a:t> </a:t>
            </a:r>
            <a:r>
              <a:rPr lang="en-US" sz="3600" dirty="0" smtClean="0">
                <a:solidFill>
                  <a:schemeClr val="tx1"/>
                </a:solidFill>
                <a:ea typeface="+mj-ea"/>
              </a:rPr>
              <a:t>Methods Definitions: Matching</a:t>
            </a:r>
            <a:endParaRPr lang="en-US" sz="3600" dirty="0">
              <a:solidFill>
                <a:schemeClr val="tx1"/>
              </a:solidFill>
              <a:ea typeface="+mj-ea"/>
            </a:endParaRPr>
          </a:p>
        </p:txBody>
      </p:sp>
      <p:sp>
        <p:nvSpPr>
          <p:cNvPr id="45058" name="Content Placeholder 2"/>
          <p:cNvSpPr>
            <a:spLocks noGrp="1"/>
          </p:cNvSpPr>
          <p:nvPr>
            <p:ph idx="1"/>
          </p:nvPr>
        </p:nvSpPr>
        <p:spPr>
          <a:xfrm>
            <a:off x="2819400" y="990600"/>
            <a:ext cx="6324600" cy="5562600"/>
          </a:xfrm>
        </p:spPr>
        <p:txBody>
          <a:bodyPr>
            <a:normAutofit fontScale="85000" lnSpcReduction="20000"/>
          </a:bodyPr>
          <a:lstStyle/>
          <a:p>
            <a:pPr>
              <a:buClr>
                <a:srgbClr val="660066"/>
              </a:buClr>
            </a:pPr>
            <a:r>
              <a:rPr lang="en-US" altLang="en-US" sz="3300" dirty="0" smtClean="0">
                <a:solidFill>
                  <a:srgbClr val="7030A0"/>
                </a:solidFill>
              </a:rPr>
              <a:t>a sequence of </a:t>
            </a:r>
            <a:r>
              <a:rPr lang="en-US" altLang="en-US" sz="3300" i="1" dirty="0" smtClean="0">
                <a:solidFill>
                  <a:srgbClr val="7030A0"/>
                </a:solidFill>
              </a:rPr>
              <a:t>actions</a:t>
            </a:r>
            <a:r>
              <a:rPr lang="en-US" altLang="en-US" sz="3300" dirty="0" smtClean="0">
                <a:solidFill>
                  <a:srgbClr val="7030A0"/>
                </a:solidFill>
              </a:rPr>
              <a:t> regularly followed; a routine </a:t>
            </a:r>
            <a:r>
              <a:rPr lang="en-US" altLang="en-US" sz="3300" i="1" dirty="0" smtClean="0">
                <a:solidFill>
                  <a:srgbClr val="C00000"/>
                </a:solidFill>
              </a:rPr>
              <a:t>process</a:t>
            </a:r>
            <a:endParaRPr lang="en-US" altLang="en-US" sz="3300" dirty="0" smtClean="0">
              <a:solidFill>
                <a:srgbClr val="C00000"/>
              </a:solidFill>
            </a:endParaRPr>
          </a:p>
          <a:p>
            <a:pPr>
              <a:buClr>
                <a:srgbClr val="660066"/>
              </a:buClr>
            </a:pPr>
            <a:r>
              <a:rPr lang="en-US" altLang="en-US" sz="3300" dirty="0" smtClean="0">
                <a:solidFill>
                  <a:srgbClr val="7030A0"/>
                </a:solidFill>
              </a:rPr>
              <a:t>standards of acceptable </a:t>
            </a:r>
            <a:r>
              <a:rPr lang="en-US" altLang="en-US" sz="3300" i="1" dirty="0" smtClean="0">
                <a:solidFill>
                  <a:srgbClr val="C00000"/>
                </a:solidFill>
              </a:rPr>
              <a:t>behavior</a:t>
            </a:r>
            <a:r>
              <a:rPr lang="en-US" altLang="en-US" sz="3300" dirty="0" smtClean="0">
                <a:solidFill>
                  <a:srgbClr val="7030A0"/>
                </a:solidFill>
              </a:rPr>
              <a:t>; </a:t>
            </a:r>
            <a:r>
              <a:rPr lang="en-US" altLang="en-US" sz="3300" i="1" dirty="0" smtClean="0">
                <a:solidFill>
                  <a:srgbClr val="7030A0"/>
                </a:solidFill>
              </a:rPr>
              <a:t>expectations</a:t>
            </a:r>
            <a:r>
              <a:rPr lang="en-US" altLang="en-US" sz="3300" dirty="0" smtClean="0">
                <a:solidFill>
                  <a:srgbClr val="7030A0"/>
                </a:solidFill>
              </a:rPr>
              <a:t> within a specified context</a:t>
            </a:r>
          </a:p>
          <a:p>
            <a:pPr>
              <a:buClr>
                <a:srgbClr val="660066"/>
              </a:buClr>
            </a:pPr>
            <a:r>
              <a:rPr lang="en-US" altLang="en-US" sz="3300" dirty="0" smtClean="0">
                <a:solidFill>
                  <a:srgbClr val="7030A0"/>
                </a:solidFill>
              </a:rPr>
              <a:t>routine </a:t>
            </a:r>
            <a:r>
              <a:rPr lang="en-US" altLang="en-US" sz="3300" i="1" dirty="0" smtClean="0">
                <a:solidFill>
                  <a:srgbClr val="C00000"/>
                </a:solidFill>
              </a:rPr>
              <a:t>structures</a:t>
            </a:r>
            <a:r>
              <a:rPr lang="en-US" altLang="en-US" sz="3300" dirty="0" smtClean="0">
                <a:solidFill>
                  <a:srgbClr val="7030A0"/>
                </a:solidFill>
              </a:rPr>
              <a:t> for activities and tasks that provide practice of lesson content</a:t>
            </a:r>
          </a:p>
          <a:p>
            <a:pPr>
              <a:buClr>
                <a:srgbClr val="660066"/>
              </a:buClr>
            </a:pPr>
            <a:r>
              <a:rPr lang="en-US" altLang="en-US" sz="3300" i="1" dirty="0" smtClean="0">
                <a:solidFill>
                  <a:srgbClr val="C00000"/>
                </a:solidFill>
              </a:rPr>
              <a:t>vocabulary</a:t>
            </a:r>
            <a:r>
              <a:rPr lang="en-US" altLang="en-US" sz="3300" dirty="0" smtClean="0">
                <a:solidFill>
                  <a:srgbClr val="C00000"/>
                </a:solidFill>
              </a:rPr>
              <a:t> </a:t>
            </a:r>
            <a:r>
              <a:rPr lang="en-US" altLang="en-US" sz="3300" dirty="0" smtClean="0">
                <a:solidFill>
                  <a:srgbClr val="7030A0"/>
                </a:solidFill>
              </a:rPr>
              <a:t>and </a:t>
            </a:r>
            <a:r>
              <a:rPr lang="en-US" altLang="en-US" sz="3300" i="1" dirty="0" smtClean="0">
                <a:solidFill>
                  <a:srgbClr val="C00000"/>
                </a:solidFill>
              </a:rPr>
              <a:t>language structures</a:t>
            </a:r>
            <a:r>
              <a:rPr lang="en-US" altLang="en-US" sz="3300" dirty="0" smtClean="0">
                <a:solidFill>
                  <a:srgbClr val="C00000"/>
                </a:solidFill>
              </a:rPr>
              <a:t> </a:t>
            </a:r>
            <a:r>
              <a:rPr lang="en-US" altLang="en-US" sz="3300" dirty="0" smtClean="0">
                <a:solidFill>
                  <a:srgbClr val="7030A0"/>
                </a:solidFill>
              </a:rPr>
              <a:t>that are necessary to effectively address a specified TIF skill</a:t>
            </a:r>
          </a:p>
          <a:p>
            <a:pPr>
              <a:buClr>
                <a:srgbClr val="660066"/>
              </a:buClr>
            </a:pPr>
            <a:r>
              <a:rPr lang="en-US" altLang="en-US" sz="3300" dirty="0" smtClean="0">
                <a:solidFill>
                  <a:srgbClr val="7030A0"/>
                </a:solidFill>
              </a:rPr>
              <a:t>technology use that mirrors what is necessary in the “target” environment.</a:t>
            </a:r>
          </a:p>
          <a:p>
            <a:endParaRPr lang="en-US" altLang="en-US" dirty="0" smtClean="0"/>
          </a:p>
        </p:txBody>
      </p:sp>
      <p:sp>
        <p:nvSpPr>
          <p:cNvPr id="4" name="TextBox 3"/>
          <p:cNvSpPr txBox="1"/>
          <p:nvPr/>
        </p:nvSpPr>
        <p:spPr>
          <a:xfrm>
            <a:off x="838200" y="1066800"/>
            <a:ext cx="1723549" cy="523220"/>
          </a:xfrm>
          <a:prstGeom prst="rect">
            <a:avLst/>
          </a:prstGeom>
          <a:solidFill>
            <a:srgbClr val="92D050"/>
          </a:solidFill>
          <a:ln w="28575">
            <a:solidFill>
              <a:schemeClr val="tx1"/>
            </a:solidFill>
          </a:ln>
        </p:spPr>
        <p:txBody>
          <a:bodyPr wrap="none" rtlCol="0">
            <a:spAutoFit/>
          </a:bodyPr>
          <a:lstStyle/>
          <a:p>
            <a:r>
              <a:rPr lang="en-US" altLang="en-US" sz="2800" b="1" dirty="0" smtClean="0">
                <a:solidFill>
                  <a:srgbClr val="7030A0"/>
                </a:solidFill>
              </a:rPr>
              <a:t>Routines</a:t>
            </a:r>
            <a:endParaRPr lang="en-US" sz="2800" dirty="0"/>
          </a:p>
        </p:txBody>
      </p:sp>
      <p:sp>
        <p:nvSpPr>
          <p:cNvPr id="7" name="TextBox 6"/>
          <p:cNvSpPr txBox="1"/>
          <p:nvPr/>
        </p:nvSpPr>
        <p:spPr>
          <a:xfrm>
            <a:off x="1066800" y="1905000"/>
            <a:ext cx="1322798" cy="523220"/>
          </a:xfrm>
          <a:prstGeom prst="rect">
            <a:avLst/>
          </a:prstGeom>
          <a:solidFill>
            <a:srgbClr val="92D050"/>
          </a:solidFill>
          <a:ln w="28575">
            <a:solidFill>
              <a:schemeClr val="tx1"/>
            </a:solidFill>
          </a:ln>
        </p:spPr>
        <p:txBody>
          <a:bodyPr wrap="none" rtlCol="0">
            <a:spAutoFit/>
          </a:bodyPr>
          <a:lstStyle/>
          <a:p>
            <a:r>
              <a:rPr lang="en-US" altLang="en-US" sz="2800" b="1" dirty="0" smtClean="0">
                <a:solidFill>
                  <a:srgbClr val="7030A0"/>
                </a:solidFill>
              </a:rPr>
              <a:t>Norms</a:t>
            </a:r>
            <a:endParaRPr lang="en-US" sz="2800" dirty="0"/>
          </a:p>
        </p:txBody>
      </p:sp>
      <p:sp>
        <p:nvSpPr>
          <p:cNvPr id="8" name="TextBox 7"/>
          <p:cNvSpPr txBox="1"/>
          <p:nvPr/>
        </p:nvSpPr>
        <p:spPr>
          <a:xfrm>
            <a:off x="304800" y="2895600"/>
            <a:ext cx="2514600" cy="838200"/>
          </a:xfrm>
          <a:prstGeom prst="rect">
            <a:avLst/>
          </a:prstGeom>
          <a:solidFill>
            <a:srgbClr val="92D050"/>
          </a:solidFill>
          <a:ln w="28575">
            <a:solidFill>
              <a:schemeClr val="tx1"/>
            </a:solidFill>
          </a:ln>
        </p:spPr>
        <p:txBody>
          <a:bodyPr wrap="square" rtlCol="0">
            <a:spAutoFit/>
          </a:bodyPr>
          <a:lstStyle/>
          <a:p>
            <a:pPr algn="ctr"/>
            <a:r>
              <a:rPr lang="en-US" altLang="en-US" sz="2400" b="1" dirty="0" smtClean="0">
                <a:solidFill>
                  <a:srgbClr val="7030A0"/>
                </a:solidFill>
              </a:rPr>
              <a:t>Learning Task </a:t>
            </a:r>
          </a:p>
          <a:p>
            <a:pPr algn="ctr"/>
            <a:r>
              <a:rPr lang="en-US" altLang="en-US" sz="2400" b="1" dirty="0" smtClean="0">
                <a:solidFill>
                  <a:srgbClr val="7030A0"/>
                </a:solidFill>
              </a:rPr>
              <a:t>Formats</a:t>
            </a:r>
            <a:endParaRPr lang="en-US" sz="2400" dirty="0"/>
          </a:p>
        </p:txBody>
      </p:sp>
      <p:sp>
        <p:nvSpPr>
          <p:cNvPr id="9" name="TextBox 8"/>
          <p:cNvSpPr txBox="1"/>
          <p:nvPr/>
        </p:nvSpPr>
        <p:spPr>
          <a:xfrm>
            <a:off x="762000" y="4114800"/>
            <a:ext cx="1883849" cy="523220"/>
          </a:xfrm>
          <a:prstGeom prst="rect">
            <a:avLst/>
          </a:prstGeom>
          <a:solidFill>
            <a:srgbClr val="92D050"/>
          </a:solidFill>
          <a:ln w="28575">
            <a:solidFill>
              <a:schemeClr val="tx1"/>
            </a:solidFill>
          </a:ln>
        </p:spPr>
        <p:txBody>
          <a:bodyPr wrap="none" rtlCol="0">
            <a:spAutoFit/>
          </a:bodyPr>
          <a:lstStyle/>
          <a:p>
            <a:r>
              <a:rPr lang="en-US" altLang="en-US" sz="2800" b="1" dirty="0" smtClean="0">
                <a:solidFill>
                  <a:srgbClr val="7030A0"/>
                </a:solidFill>
              </a:rPr>
              <a:t>Language</a:t>
            </a:r>
            <a:endParaRPr lang="en-US" sz="2800" dirty="0"/>
          </a:p>
        </p:txBody>
      </p:sp>
      <p:sp>
        <p:nvSpPr>
          <p:cNvPr id="10" name="TextBox 9"/>
          <p:cNvSpPr txBox="1"/>
          <p:nvPr/>
        </p:nvSpPr>
        <p:spPr>
          <a:xfrm>
            <a:off x="533400" y="5181600"/>
            <a:ext cx="2176173" cy="523220"/>
          </a:xfrm>
          <a:prstGeom prst="rect">
            <a:avLst/>
          </a:prstGeom>
          <a:solidFill>
            <a:srgbClr val="92D050"/>
          </a:solidFill>
          <a:ln w="28575">
            <a:solidFill>
              <a:schemeClr val="tx1"/>
            </a:solidFill>
          </a:ln>
        </p:spPr>
        <p:txBody>
          <a:bodyPr wrap="none" rtlCol="0">
            <a:spAutoFit/>
          </a:bodyPr>
          <a:lstStyle/>
          <a:p>
            <a:r>
              <a:rPr lang="en-US" altLang="en-US" sz="2800" b="1" dirty="0" smtClean="0">
                <a:solidFill>
                  <a:srgbClr val="7030A0"/>
                </a:solidFill>
              </a:rPr>
              <a:t>Technology</a:t>
            </a:r>
            <a:endParaRPr lang="en-US" sz="2800" dirty="0"/>
          </a:p>
        </p:txBody>
      </p:sp>
      <p:sp>
        <p:nvSpPr>
          <p:cNvPr id="11" name="Slide Number Placeholder 10"/>
          <p:cNvSpPr>
            <a:spLocks noGrp="1"/>
          </p:cNvSpPr>
          <p:nvPr>
            <p:ph type="sldNum" sz="quarter" idx="12"/>
          </p:nvPr>
        </p:nvSpPr>
        <p:spPr/>
        <p:txBody>
          <a:bodyPr>
            <a:normAutofit fontScale="85000" lnSpcReduction="20000"/>
          </a:bodyPr>
          <a:lstStyle/>
          <a:p>
            <a:fld id="{58F4FCFB-AAA4-4FF1-84EE-D3C7F75F194D}" type="slidenum">
              <a:rPr lang="en-US" smtClean="0"/>
              <a:pPr/>
              <a:t>34</a:t>
            </a:fld>
            <a:endParaRPr lang="en-US"/>
          </a:p>
        </p:txBody>
      </p:sp>
      <p:sp>
        <p:nvSpPr>
          <p:cNvPr id="12" name="Footer Placeholder 11"/>
          <p:cNvSpPr>
            <a:spLocks noGrp="1"/>
          </p:cNvSpPr>
          <p:nvPr>
            <p:ph type="ftr" sz="quarter" idx="11"/>
          </p:nvPr>
        </p:nvSpPr>
        <p:spPr/>
        <p:txBody>
          <a:bodyPr/>
          <a:lstStyle/>
          <a:p>
            <a:r>
              <a:rPr lang="en-US" dirty="0" smtClean="0"/>
              <a:t>ACES PLC II, ATLAS, January 2015</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 calcmode="lin" valueType="num">
                                      <p:cBhvr additive="base">
                                        <p:cTn id="7" dur="500" fill="hold"/>
                                        <p:tgtEl>
                                          <p:spTgt spid="450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5058">
                                            <p:txEl>
                                              <p:pRg st="1" end="1"/>
                                            </p:txEl>
                                          </p:spTgt>
                                        </p:tgtEl>
                                        <p:attrNameLst>
                                          <p:attrName>style.visibility</p:attrName>
                                        </p:attrNameLst>
                                      </p:cBhvr>
                                      <p:to>
                                        <p:strVal val="visible"/>
                                      </p:to>
                                    </p:set>
                                    <p:anim calcmode="lin" valueType="num">
                                      <p:cBhvr additive="base">
                                        <p:cTn id="19" dur="500" fill="hold"/>
                                        <p:tgtEl>
                                          <p:spTgt spid="4505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5058">
                                            <p:txEl>
                                              <p:pRg st="2" end="2"/>
                                            </p:txEl>
                                          </p:spTgt>
                                        </p:tgtEl>
                                        <p:attrNameLst>
                                          <p:attrName>style.visibility</p:attrName>
                                        </p:attrNameLst>
                                      </p:cBhvr>
                                      <p:to>
                                        <p:strVal val="visible"/>
                                      </p:to>
                                    </p:set>
                                    <p:anim calcmode="lin" valueType="num">
                                      <p:cBhvr additive="base">
                                        <p:cTn id="31" dur="500" fill="hold"/>
                                        <p:tgtEl>
                                          <p:spTgt spid="45058">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05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5058">
                                            <p:txEl>
                                              <p:pRg st="3" end="3"/>
                                            </p:txEl>
                                          </p:spTgt>
                                        </p:tgtEl>
                                        <p:attrNameLst>
                                          <p:attrName>style.visibility</p:attrName>
                                        </p:attrNameLst>
                                      </p:cBhvr>
                                      <p:to>
                                        <p:strVal val="visible"/>
                                      </p:to>
                                    </p:set>
                                    <p:anim calcmode="lin" valueType="num">
                                      <p:cBhvr additive="base">
                                        <p:cTn id="43" dur="500" fill="hold"/>
                                        <p:tgtEl>
                                          <p:spTgt spid="45058">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505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5058">
                                            <p:txEl>
                                              <p:pRg st="4" end="4"/>
                                            </p:txEl>
                                          </p:spTgt>
                                        </p:tgtEl>
                                        <p:attrNameLst>
                                          <p:attrName>style.visibility</p:attrName>
                                        </p:attrNameLst>
                                      </p:cBhvr>
                                      <p:to>
                                        <p:strVal val="visible"/>
                                      </p:to>
                                    </p:set>
                                    <p:anim calcmode="lin" valueType="num">
                                      <p:cBhvr additive="base">
                                        <p:cTn id="55" dur="500" fill="hold"/>
                                        <p:tgtEl>
                                          <p:spTgt spid="45058">
                                            <p:txEl>
                                              <p:pRg st="4" end="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505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0-#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36600"/>
          </a:xfrm>
          <a:solidFill>
            <a:srgbClr val="92D050"/>
          </a:solidFill>
        </p:spPr>
        <p:txBody>
          <a:bodyPr>
            <a:normAutofit fontScale="90000"/>
          </a:bodyPr>
          <a:lstStyle/>
          <a:p>
            <a:pPr defTabSz="1218987" fontAlgn="auto">
              <a:spcAft>
                <a:spcPts val="0"/>
              </a:spcAft>
              <a:defRPr/>
            </a:pPr>
            <a:r>
              <a:rPr lang="en-US" dirty="0" smtClean="0">
                <a:solidFill>
                  <a:schemeClr val="tx1"/>
                </a:solidFill>
                <a:ea typeface="+mj-ea"/>
              </a:rPr>
              <a:t>Sharing </a:t>
            </a:r>
            <a:r>
              <a:rPr lang="en-US" b="1" dirty="0" smtClean="0">
                <a:solidFill>
                  <a:srgbClr val="9966FF"/>
                </a:solidFill>
                <a:ea typeface="+mj-ea"/>
              </a:rPr>
              <a:t>TIF</a:t>
            </a:r>
            <a:r>
              <a:rPr lang="en-US" dirty="0" smtClean="0">
                <a:solidFill>
                  <a:schemeClr val="tx1"/>
                </a:solidFill>
                <a:ea typeface="+mj-ea"/>
              </a:rPr>
              <a:t> methods…</a:t>
            </a:r>
            <a:endParaRPr lang="en-US" dirty="0">
              <a:solidFill>
                <a:schemeClr val="tx1"/>
              </a:solidFill>
              <a:ea typeface="+mj-ea"/>
            </a:endParaRPr>
          </a:p>
        </p:txBody>
      </p:sp>
      <p:sp>
        <p:nvSpPr>
          <p:cNvPr id="4" name="Slide Number Placeholder 3"/>
          <p:cNvSpPr>
            <a:spLocks noGrp="1"/>
          </p:cNvSpPr>
          <p:nvPr>
            <p:ph type="sldNum" sz="quarter" idx="12"/>
          </p:nvPr>
        </p:nvSpPr>
        <p:spPr/>
        <p:txBody>
          <a:bodyPr>
            <a:normAutofit fontScale="85000" lnSpcReduction="20000"/>
          </a:bodyPr>
          <a:lstStyle/>
          <a:p>
            <a:fld id="{58F4FCFB-AAA4-4FF1-84EE-D3C7F75F194D}"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ACES PLC II, ATLAS, January 2015</a:t>
            </a:r>
            <a:endParaRPr lang="en-US"/>
          </a:p>
        </p:txBody>
      </p:sp>
      <p:sp>
        <p:nvSpPr>
          <p:cNvPr id="6" name="TextBox 5"/>
          <p:cNvSpPr txBox="1"/>
          <p:nvPr/>
        </p:nvSpPr>
        <p:spPr>
          <a:xfrm>
            <a:off x="685800" y="1295400"/>
            <a:ext cx="7772400" cy="4524315"/>
          </a:xfrm>
          <a:prstGeom prst="rect">
            <a:avLst/>
          </a:prstGeom>
          <a:solidFill>
            <a:srgbClr val="92D050"/>
          </a:solidFill>
          <a:ln w="38100">
            <a:solidFill>
              <a:srgbClr val="9966FF"/>
            </a:solidFill>
          </a:ln>
        </p:spPr>
        <p:txBody>
          <a:bodyPr wrap="square" rtlCol="0">
            <a:spAutoFit/>
          </a:bodyPr>
          <a:lstStyle/>
          <a:p>
            <a:r>
              <a:rPr lang="en-US" sz="3600" dirty="0" smtClean="0"/>
              <a:t>Now it’s your turn to think of some TIF Method examples!</a:t>
            </a:r>
          </a:p>
          <a:p>
            <a:pPr lvl="1">
              <a:buFont typeface="Arial" pitchFamily="34" charset="0"/>
              <a:buChar char="•"/>
            </a:pPr>
            <a:r>
              <a:rPr lang="en-US" sz="3600" dirty="0" smtClean="0"/>
              <a:t>Look at p. 32.  Jot down 1-2 examples you use/could use.</a:t>
            </a:r>
          </a:p>
          <a:p>
            <a:pPr lvl="1">
              <a:buFont typeface="Arial" pitchFamily="34" charset="0"/>
              <a:buChar char="•"/>
            </a:pPr>
            <a:r>
              <a:rPr lang="en-US" sz="3600" b="1" i="1" dirty="0" smtClean="0"/>
              <a:t>3 Volunteers! </a:t>
            </a:r>
            <a:r>
              <a:rPr lang="en-US" sz="3600" dirty="0" smtClean="0"/>
              <a:t>Share out your examples and assessment for skills/sub skills.  Other participants, feel free to comment.</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787400"/>
          </a:xfrm>
        </p:spPr>
        <p:txBody>
          <a:bodyPr/>
          <a:lstStyle/>
          <a:p>
            <a:pPr defTabSz="1218987" fontAlgn="auto">
              <a:spcAft>
                <a:spcPts val="0"/>
              </a:spcAft>
              <a:defRPr/>
            </a:pPr>
            <a:r>
              <a:rPr lang="en-US" dirty="0" smtClean="0">
                <a:ea typeface="+mj-ea"/>
              </a:rPr>
              <a:t>ACES Resource Library</a:t>
            </a:r>
            <a:endParaRPr lang="en-US" dirty="0">
              <a:ea typeface="+mj-ea"/>
            </a:endParaRPr>
          </a:p>
        </p:txBody>
      </p:sp>
      <p:sp>
        <p:nvSpPr>
          <p:cNvPr id="57347" name="Rectangle 5"/>
          <p:cNvSpPr>
            <a:spLocks noChangeArrowheads="1"/>
          </p:cNvSpPr>
          <p:nvPr/>
        </p:nvSpPr>
        <p:spPr bwMode="auto">
          <a:xfrm>
            <a:off x="609600" y="762000"/>
            <a:ext cx="7086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r>
              <a:rPr lang="en-US" altLang="en-US" sz="3200" dirty="0">
                <a:latin typeface="Cambria" pitchFamily="18" charset="0"/>
                <a:hlinkClick r:id="rId3"/>
              </a:rPr>
              <a:t>http://atlasabe.org/resources/aces</a:t>
            </a:r>
            <a:r>
              <a:rPr lang="en-US" altLang="en-US" sz="3200" dirty="0">
                <a:latin typeface="Cambria" pitchFamily="18" charset="0"/>
              </a:rPr>
              <a:t> </a:t>
            </a:r>
          </a:p>
        </p:txBody>
      </p:sp>
      <p:pic>
        <p:nvPicPr>
          <p:cNvPr id="2050" name="Picture 2"/>
          <p:cNvPicPr>
            <a:picLocks noChangeAspect="1" noChangeArrowheads="1"/>
          </p:cNvPicPr>
          <p:nvPr/>
        </p:nvPicPr>
        <p:blipFill>
          <a:blip r:embed="rId4" cstate="print"/>
          <a:srcRect/>
          <a:stretch>
            <a:fillRect/>
          </a:stretch>
        </p:blipFill>
        <p:spPr bwMode="auto">
          <a:xfrm>
            <a:off x="76200" y="1524000"/>
            <a:ext cx="8945166" cy="5029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fld id="{58F4FCFB-AAA4-4FF1-84EE-D3C7F75F194D}" type="slidenum">
              <a:rPr lang="en-US" smtClean="0"/>
              <a:pPr/>
              <a:t>36</a:t>
            </a:fld>
            <a:endParaRPr lang="en-US"/>
          </a:p>
        </p:txBody>
      </p:sp>
      <p:sp>
        <p:nvSpPr>
          <p:cNvPr id="6" name="Footer Placeholder 5"/>
          <p:cNvSpPr>
            <a:spLocks noGrp="1"/>
          </p:cNvSpPr>
          <p:nvPr>
            <p:ph type="ftr" sz="quarter" idx="11"/>
          </p:nvPr>
        </p:nvSpPr>
        <p:spPr>
          <a:xfrm>
            <a:off x="685800" y="6492873"/>
            <a:ext cx="5421083" cy="365127"/>
          </a:xfrm>
        </p:spPr>
        <p:txBody>
          <a:bodyPr/>
          <a:lstStyle/>
          <a:p>
            <a:r>
              <a:rPr lang="en-US" dirty="0" smtClean="0"/>
              <a:t>ACES PLC II, ATLAS, January 2015</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http://www.standrewsradcliffe.org.uk/content/pages/uploaded_images/48.jpg"/>
          <p:cNvPicPr>
            <a:picLocks noChangeAspect="1" noChangeArrowheads="1"/>
          </p:cNvPicPr>
          <p:nvPr/>
        </p:nvPicPr>
        <p:blipFill>
          <a:blip r:embed="rId3" cstate="print"/>
          <a:srcRect/>
          <a:stretch>
            <a:fillRect/>
          </a:stretch>
        </p:blipFill>
        <p:spPr bwMode="auto">
          <a:xfrm rot="3269149">
            <a:off x="3089603" y="3478885"/>
            <a:ext cx="1143001" cy="3686409"/>
          </a:xfrm>
          <a:prstGeom prst="rect">
            <a:avLst/>
          </a:prstGeom>
          <a:noFill/>
        </p:spPr>
      </p:pic>
      <p:sp>
        <p:nvSpPr>
          <p:cNvPr id="2" name="Title 1"/>
          <p:cNvSpPr>
            <a:spLocks noGrp="1"/>
          </p:cNvSpPr>
          <p:nvPr>
            <p:ph type="title"/>
          </p:nvPr>
        </p:nvSpPr>
        <p:spPr>
          <a:xfrm>
            <a:off x="685800" y="228600"/>
            <a:ext cx="8080247" cy="990600"/>
          </a:xfrm>
        </p:spPr>
        <p:txBody>
          <a:bodyPr>
            <a:normAutofit/>
          </a:bodyPr>
          <a:lstStyle/>
          <a:p>
            <a:r>
              <a:rPr lang="en-US" dirty="0" smtClean="0"/>
              <a:t>Next Steps: </a:t>
            </a:r>
            <a:r>
              <a:rPr lang="en-US" b="1" i="1" dirty="0" smtClean="0">
                <a:solidFill>
                  <a:srgbClr val="FF0000"/>
                </a:solidFill>
              </a:rPr>
              <a:t>Share Out!</a:t>
            </a:r>
            <a:endParaRPr lang="en-US" b="1" i="1" dirty="0">
              <a:solidFill>
                <a:srgbClr val="FF0000"/>
              </a:solidFill>
            </a:endParaRPr>
          </a:p>
        </p:txBody>
      </p:sp>
      <p:sp>
        <p:nvSpPr>
          <p:cNvPr id="3" name="Content Placeholder 2"/>
          <p:cNvSpPr>
            <a:spLocks noGrp="1"/>
          </p:cNvSpPr>
          <p:nvPr>
            <p:ph sz="quarter" idx="1"/>
          </p:nvPr>
        </p:nvSpPr>
        <p:spPr>
          <a:xfrm>
            <a:off x="457200" y="2362200"/>
            <a:ext cx="4267200" cy="4191000"/>
          </a:xfrm>
        </p:spPr>
        <p:txBody>
          <a:bodyPr>
            <a:normAutofit lnSpcReduction="10000"/>
          </a:bodyPr>
          <a:lstStyle/>
          <a:p>
            <a:pPr marL="514277" indent="-514277">
              <a:buClrTx/>
            </a:pPr>
            <a:r>
              <a:rPr lang="en-US" sz="3100" b="1" dirty="0" smtClean="0">
                <a:solidFill>
                  <a:srgbClr val="9966FF"/>
                </a:solidFill>
              </a:rPr>
              <a:t>Where did you start with ACES?</a:t>
            </a:r>
          </a:p>
          <a:p>
            <a:pPr marL="514277" indent="-514277">
              <a:buClrTx/>
            </a:pPr>
            <a:r>
              <a:rPr lang="en-US" sz="3100" b="1" dirty="0" smtClean="0">
                <a:solidFill>
                  <a:srgbClr val="9966FF"/>
                </a:solidFill>
              </a:rPr>
              <a:t>What challenges did you face?</a:t>
            </a:r>
          </a:p>
          <a:p>
            <a:pPr marL="514277" indent="-514277">
              <a:buClrTx/>
            </a:pPr>
            <a:r>
              <a:rPr lang="en-US" sz="3100" b="1" dirty="0" smtClean="0">
                <a:solidFill>
                  <a:srgbClr val="9966FF"/>
                </a:solidFill>
              </a:rPr>
              <a:t>How do you feel about your progress as an ACES practitioner?</a:t>
            </a:r>
          </a:p>
        </p:txBody>
      </p:sp>
      <p:sp>
        <p:nvSpPr>
          <p:cNvPr id="5" name="Slide Number Placeholder 4"/>
          <p:cNvSpPr>
            <a:spLocks noGrp="1"/>
          </p:cNvSpPr>
          <p:nvPr>
            <p:ph type="sldNum" sz="quarter" idx="12"/>
          </p:nvPr>
        </p:nvSpPr>
        <p:spPr/>
        <p:txBody>
          <a:bodyPr>
            <a:normAutofit fontScale="85000" lnSpcReduction="20000"/>
          </a:bodyPr>
          <a:lstStyle/>
          <a:p>
            <a:fld id="{58F4FCFB-AAA4-4FF1-84EE-D3C7F75F194D}" type="slidenum">
              <a:rPr lang="en-US" smtClean="0"/>
              <a:pPr/>
              <a:t>37</a:t>
            </a:fld>
            <a:endParaRPr lang="en-US"/>
          </a:p>
        </p:txBody>
      </p:sp>
      <p:sp>
        <p:nvSpPr>
          <p:cNvPr id="6" name="Footer Placeholder 5"/>
          <p:cNvSpPr>
            <a:spLocks noGrp="1"/>
          </p:cNvSpPr>
          <p:nvPr>
            <p:ph type="ftr" sz="quarter" idx="11"/>
          </p:nvPr>
        </p:nvSpPr>
        <p:spPr/>
        <p:txBody>
          <a:bodyPr/>
          <a:lstStyle/>
          <a:p>
            <a:r>
              <a:rPr lang="en-US" smtClean="0"/>
              <a:t>ACES PLC II, ATLAS, January 2015</a:t>
            </a:r>
            <a:endParaRPr lang="en-US" dirty="0"/>
          </a:p>
        </p:txBody>
      </p:sp>
      <p:pic>
        <p:nvPicPr>
          <p:cNvPr id="7" name="Picture 10" descr="http://www.standrewsradcliffe.org.uk/content/pages/uploaded_images/48.jpg"/>
          <p:cNvPicPr>
            <a:picLocks noChangeAspect="1" noChangeArrowheads="1"/>
          </p:cNvPicPr>
          <p:nvPr/>
        </p:nvPicPr>
        <p:blipFill>
          <a:blip r:embed="rId3" cstate="print"/>
          <a:srcRect/>
          <a:stretch>
            <a:fillRect/>
          </a:stretch>
        </p:blipFill>
        <p:spPr bwMode="auto">
          <a:xfrm rot="3269149">
            <a:off x="5756604" y="530906"/>
            <a:ext cx="1143001" cy="3686409"/>
          </a:xfrm>
          <a:prstGeom prst="rect">
            <a:avLst/>
          </a:prstGeom>
          <a:noFill/>
        </p:spPr>
      </p:pic>
      <p:sp>
        <p:nvSpPr>
          <p:cNvPr id="9" name="TextBox 8"/>
          <p:cNvSpPr txBox="1"/>
          <p:nvPr/>
        </p:nvSpPr>
        <p:spPr>
          <a:xfrm>
            <a:off x="381000" y="1676400"/>
            <a:ext cx="8471422" cy="584775"/>
          </a:xfrm>
          <a:prstGeom prst="rect">
            <a:avLst/>
          </a:prstGeom>
          <a:noFill/>
        </p:spPr>
        <p:txBody>
          <a:bodyPr wrap="none" rtlCol="0">
            <a:spAutoFit/>
          </a:bodyPr>
          <a:lstStyle/>
          <a:p>
            <a:r>
              <a:rPr lang="en-US" sz="3200" dirty="0" smtClean="0">
                <a:solidFill>
                  <a:schemeClr val="accent3">
                    <a:lumMod val="25000"/>
                  </a:schemeClr>
                </a:solidFill>
              </a:rPr>
              <a:t>Take some time to reflect on your ACES work</a:t>
            </a:r>
            <a:r>
              <a:rPr lang="en-US" dirty="0" smtClean="0">
                <a:solidFill>
                  <a:schemeClr val="accent3">
                    <a:lumMod val="25000"/>
                  </a:schemeClr>
                </a:solidFill>
              </a:rPr>
              <a:t>.</a:t>
            </a:r>
          </a:p>
        </p:txBody>
      </p:sp>
      <p:sp>
        <p:nvSpPr>
          <p:cNvPr id="10" name="Content Placeholder 2"/>
          <p:cNvSpPr txBox="1">
            <a:spLocks/>
          </p:cNvSpPr>
          <p:nvPr/>
        </p:nvSpPr>
        <p:spPr>
          <a:xfrm>
            <a:off x="4876800" y="3276600"/>
            <a:ext cx="3886200" cy="3124200"/>
          </a:xfrm>
          <a:prstGeom prst="rect">
            <a:avLst/>
          </a:prstGeom>
          <a:ln w="38100">
            <a:solidFill>
              <a:srgbClr val="9966FF"/>
            </a:solidFill>
          </a:ln>
        </p:spPr>
        <p:txBody>
          <a:bodyPr vert="horz" lIns="91429" tIns="45714" rIns="91429" bIns="45714">
            <a:normAutofit/>
          </a:bodyPr>
          <a:lstStyle/>
          <a:p>
            <a:pPr marL="514277" marR="0" lvl="0" indent="-514277" algn="l" defTabSz="914400" rtl="0" eaLnBrk="1" fontAlgn="auto" latinLnBrk="0" hangingPunct="1">
              <a:lnSpc>
                <a:spcPct val="100000"/>
              </a:lnSpc>
              <a:spcBef>
                <a:spcPts val="700"/>
              </a:spcBef>
              <a:spcAft>
                <a:spcPts val="0"/>
              </a:spcAft>
              <a:buClrTx/>
              <a:buSzPct val="60000"/>
              <a:buFont typeface="Wingdings"/>
              <a:buNone/>
              <a:tabLst/>
              <a:defRPr/>
            </a:pPr>
            <a:endParaRPr lang="en-US" sz="800" i="1" dirty="0" smtClean="0">
              <a:latin typeface="Comic Sans MS" pitchFamily="66" charset="0"/>
            </a:endParaRPr>
          </a:p>
          <a:p>
            <a:pPr marL="514277" marR="0" lvl="0" indent="-514277" algn="l" defTabSz="914400" rtl="0" eaLnBrk="1" fontAlgn="auto" latinLnBrk="0" hangingPunct="1">
              <a:lnSpc>
                <a:spcPct val="100000"/>
              </a:lnSpc>
              <a:spcBef>
                <a:spcPts val="700"/>
              </a:spcBef>
              <a:spcAft>
                <a:spcPts val="0"/>
              </a:spcAft>
              <a:buClrTx/>
              <a:buSzPct val="60000"/>
              <a:buFont typeface="Wingdings"/>
              <a:buNone/>
              <a:tabLst/>
              <a:defRPr/>
            </a:pPr>
            <a:r>
              <a:rPr kumimoji="0" lang="en-US" sz="2600" i="1" u="none" strike="noStrike" kern="1200" cap="none" spc="0" normalizeH="0" baseline="0" noProof="0" dirty="0" smtClean="0">
                <a:ln>
                  <a:noFill/>
                </a:ln>
                <a:effectLst/>
                <a:uLnTx/>
                <a:uFillTx/>
                <a:latin typeface="Comic Sans MS" pitchFamily="66" charset="0"/>
              </a:rPr>
              <a:t>Did</a:t>
            </a:r>
            <a:r>
              <a:rPr kumimoji="0" lang="en-US" sz="2600" i="1" u="none" strike="noStrike" kern="1200" cap="none" spc="0" normalizeH="0" noProof="0" dirty="0" smtClean="0">
                <a:ln>
                  <a:noFill/>
                </a:ln>
                <a:effectLst/>
                <a:uLnTx/>
                <a:uFillTx/>
                <a:latin typeface="Comic Sans MS" pitchFamily="66" charset="0"/>
              </a:rPr>
              <a:t> you meet your ACES goal in this PLC? Why or why not? (p. </a:t>
            </a:r>
            <a:r>
              <a:rPr lang="en-US" sz="2600" i="1" dirty="0" smtClean="0">
                <a:latin typeface="Comic Sans MS" pitchFamily="66" charset="0"/>
              </a:rPr>
              <a:t>12</a:t>
            </a:r>
            <a:r>
              <a:rPr kumimoji="0" lang="en-US" sz="2600" i="1" u="none" strike="noStrike" kern="1200" cap="none" spc="0" normalizeH="0" noProof="0" dirty="0" smtClean="0">
                <a:ln>
                  <a:noFill/>
                </a:ln>
                <a:effectLst/>
                <a:uLnTx/>
                <a:uFillTx/>
                <a:latin typeface="Comic Sans MS" pitchFamily="66" charset="0"/>
              </a:rPr>
              <a:t>)</a:t>
            </a:r>
          </a:p>
          <a:p>
            <a:pPr marL="514277" marR="0" lvl="0" indent="-514277" algn="l" defTabSz="914400" rtl="0" eaLnBrk="1" fontAlgn="auto" latinLnBrk="0" hangingPunct="1">
              <a:lnSpc>
                <a:spcPct val="100000"/>
              </a:lnSpc>
              <a:spcBef>
                <a:spcPts val="700"/>
              </a:spcBef>
              <a:spcAft>
                <a:spcPts val="0"/>
              </a:spcAft>
              <a:buClrTx/>
              <a:buSzPct val="60000"/>
              <a:buFont typeface="Wingdings"/>
              <a:buNone/>
              <a:tabLst/>
              <a:defRPr/>
            </a:pPr>
            <a:r>
              <a:rPr lang="en-US" sz="2600" i="1" baseline="0" dirty="0" smtClean="0">
                <a:latin typeface="Comic Sans MS" pitchFamily="66" charset="0"/>
              </a:rPr>
              <a:t>What are your next</a:t>
            </a:r>
            <a:r>
              <a:rPr lang="en-US" sz="2600" i="1" dirty="0" smtClean="0">
                <a:latin typeface="Comic Sans MS" pitchFamily="66" charset="0"/>
              </a:rPr>
              <a:t> steps for ACES?</a:t>
            </a:r>
            <a:endParaRPr kumimoji="0" lang="en-US" sz="2600" i="1" u="none" strike="noStrike" kern="1200" cap="none" spc="0" normalizeH="0" baseline="0" noProof="0" dirty="0" smtClean="0">
              <a:ln>
                <a:noFill/>
              </a:ln>
              <a:effectLst/>
              <a:uLnTx/>
              <a:uFillTx/>
              <a:latin typeface="Comic Sans MS" pitchFamily="66"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PYW5LQV5.jpg"/>
          <p:cNvPicPr>
            <a:picLocks noChangeAspect="1"/>
          </p:cNvPicPr>
          <p:nvPr/>
        </p:nvPicPr>
        <p:blipFill>
          <a:blip r:embed="rId3" cstate="print"/>
          <a:stretch>
            <a:fillRect/>
          </a:stretch>
        </p:blipFill>
        <p:spPr>
          <a:xfrm>
            <a:off x="0" y="0"/>
            <a:ext cx="9144000" cy="6572250"/>
          </a:xfrm>
          <a:prstGeom prst="rect">
            <a:avLst/>
          </a:prstGeom>
        </p:spPr>
      </p:pic>
      <p:sp>
        <p:nvSpPr>
          <p:cNvPr id="2" name="Title 1"/>
          <p:cNvSpPr>
            <a:spLocks noGrp="1"/>
          </p:cNvSpPr>
          <p:nvPr>
            <p:ph type="title"/>
          </p:nvPr>
        </p:nvSpPr>
        <p:spPr>
          <a:xfrm>
            <a:off x="609600" y="0"/>
            <a:ext cx="8229600" cy="762000"/>
          </a:xfrm>
        </p:spPr>
        <p:txBody>
          <a:bodyPr>
            <a:noAutofit/>
          </a:bodyPr>
          <a:lstStyle/>
          <a:p>
            <a:pPr algn="ctr"/>
            <a:r>
              <a:rPr lang="en-US" sz="4800" b="1" dirty="0" smtClean="0">
                <a:solidFill>
                  <a:schemeClr val="tx2">
                    <a:lumMod val="10000"/>
                  </a:schemeClr>
                </a:solidFill>
              </a:rPr>
              <a:t>ACES &amp; CCRS</a:t>
            </a:r>
            <a:endParaRPr lang="en-US" sz="4800" b="1" dirty="0">
              <a:solidFill>
                <a:schemeClr val="tx2">
                  <a:lumMod val="10000"/>
                </a:schemeClr>
              </a:solidFill>
            </a:endParaRPr>
          </a:p>
        </p:txBody>
      </p:sp>
      <p:pic>
        <p:nvPicPr>
          <p:cNvPr id="6" name="Picture 5" descr="ACES.jpg"/>
          <p:cNvPicPr>
            <a:picLocks noChangeAspect="1"/>
          </p:cNvPicPr>
          <p:nvPr/>
        </p:nvPicPr>
        <p:blipFill>
          <a:blip r:embed="rId4" cstate="print">
            <a:lum bright="10000" contrast="20000"/>
          </a:blip>
          <a:stretch>
            <a:fillRect/>
          </a:stretch>
        </p:blipFill>
        <p:spPr>
          <a:xfrm>
            <a:off x="838200" y="3505200"/>
            <a:ext cx="2602983" cy="3124200"/>
          </a:xfrm>
          <a:prstGeom prst="rect">
            <a:avLst/>
          </a:prstGeom>
          <a:ln w="28575">
            <a:solidFill>
              <a:schemeClr val="tx1"/>
            </a:solidFill>
          </a:ln>
        </p:spPr>
      </p:pic>
      <p:pic>
        <p:nvPicPr>
          <p:cNvPr id="7" name="Picture 6" descr="CCRStandardsAdultEd_200.jpg"/>
          <p:cNvPicPr>
            <a:picLocks noChangeAspect="1"/>
          </p:cNvPicPr>
          <p:nvPr/>
        </p:nvPicPr>
        <p:blipFill>
          <a:blip r:embed="rId5" cstate="print"/>
          <a:stretch>
            <a:fillRect/>
          </a:stretch>
        </p:blipFill>
        <p:spPr>
          <a:xfrm>
            <a:off x="6324600" y="685800"/>
            <a:ext cx="2540000" cy="3289300"/>
          </a:xfrm>
          <a:prstGeom prst="rect">
            <a:avLst/>
          </a:prstGeom>
          <a:ln w="28575">
            <a:solidFill>
              <a:schemeClr val="tx1"/>
            </a:solidFill>
          </a:ln>
        </p:spPr>
      </p:pic>
      <p:sp>
        <p:nvSpPr>
          <p:cNvPr id="10" name="Oval Callout 9"/>
          <p:cNvSpPr/>
          <p:nvPr/>
        </p:nvSpPr>
        <p:spPr>
          <a:xfrm>
            <a:off x="0" y="381000"/>
            <a:ext cx="3657600" cy="2819400"/>
          </a:xfrm>
          <a:prstGeom prst="wedgeEllipseCallout">
            <a:avLst>
              <a:gd name="adj1" fmla="val 25941"/>
              <a:gd name="adj2" fmla="val 703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The TIFs </a:t>
            </a:r>
            <a:r>
              <a:rPr lang="en-US" sz="2400" b="1" i="1" dirty="0" smtClean="0"/>
              <a:t>transferable</a:t>
            </a:r>
            <a:r>
              <a:rPr lang="en-US" sz="2400" dirty="0" smtClean="0"/>
              <a:t> transitions skills complement CCRS academic-based skills.</a:t>
            </a:r>
            <a:endParaRPr lang="en-US" sz="2400" dirty="0"/>
          </a:p>
        </p:txBody>
      </p:sp>
      <p:sp>
        <p:nvSpPr>
          <p:cNvPr id="11" name="Oval Callout 10"/>
          <p:cNvSpPr/>
          <p:nvPr/>
        </p:nvSpPr>
        <p:spPr>
          <a:xfrm>
            <a:off x="4724400" y="2514600"/>
            <a:ext cx="3886200" cy="3962400"/>
          </a:xfrm>
          <a:prstGeom prst="wedgeEllipseCallout">
            <a:avLst>
              <a:gd name="adj1" fmla="val -87983"/>
              <a:gd name="adj2" fmla="val 1654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Academic Language &amp; Skills and Numeracy aligned.  Effective Communication, Learning Strategies, and Critical Thinking also support CCRS skills.</a:t>
            </a:r>
            <a:endParaRPr lang="en-US" sz="2400" dirty="0"/>
          </a:p>
        </p:txBody>
      </p:sp>
      <p:sp>
        <p:nvSpPr>
          <p:cNvPr id="8" name="Slide Number Placeholder 7"/>
          <p:cNvSpPr>
            <a:spLocks noGrp="1"/>
          </p:cNvSpPr>
          <p:nvPr>
            <p:ph type="sldNum" sz="quarter" idx="12"/>
          </p:nvPr>
        </p:nvSpPr>
        <p:spPr/>
        <p:txBody>
          <a:bodyPr>
            <a:normAutofit fontScale="85000" lnSpcReduction="20000"/>
          </a:bodyPr>
          <a:lstStyle/>
          <a:p>
            <a:fld id="{58F4FCFB-AAA4-4FF1-84EE-D3C7F75F194D}" type="slidenum">
              <a:rPr lang="en-US" smtClean="0"/>
              <a:pPr/>
              <a:t>38</a:t>
            </a:fld>
            <a:endParaRPr lang="en-US"/>
          </a:p>
        </p:txBody>
      </p:sp>
      <p:sp>
        <p:nvSpPr>
          <p:cNvPr id="12" name="Footer Placeholder 11"/>
          <p:cNvSpPr>
            <a:spLocks noGrp="1"/>
          </p:cNvSpPr>
          <p:nvPr>
            <p:ph type="ftr" sz="quarter" idx="11"/>
          </p:nvPr>
        </p:nvSpPr>
        <p:spPr/>
        <p:txBody>
          <a:bodyPr/>
          <a:lstStyle/>
          <a:p>
            <a:r>
              <a:rPr lang="en-US" smtClean="0"/>
              <a:t>ACES PLC II, ATLAS, January 2015</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9966FF"/>
                </a:solidFill>
              </a:rPr>
              <a:t>A</a:t>
            </a:r>
            <a:r>
              <a:rPr lang="en-US" dirty="0" smtClean="0"/>
              <a:t>-</a:t>
            </a:r>
            <a:r>
              <a:rPr lang="en-US" b="1" dirty="0" smtClean="0">
                <a:solidFill>
                  <a:srgbClr val="9966FF"/>
                </a:solidFill>
              </a:rPr>
              <a:t>C</a:t>
            </a:r>
            <a:r>
              <a:rPr lang="en-US" dirty="0" smtClean="0"/>
              <a:t>-</a:t>
            </a:r>
            <a:r>
              <a:rPr lang="en-US" b="1" dirty="0" smtClean="0">
                <a:solidFill>
                  <a:srgbClr val="9966FF"/>
                </a:solidFill>
              </a:rPr>
              <a:t>E</a:t>
            </a:r>
            <a:r>
              <a:rPr lang="en-US" dirty="0" smtClean="0"/>
              <a:t>-</a:t>
            </a:r>
            <a:r>
              <a:rPr lang="en-US" b="1" dirty="0" smtClean="0">
                <a:solidFill>
                  <a:srgbClr val="9966FF"/>
                </a:solidFill>
              </a:rPr>
              <a:t>S</a:t>
            </a:r>
            <a:r>
              <a:rPr lang="en-US" dirty="0" smtClean="0"/>
              <a:t> </a:t>
            </a:r>
            <a:r>
              <a:rPr lang="en-US" b="1" dirty="0" smtClean="0">
                <a:solidFill>
                  <a:srgbClr val="00B050"/>
                </a:solidFill>
              </a:rPr>
              <a:t>Process</a:t>
            </a:r>
            <a:r>
              <a:rPr lang="en-US" dirty="0" smtClean="0"/>
              <a:t> &amp; CCRS</a:t>
            </a:r>
            <a:endParaRPr lang="en-US" dirty="0"/>
          </a:p>
        </p:txBody>
      </p:sp>
      <p:sp>
        <p:nvSpPr>
          <p:cNvPr id="3" name="Footer Placeholder 2"/>
          <p:cNvSpPr>
            <a:spLocks noGrp="1"/>
          </p:cNvSpPr>
          <p:nvPr>
            <p:ph type="ftr" sz="quarter" idx="11"/>
          </p:nvPr>
        </p:nvSpPr>
        <p:spPr/>
        <p:txBody>
          <a:bodyPr/>
          <a:lstStyle/>
          <a:p>
            <a:r>
              <a:rPr lang="en-US" smtClean="0"/>
              <a:t>ACES PLC II, ATLAS, January 2015</a:t>
            </a:r>
            <a:endParaRPr lang="en-US"/>
          </a:p>
        </p:txBody>
      </p:sp>
      <p:sp>
        <p:nvSpPr>
          <p:cNvPr id="4" name="Content Placeholder 3"/>
          <p:cNvSpPr>
            <a:spLocks noGrp="1"/>
          </p:cNvSpPr>
          <p:nvPr>
            <p:ph sz="quarter" idx="1"/>
          </p:nvPr>
        </p:nvSpPr>
        <p:spPr>
          <a:xfrm>
            <a:off x="612647" y="1600200"/>
            <a:ext cx="8153400" cy="4876800"/>
          </a:xfrm>
        </p:spPr>
        <p:txBody>
          <a:bodyPr>
            <a:normAutofit lnSpcReduction="10000"/>
          </a:bodyPr>
          <a:lstStyle/>
          <a:p>
            <a:r>
              <a:rPr lang="en-US" dirty="0" smtClean="0"/>
              <a:t>The </a:t>
            </a:r>
            <a:r>
              <a:rPr lang="en-US" b="1" dirty="0" smtClean="0">
                <a:solidFill>
                  <a:srgbClr val="9966FF"/>
                </a:solidFill>
              </a:rPr>
              <a:t>A-C-E-S </a:t>
            </a:r>
            <a:r>
              <a:rPr lang="en-US" b="1" dirty="0" smtClean="0">
                <a:solidFill>
                  <a:srgbClr val="00B050"/>
                </a:solidFill>
              </a:rPr>
              <a:t>Process</a:t>
            </a:r>
            <a:r>
              <a:rPr lang="en-US" dirty="0" smtClean="0"/>
              <a:t> (</a:t>
            </a:r>
            <a:r>
              <a:rPr lang="en-US" b="1" dirty="0" smtClean="0">
                <a:solidFill>
                  <a:srgbClr val="9966FF"/>
                </a:solidFill>
              </a:rPr>
              <a:t>A</a:t>
            </a:r>
            <a:r>
              <a:rPr lang="en-US" dirty="0" smtClean="0"/>
              <a:t>ssess, </a:t>
            </a:r>
            <a:r>
              <a:rPr lang="en-US" b="1" dirty="0" smtClean="0">
                <a:solidFill>
                  <a:srgbClr val="9966FF"/>
                </a:solidFill>
              </a:rPr>
              <a:t>C</a:t>
            </a:r>
            <a:r>
              <a:rPr lang="en-US" dirty="0" smtClean="0"/>
              <a:t>omplement, </a:t>
            </a:r>
            <a:r>
              <a:rPr lang="en-US" b="1" dirty="0" smtClean="0">
                <a:solidFill>
                  <a:srgbClr val="9966FF"/>
                </a:solidFill>
              </a:rPr>
              <a:t>E</a:t>
            </a:r>
            <a:r>
              <a:rPr lang="en-US" dirty="0" smtClean="0"/>
              <a:t>valuate, </a:t>
            </a:r>
            <a:r>
              <a:rPr lang="en-US" b="1" dirty="0" smtClean="0">
                <a:solidFill>
                  <a:srgbClr val="9966FF"/>
                </a:solidFill>
              </a:rPr>
              <a:t>S</a:t>
            </a:r>
            <a:r>
              <a:rPr lang="en-US" dirty="0" smtClean="0"/>
              <a:t>tudy &amp; Reflect) can be used with any set of standards.</a:t>
            </a:r>
          </a:p>
          <a:p>
            <a:pPr lvl="2"/>
            <a:r>
              <a:rPr lang="en-US" dirty="0" smtClean="0"/>
              <a:t>Start with an existing lesson or lesson materials. </a:t>
            </a:r>
          </a:p>
          <a:p>
            <a:pPr lvl="2"/>
            <a:r>
              <a:rPr lang="en-US" b="1" dirty="0" smtClean="0">
                <a:solidFill>
                  <a:srgbClr val="9966FF"/>
                </a:solidFill>
              </a:rPr>
              <a:t>A</a:t>
            </a:r>
            <a:r>
              <a:rPr lang="en-US" dirty="0" smtClean="0"/>
              <a:t>ssess the lesson for CCRS standards it already addresses</a:t>
            </a:r>
          </a:p>
          <a:p>
            <a:pPr lvl="2"/>
            <a:r>
              <a:rPr lang="en-US" b="1" dirty="0" smtClean="0">
                <a:solidFill>
                  <a:srgbClr val="9966FF"/>
                </a:solidFill>
              </a:rPr>
              <a:t>C</a:t>
            </a:r>
            <a:r>
              <a:rPr lang="en-US" dirty="0" smtClean="0"/>
              <a:t>omplement </a:t>
            </a:r>
            <a:r>
              <a:rPr lang="en-US" smtClean="0"/>
              <a:t>the lesson/materials </a:t>
            </a:r>
            <a:r>
              <a:rPr lang="en-US" dirty="0" smtClean="0"/>
              <a:t>with additional CCRS standards</a:t>
            </a:r>
          </a:p>
          <a:p>
            <a:pPr lvl="2"/>
            <a:r>
              <a:rPr lang="en-US" b="1" dirty="0" smtClean="0">
                <a:solidFill>
                  <a:srgbClr val="9966FF"/>
                </a:solidFill>
              </a:rPr>
              <a:t>E</a:t>
            </a:r>
            <a:r>
              <a:rPr lang="en-US" dirty="0" smtClean="0"/>
              <a:t>valuate the lesson using evidence of student learning</a:t>
            </a:r>
          </a:p>
          <a:p>
            <a:pPr lvl="2"/>
            <a:r>
              <a:rPr lang="en-US" b="1" dirty="0" smtClean="0">
                <a:solidFill>
                  <a:srgbClr val="9966FF"/>
                </a:solidFill>
              </a:rPr>
              <a:t>S</a:t>
            </a:r>
            <a:r>
              <a:rPr lang="en-US" dirty="0" smtClean="0"/>
              <a:t>tudy &amp; Reflect…What more do I/my students need?</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58F4FCFB-AAA4-4FF1-84EE-D3C7F75F194D}"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153400" cy="990600"/>
          </a:xfrm>
        </p:spPr>
        <p:txBody>
          <a:bodyPr/>
          <a:lstStyle/>
          <a:p>
            <a:r>
              <a:rPr lang="en-US" dirty="0" smtClean="0"/>
              <a:t>Goal Checkpoint?</a:t>
            </a:r>
            <a:endParaRPr lang="en-US" dirty="0"/>
          </a:p>
        </p:txBody>
      </p:sp>
      <p:sp>
        <p:nvSpPr>
          <p:cNvPr id="3" name="Footer Placeholder 2"/>
          <p:cNvSpPr>
            <a:spLocks noGrp="1"/>
          </p:cNvSpPr>
          <p:nvPr>
            <p:ph type="ftr" sz="quarter" idx="11"/>
          </p:nvPr>
        </p:nvSpPr>
        <p:spPr>
          <a:xfrm>
            <a:off x="0" y="6492873"/>
            <a:ext cx="5421083" cy="365127"/>
          </a:xfrm>
        </p:spPr>
        <p:txBody>
          <a:bodyPr/>
          <a:lstStyle/>
          <a:p>
            <a:pPr algn="l"/>
            <a:r>
              <a:rPr lang="en-US" dirty="0" smtClean="0"/>
              <a:t>ACES PLC II, ATLAS, January 2015</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58F4FCFB-AAA4-4FF1-84EE-D3C7F75F194D}" type="slidenum">
              <a:rPr lang="en-US" smtClean="0"/>
              <a:pPr/>
              <a:t>4</a:t>
            </a:fld>
            <a:endParaRPr lang="en-US"/>
          </a:p>
        </p:txBody>
      </p:sp>
      <p:sp>
        <p:nvSpPr>
          <p:cNvPr id="5" name="Content Placeholder 4"/>
          <p:cNvSpPr>
            <a:spLocks noGrp="1"/>
          </p:cNvSpPr>
          <p:nvPr>
            <p:ph sz="quarter" idx="1"/>
          </p:nvPr>
        </p:nvSpPr>
        <p:spPr>
          <a:xfrm>
            <a:off x="609600" y="1524000"/>
            <a:ext cx="8153400" cy="4953000"/>
          </a:xfrm>
        </p:spPr>
        <p:txBody>
          <a:bodyPr>
            <a:normAutofit lnSpcReduction="10000"/>
          </a:bodyPr>
          <a:lstStyle/>
          <a:p>
            <a:pPr>
              <a:buNone/>
            </a:pPr>
            <a:r>
              <a:rPr lang="en-US" dirty="0" smtClean="0"/>
              <a:t>Look back at your ACES goal on page 12.  </a:t>
            </a:r>
          </a:p>
          <a:p>
            <a:pPr>
              <a:buNone/>
            </a:pPr>
            <a:r>
              <a:rPr lang="en-US" dirty="0" smtClean="0"/>
              <a:t>How would you rate your progress?</a:t>
            </a:r>
          </a:p>
          <a:p>
            <a:pPr>
              <a:buNone/>
            </a:pPr>
            <a:endParaRPr lang="en-US" dirty="0" smtClean="0"/>
          </a:p>
          <a:p>
            <a:pPr marL="514350" indent="-514350">
              <a:buAutoNum type="arabicPeriod"/>
            </a:pPr>
            <a:r>
              <a:rPr lang="en-US" dirty="0" smtClean="0"/>
              <a:t>I’ve arrived!</a:t>
            </a:r>
          </a:p>
          <a:p>
            <a:pPr marL="514350" indent="-514350">
              <a:buAutoNum type="arabicPeriod"/>
            </a:pPr>
            <a:endParaRPr lang="en-US" dirty="0" smtClean="0"/>
          </a:p>
          <a:p>
            <a:pPr marL="514350" indent="-514350">
              <a:buAutoNum type="arabicPeriod"/>
            </a:pPr>
            <a:r>
              <a:rPr lang="en-US" dirty="0" smtClean="0"/>
              <a:t>Almost there!</a:t>
            </a:r>
          </a:p>
          <a:p>
            <a:pPr marL="514350" indent="-514350">
              <a:buAutoNum type="arabicPeriod"/>
            </a:pPr>
            <a:endParaRPr lang="en-US" dirty="0" smtClean="0"/>
          </a:p>
          <a:p>
            <a:pPr marL="514350" indent="-514350">
              <a:buAutoNum type="arabicPeriod"/>
            </a:pPr>
            <a:r>
              <a:rPr lang="en-US" dirty="0" smtClean="0"/>
              <a:t>Making progress…</a:t>
            </a:r>
          </a:p>
          <a:p>
            <a:pPr marL="514350" indent="-514350">
              <a:buAutoNum type="arabicPeriod"/>
            </a:pPr>
            <a:endParaRPr lang="en-US" dirty="0" smtClean="0"/>
          </a:p>
          <a:p>
            <a:pPr marL="514350" indent="-514350">
              <a:buAutoNum type="arabicPeriod"/>
            </a:pPr>
            <a:r>
              <a:rPr lang="en-US" dirty="0" smtClean="0"/>
              <a:t>Goal? What goal?</a:t>
            </a:r>
          </a:p>
          <a:p>
            <a:pPr marL="514350" indent="-514350">
              <a:buNone/>
            </a:pPr>
            <a:endParaRPr lang="en-US" dirty="0"/>
          </a:p>
        </p:txBody>
      </p:sp>
      <p:pic>
        <p:nvPicPr>
          <p:cNvPr id="78850" name="Picture 2" descr="http://www.diablowiki.net/images/7/7e/Checkpoint.jpg"/>
          <p:cNvPicPr>
            <a:picLocks noChangeAspect="1" noChangeArrowheads="1"/>
          </p:cNvPicPr>
          <p:nvPr/>
        </p:nvPicPr>
        <p:blipFill>
          <a:blip r:embed="rId3" cstate="print"/>
          <a:srcRect/>
          <a:stretch>
            <a:fillRect/>
          </a:stretch>
        </p:blipFill>
        <p:spPr bwMode="auto">
          <a:xfrm rot="709820">
            <a:off x="5568920" y="344306"/>
            <a:ext cx="3486150" cy="1228726"/>
          </a:xfrm>
          <a:prstGeom prst="rect">
            <a:avLst/>
          </a:prstGeom>
          <a:noFill/>
        </p:spPr>
      </p:pic>
      <p:sp>
        <p:nvSpPr>
          <p:cNvPr id="78852" name="AutoShape 4" descr="Image result for reached the pea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8854" name="AutoShape 6" descr="Image result for reached the pea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8856" name="AutoShape 8" descr="data:image/jpeg;base64,/9j/4AAQSkZJRgABAQAAAQABAAD/2wCEAAkGBxAPDw8PDxAPDQ8PDw0NDA8NDw8PDQ0NFBEWFhQRFBQYHCggGBolGxQVITIhJSkuLy4uGB8zODMsNygtLisBCgoKDQ0OFA8PFCscFBwsLCwsLCwsLDcrLCwsNys3NywrKywsLCwrKywrLCsrKywrNysrKysrKysrKysrKysrK//AABEIAKgBKwMBIgACEQEDEQH/xAAcAAACAgMBAQAAAAAAAAAAAAABAgADBAUIBgf/xABBEAACAQMCBAQDBAYGCwAAAAAAAQIDBBESIQUGEzEHQVFhFIGRInGhsQgyUmKSwRUjM0JT0SQlNWRygoOissLw/8QAGAEBAQEBAQAAAAAAAAAAAAAAAAECAwT/xAAaEQEBAQEBAQEAAAAAAAAAAAAAEQESMSFB/9oADAMBAAIRAxEAPwD1KiNoLFEbSeiuMVqIcFukKiQirSMoliiFIBFEKiWJBUQqvSFRLVEOCFV6R4obAcCLUTGRFEZIkKMW/UL377kSCkFoaQYHwTAQuCaR0g4Ck0g0ljiTSBXpJpLdJNIFOkDiXYBgIo0gcS/SDSVFOkaMSxRDgBNI2kJCKXSDSMHAKr0gaLGgYBSYBpLMB0ga/SHA+kOk0yTSFRLFAZRIpFEKiWKIVEIRRDpLEgqIVXoCoFqiNpFFKiNpLVAZQIKVAfSWaQ6QqvSTSW6Q4BFegigWqJTe0ZzpVIUp9GpKE40qulT6VRrEZ6X3w98BT6CaT4xwvmK95cvJ2fEtd3bVpKrGrqlOSTeHWpOW7z/eg/NfX7DwriVC7pqtbVYV6Uu0qbTw/Rrun7Mmabi7STSXaAaBcFWkmk8R4vc0V+G2tGNtLp1rmc4KphN06UEnJxzspNyis+W/szxPhRzveyvqVlcVal3RuXOKdeUqlWjNQlJSjJ742w09vPyJVj7bpBpMjpg6ZaijQHQa/mLmOz4dT6l3WjT/AGKa+1Wq+0YLd/f2Pl3hLbcQveI1uIuvX+EU6sa7rVHJ3Emnoo47PTmLytlhYwSkfYNBNBldMnTLUjF0E6Zm/DSxnS/oLoFIw9BNBl6AdMUjEdMKpmX0yaBSMXpk6ZlaCaBSNT0xlTM2VN+2Bo2cnuln7midLywVAZQMt2s1/dfy3I7eS/uv6MtIxtAdBfGi35DdF+j+jFOWOoDKJd02u6f0CoCrFKgOolqiMokpFOgbSWqIVEUirQHSXKIVTfoSkU6Q6DLjb+uy/Ed26XeQpGFoDoL3FeodvYVY0nMvL1DiNtO1uI5hPeE1jqUai/VqQfk1+KyvM5343wjiXL13mFSpSy/6i6o5VG5h5Jrs36wece6w31RSksbicR4fRuaM6FeEatGpFxnCazFp/k/czurmPiPAvG7eEL+12xida0lvq9elLb6S+R7ij4l8GlHV8bCK06mpU6ymvbGnv7I8Jzf4IVaSnW4bV+Jim38LWxCso/u1M4n9zx8z5LfWVWhUlSr050akf1oVYyhNfJlpH2Lxf5h4Vf8ADqfQu6da4hWp1KEIRn1NMk1NSTS0rDzv5xR4Xwr47a8P4iri8bjTVGtThUjBzdKpLGJYW/bUtv2jx5CDpK/8WuD0lmNapcvZ6aFCpnf3qaV+J4LmrxnuKsnHhsPhaWlLqVoQncuXm8ZcYr6/yPlR9a5C8Ga13GNxxGU7ShJKVOhHCuqi8nLKxTXthv7hSPKco8sXvHryUpyqShrU727qZk4J74We8n5R/JHSvCOD0rOhTtren0qNKOmEUn85N+cm8tv1Zlcv8DtuH0I29pSVGlHfCy5Tk+8pSe8n7s2WRRrtA0paN/MyLivp8smDVnqeexfSL6Fd57l9S2T3W2foYdvTbe3kbCKfqZ8GFUpYeBdBsJQz37lfRNVIw9JNBmdEnRFIxNIMGX0g9L/7A6I01OTaefPsV3E6kMac+7LqFIuupKMd1lEzfqsKN1WwvcyaVaplNmFKpjdPby/yFVy/Vm4lbtV15pZ/EdXJpo3I8a7Znla2/wAUhepnyNfGoyyNR+pORnJZ7jxpow6c993sPUuH5bEgy1CIyijChU9xnWYmqy4snUXZ9/Lcw6cpPt8ySkl7v1LEXV5+hjVajfmJOq2GFByLBS5syLalnd7fzGdLTsvmGP3jRlKjH7seg6gvvKYtjwMi3SkeE8YOX7e74VdVJwj1rSlK5t6uMTg4byjn0kk1j7vQ91qPNeIsNXB+Jr/criX8MG/5AcjEIQo9T4XW0KvGbCFSKnDrObjLdOUKcpxyvvijqynUbZy74O4/p3h+e2uv9fh6mDqaCS2XYBZVGiKowVO4r2Arr7stoKPpv+ZWy6jsXRZSgo+xYpCIJkWAImQKBA4A0BAZA8kwBoHWaeMfPyMW5uJT2fl2Lksp5frt6lOy7I65jGqlTeM4eAwg2XOox6cm9kkVMBUcdx4rBkStpd8p/wCRjyYXxYpDKQtKm3u2XKKJ8UabLJQDjbsLqMqkHgbVkCiMoBBTC4gxgSVT02EDSSXcVVX5bFYyRYLHUb7gQo6EFqqMeNQoCiQZKZp+dKujhnEZOKmlY3jcX2kujPZmyUjS88y/1XxLOcfAXucd/wCxkSK5IIQhB7XwbUXxyy1PGPiHD3n0KmEdQKZy54PQT45Y5eMSrte7VCpsdQFwHuGQMgKCMmLEYIdSLYyKB4mYq5g1kTFwAzkGLK8BQDsGQBIPNUWs/LAjhuwp4Jk7xihpHht2JGJaqYE6jEwWdP6kVJj4BFssi/MXAyILFJhjETUHUSLi7AOpjsVZIIppSyAAyQRENgCQ6QEQyIEABQUg4IqI0vPCX9F8SznHwF7nHf8AsZG7wa3me261hfUv8Szu6ax3y6MkQcgHuufeXY23DuBXMIaevZuNeSSWarfWjq98VWvuj7Hhks7Lu9l7s6S8ReWVV5f6K3qcPoUK9J75zQp6ai+cNfzwZV8Q8OLtUeL8Om+3xNOm/wDqPp/+x1dg434Vc9G4oVv8KtSqr/lmn/I7J77+u5cEIFImCoGAoYiQEGTAQaLcgWRUyOZFWMGRFMZMgZMJU4kKjziGRXkZM7Oa5BTKkxkRWZBJhqPBjU5YLteTMaVsmR9HzF0lQUNgCQyCpgJApABIciQyRAEhkg4GSCgMkRDKJKAkHAUhsECqJXeS0Uqsvs/Zp1JfbaUNot/afoZDR47xdualLgl/Kn3lClSk/SlUqwhP/tk18wOaOX6SneWkHjE7m3g89sOrFPJ2NUpqScWlKLTjKL3Ti1hp+2Dj3lik531lCO7ld2sV86sTsVkw1xzx6yjb3d5Qg8wo3NzRpt93CFSUYv6I664XUjO3oShNVYSo0pQqJ5VSDgsTz79zmbxe4WrXjN3GMdMK0oXUEvPqxTm/49Z9b8BOKVK/CpUqj1K1uJ0aT3clSlGNRRf3OUse2F5DFfSMBJgJUDAcEIEQhCAQhBgoYCiEAbIAEIPLoZCjI7OZkOhUMguHiWRQkR4oirUSOxEEii0vIMYgiPqIBgZRDksgkKpEgpF+lMGglFaQ2B1TGhFEorSHiFxAA2A6AIfDAVo8l4r0NfBOIrOMUY1P4KsJY/DB7A+X+N3Ntvb2tXhk4VpVru3jUhOm4xpQSq/Z1NvL3g8pL8yK+L+HP+2OG7Z/0uhs/wDiOtMHKvhjxOws+IRu791FGhCU7ZUoOblcNpJvHkouT+h05wLjVtf0VXtK0K9J7NwzmEsJ6ZRe8ZYa2YwfEv0jLNxu7KvhYqW9SlqXdyp1M4fyqI2v6N95mnxG3ePszta8fV6ozjL/AMY/U33j7YUp8JVacW6tCvSVvKPaLqPE1L91pfVI8z+jhYvXxC4ytKjQt9G+rU256vu2x8x+j7eiYCQqBgmAkAUISBAQSECgwBYAIHIpAPJRul6fiWK49jCiWRPRHJmQrrzTRdGafmYUSyJmLWbFlsWYMS2LZItZmRkzFjMthMkVcmMhIsOpEVaiyJSp+g8WRV8ZBUylMfJkXQZG1nKKkxkSCxyIBBSKIixMVIIDSOb/ANIG9nPi0aLlmFC2oqnHb7LnmUn972+iOgeLcXtrOn1bqvStqbbipVpxgpSw3pjnu8J7Lc5S585j/pTiFe8UFSjNxhSj59KC0xcv3mllmVeeNlwnmC8s41IWtzXtY1tPV6FSVNz05w8rdPd9vU1pANtxjmW+vYxjd3Ve5jD9WNWpKUU/XHZv3PYeEHP1PhNSrQuYv4W5lTlKrFZlb1IprW0v1o4e677ZXofOSAdr0K0akI1ISjOE4xnCUWnGUGsqSfmmiw+CeDfiTTtYPh/EKrhQTzZ1p5cKOXvSk1uo75T7Lfsj7vQrRqRjOnKNSE4qUJwkpQnFrKlFrZr3KhyEIUQgMkyEEGSZAFQmQAyASEwTAHiYssRTFlkWepxXJjorix0YaXwRakVQeEMpEFiHTK0PECxDorRYjLSyBYkJEdE1TodCRHiQMixIRDxIpkMgRQyICarmPmS04bR695WVGDemCw5VKkvSEFu/5FHOHNVtwq2dxcy3eY0KMWurXqfsxX5vsvz5Z5s5kuOKXU7q4lvLalTTfToUvKnBen5vcivYeMnPFrxaVnGz62i2+JdR1YaIzlU6eNKznbQ+/qfNiEIIQhAIQhAIfcf0f+bMwqcLr1EnB9aw1tJuMn/WUo+uH9pL96XofDhqc3FqUW4yi1KMovEoyTymn5MDtDiF7St6brXFSnb0o41VK0406ay8LMntu2kPb14VIRqU5RqQmtUJ05KUJx9VJbNHGtzxO4qx01a9arFy1ONSrOcXL9rDff3N7yVz1ecJqJ0Zurbt/wBba1JPozWd3H9iX7y+eexaOsAORp+WOYqHErWF1bPMJZjKMsKpRqL9anNeTX4pp+Zs2yodzB1EVtiliHdQnUK8itiDIhVwR1zFcxNY5WvMRHiEh6HLDosiyEGixMaLIQyLYstiyEIp4liIQjSyLLEQhnQyLIkIRTosQCEVZE8Pzj4pcP4a4wUvjq0teadpUpSjScW1ipPOIvKaxu9uxCGdHPXOHNNxxW6lc3DS20UaUf7OhSTyoR/m/NmjIQioQhAIQhAIQhAIQhAIQhANvwDme94e5OzuJ0FNwlUjHDhNx7aotNPufROB+OFzGSV7bUq9PZOdtmlWS9cNuMn7bEIUfXeXuZLXiFHrWlVVY9pxf2atKX7M4PeL/B+TZsnUIQ3iEchGwkKmlbBkhA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8858" name="Picture 10" descr="http://static.theglobeandmail.ca/1fc/arts/article20280942.ece/ALTERNATES/w620/hoursofculture0831rvpeaking03.JPG"/>
          <p:cNvPicPr>
            <a:picLocks noChangeAspect="1" noChangeArrowheads="1"/>
          </p:cNvPicPr>
          <p:nvPr/>
        </p:nvPicPr>
        <p:blipFill>
          <a:blip r:embed="rId4" cstate="print"/>
          <a:srcRect l="38710" t="6877" r="8387" b="-860"/>
          <a:stretch>
            <a:fillRect/>
          </a:stretch>
        </p:blipFill>
        <p:spPr bwMode="auto">
          <a:xfrm>
            <a:off x="3581400" y="2438400"/>
            <a:ext cx="1143000" cy="1143000"/>
          </a:xfrm>
          <a:prstGeom prst="rect">
            <a:avLst/>
          </a:prstGeom>
          <a:noFill/>
        </p:spPr>
      </p:pic>
      <p:pic>
        <p:nvPicPr>
          <p:cNvPr id="78860" name="Picture 12" descr="http://cdn.meme.am/instances/500x/54958135.jpg"/>
          <p:cNvPicPr>
            <a:picLocks noChangeAspect="1" noChangeArrowheads="1"/>
          </p:cNvPicPr>
          <p:nvPr/>
        </p:nvPicPr>
        <p:blipFill>
          <a:blip r:embed="rId5" cstate="print"/>
          <a:srcRect/>
          <a:stretch>
            <a:fillRect/>
          </a:stretch>
        </p:blipFill>
        <p:spPr bwMode="auto">
          <a:xfrm>
            <a:off x="4343400" y="3581400"/>
            <a:ext cx="1622353" cy="1066800"/>
          </a:xfrm>
          <a:prstGeom prst="rect">
            <a:avLst/>
          </a:prstGeom>
          <a:noFill/>
        </p:spPr>
      </p:pic>
      <p:pic>
        <p:nvPicPr>
          <p:cNvPr id="78862" name="Picture 14" descr="http://thefitgreengoddess.com/wp-content/uploads/2014/02/Making-Progress.jpg"/>
          <p:cNvPicPr>
            <a:picLocks noChangeAspect="1" noChangeArrowheads="1"/>
          </p:cNvPicPr>
          <p:nvPr/>
        </p:nvPicPr>
        <p:blipFill>
          <a:blip r:embed="rId6" cstate="print"/>
          <a:srcRect l="27154" t="2827" r="10183" b="6714"/>
          <a:stretch>
            <a:fillRect/>
          </a:stretch>
        </p:blipFill>
        <p:spPr bwMode="auto">
          <a:xfrm>
            <a:off x="5562600" y="4648200"/>
            <a:ext cx="1143000" cy="1219200"/>
          </a:xfrm>
          <a:prstGeom prst="rect">
            <a:avLst/>
          </a:prstGeom>
          <a:noFill/>
        </p:spPr>
      </p:pic>
      <p:pic>
        <p:nvPicPr>
          <p:cNvPr id="78864" name="Picture 16" descr="http://www.pixeljoint.com/files/icons/full/duh.gif"/>
          <p:cNvPicPr>
            <a:picLocks noChangeAspect="1" noChangeArrowheads="1"/>
          </p:cNvPicPr>
          <p:nvPr/>
        </p:nvPicPr>
        <p:blipFill>
          <a:blip r:embed="rId7" cstate="print"/>
          <a:srcRect l="4734" t="16925" r="5325"/>
          <a:stretch>
            <a:fillRect/>
          </a:stretch>
        </p:blipFill>
        <p:spPr bwMode="auto">
          <a:xfrm>
            <a:off x="6705600" y="5562600"/>
            <a:ext cx="1052946" cy="12192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CEUs for You!</a:t>
            </a:r>
            <a:endParaRPr lang="en-US" dirty="0"/>
          </a:p>
        </p:txBody>
      </p:sp>
      <p:sp>
        <p:nvSpPr>
          <p:cNvPr id="3" name="Footer Placeholder 2"/>
          <p:cNvSpPr>
            <a:spLocks noGrp="1"/>
          </p:cNvSpPr>
          <p:nvPr>
            <p:ph type="ftr" sz="quarter" idx="11"/>
          </p:nvPr>
        </p:nvSpPr>
        <p:spPr/>
        <p:txBody>
          <a:bodyPr/>
          <a:lstStyle/>
          <a:p>
            <a:r>
              <a:rPr lang="en-US" smtClean="0"/>
              <a:t>ACES PLC II, ATLAS, January 2015</a:t>
            </a:r>
            <a:endParaRPr lang="en-US"/>
          </a:p>
        </p:txBody>
      </p:sp>
      <p:sp>
        <p:nvSpPr>
          <p:cNvPr id="4" name="Slide Number Placeholder 3"/>
          <p:cNvSpPr>
            <a:spLocks noGrp="1"/>
          </p:cNvSpPr>
          <p:nvPr>
            <p:ph type="sldNum" sz="quarter" idx="12"/>
          </p:nvPr>
        </p:nvSpPr>
        <p:spPr/>
        <p:txBody>
          <a:bodyPr>
            <a:normAutofit fontScale="85000" lnSpcReduction="20000"/>
          </a:bodyPr>
          <a:lstStyle/>
          <a:p>
            <a:fld id="{58F4FCFB-AAA4-4FF1-84EE-D3C7F75F194D}" type="slidenum">
              <a:rPr lang="en-US" smtClean="0"/>
              <a:pPr/>
              <a:t>40</a:t>
            </a:fld>
            <a:endParaRPr lang="en-US"/>
          </a:p>
        </p:txBody>
      </p:sp>
      <p:sp>
        <p:nvSpPr>
          <p:cNvPr id="5" name="Content Placeholder 4"/>
          <p:cNvSpPr>
            <a:spLocks noGrp="1"/>
          </p:cNvSpPr>
          <p:nvPr>
            <p:ph sz="quarter" idx="1"/>
          </p:nvPr>
        </p:nvSpPr>
        <p:spPr>
          <a:xfrm>
            <a:off x="609600" y="1752600"/>
            <a:ext cx="8153400" cy="4495800"/>
          </a:xfrm>
        </p:spPr>
        <p:txBody>
          <a:bodyPr>
            <a:normAutofit fontScale="92500" lnSpcReduction="10000"/>
          </a:bodyPr>
          <a:lstStyle/>
          <a:p>
            <a:pPr>
              <a:buNone/>
            </a:pPr>
            <a:r>
              <a:rPr lang="en-US" dirty="0" smtClean="0"/>
              <a:t>Your PLC facilitator will fill out a report </a:t>
            </a:r>
          </a:p>
          <a:p>
            <a:pPr>
              <a:buNone/>
            </a:pPr>
            <a:r>
              <a:rPr lang="en-US" dirty="0" smtClean="0"/>
              <a:t>to request CEUs for PLC work completed (</a:t>
            </a:r>
            <a:r>
              <a:rPr lang="en-US" dirty="0" smtClean="0">
                <a:hlinkClick r:id="rId3"/>
              </a:rPr>
              <a:t>http://atlasabe.org/resources/aces/aces-plcs</a:t>
            </a:r>
            <a:r>
              <a:rPr lang="en-US" dirty="0" smtClean="0"/>
              <a:t>)</a:t>
            </a:r>
          </a:p>
          <a:p>
            <a:pPr>
              <a:buNone/>
            </a:pPr>
            <a:r>
              <a:rPr lang="en-US" dirty="0" smtClean="0"/>
              <a:t>Here’s the breakdown:</a:t>
            </a:r>
          </a:p>
          <a:p>
            <a:r>
              <a:rPr lang="en-US" dirty="0" smtClean="0"/>
              <a:t>One 3-hour f2f PLC meeting = 3 CEUs</a:t>
            </a:r>
          </a:p>
          <a:p>
            <a:r>
              <a:rPr lang="en-US" dirty="0" smtClean="0"/>
              <a:t>Two 2-hour PLC webinars     = 4 CEUs (2 each)</a:t>
            </a:r>
          </a:p>
          <a:p>
            <a:r>
              <a:rPr lang="en-US" dirty="0" smtClean="0"/>
              <a:t>Pre-Tasks #1- #2                   = 2 CEUs</a:t>
            </a:r>
          </a:p>
          <a:p>
            <a:r>
              <a:rPr lang="en-US" dirty="0" smtClean="0"/>
              <a:t>Outside Tasks #1- #3            = 3 CEUs</a:t>
            </a:r>
          </a:p>
          <a:p>
            <a:r>
              <a:rPr lang="en-US" dirty="0" smtClean="0"/>
              <a:t>Outside Tasks #4- #6            </a:t>
            </a:r>
            <a:r>
              <a:rPr lang="en-US" u="sng" dirty="0" smtClean="0"/>
              <a:t>= 3 CEUs</a:t>
            </a:r>
          </a:p>
          <a:p>
            <a:pPr>
              <a:buNone/>
            </a:pPr>
            <a:r>
              <a:rPr lang="en-US" dirty="0" smtClean="0"/>
              <a:t>				TOTAL:       =15 CEUs</a:t>
            </a:r>
            <a:endParaRPr lang="en-US" dirty="0"/>
          </a:p>
        </p:txBody>
      </p:sp>
      <p:pic>
        <p:nvPicPr>
          <p:cNvPr id="126978" name="Picture 2" descr="http://4.bp.blogspot.com/-HcAOGfV3IEQ/TbZja9n8K2I/AAAAAAAAFns/qPOrKVoPxdQ/s1600/breakdown.jpg"/>
          <p:cNvPicPr>
            <a:picLocks noChangeAspect="1" noChangeArrowheads="1"/>
          </p:cNvPicPr>
          <p:nvPr/>
        </p:nvPicPr>
        <p:blipFill>
          <a:blip r:embed="rId4" cstate="print"/>
          <a:srcRect l="16941" t="7529" r="19059" b="5882"/>
          <a:stretch>
            <a:fillRect/>
          </a:stretch>
        </p:blipFill>
        <p:spPr bwMode="auto">
          <a:xfrm>
            <a:off x="6858000" y="0"/>
            <a:ext cx="1676400" cy="226807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&amp; Wrap-up</a:t>
            </a:r>
            <a:endParaRPr lang="en-US" dirty="0"/>
          </a:p>
        </p:txBody>
      </p:sp>
      <p:sp>
        <p:nvSpPr>
          <p:cNvPr id="3" name="Content Placeholder 2"/>
          <p:cNvSpPr>
            <a:spLocks noGrp="1"/>
          </p:cNvSpPr>
          <p:nvPr>
            <p:ph sz="quarter" idx="1"/>
          </p:nvPr>
        </p:nvSpPr>
        <p:spPr>
          <a:xfrm>
            <a:off x="304801" y="1554164"/>
            <a:ext cx="4114800" cy="4770439"/>
          </a:xfrm>
        </p:spPr>
        <p:txBody>
          <a:bodyPr>
            <a:normAutofit/>
          </a:bodyPr>
          <a:lstStyle/>
          <a:p>
            <a:pPr>
              <a:buNone/>
            </a:pPr>
            <a:r>
              <a:rPr lang="en-US" dirty="0" smtClean="0"/>
              <a:t> </a:t>
            </a:r>
          </a:p>
        </p:txBody>
      </p:sp>
      <p:sp>
        <p:nvSpPr>
          <p:cNvPr id="5" name="TextBox 4"/>
          <p:cNvSpPr txBox="1"/>
          <p:nvPr/>
        </p:nvSpPr>
        <p:spPr>
          <a:xfrm>
            <a:off x="304800" y="1828800"/>
            <a:ext cx="3733800" cy="4293471"/>
          </a:xfrm>
          <a:prstGeom prst="rect">
            <a:avLst/>
          </a:prstGeom>
          <a:noFill/>
          <a:ln w="28575">
            <a:solidFill>
              <a:srgbClr val="FF0000"/>
            </a:solidFill>
          </a:ln>
        </p:spPr>
        <p:txBody>
          <a:bodyPr wrap="square" lIns="91429" tIns="45714" rIns="91429" bIns="45714" rtlCol="0">
            <a:spAutoFit/>
          </a:bodyPr>
          <a:lstStyle/>
          <a:p>
            <a:pPr algn="ctr"/>
            <a:r>
              <a:rPr lang="en-US" sz="3900" dirty="0" smtClean="0">
                <a:latin typeface="Arial Rounded MT Bold" pitchFamily="34" charset="0"/>
              </a:rPr>
              <a:t>THANK YOU for participating in an ACES Professional Learning Community!</a:t>
            </a:r>
            <a:endParaRPr lang="en-US" sz="3900" dirty="0">
              <a:latin typeface="Arial Rounded MT Bold" pitchFamily="34" charset="0"/>
            </a:endParaRPr>
          </a:p>
        </p:txBody>
      </p:sp>
      <p:pic>
        <p:nvPicPr>
          <p:cNvPr id="2050" name="Picture 2" descr="http://www.marketingpilgrim.com/wp-content/uploads/2013/06/Thank-you-post-it.jpg"/>
          <p:cNvPicPr>
            <a:picLocks noChangeAspect="1" noChangeArrowheads="1"/>
          </p:cNvPicPr>
          <p:nvPr/>
        </p:nvPicPr>
        <p:blipFill>
          <a:blip r:embed="rId3" cstate="print"/>
          <a:srcRect/>
          <a:stretch>
            <a:fillRect/>
          </a:stretch>
        </p:blipFill>
        <p:spPr bwMode="auto">
          <a:xfrm>
            <a:off x="4221480" y="2362200"/>
            <a:ext cx="4754880" cy="2971800"/>
          </a:xfrm>
          <a:prstGeom prst="rect">
            <a:avLst/>
          </a:prstGeom>
          <a:noFill/>
        </p:spPr>
      </p:pic>
      <p:sp>
        <p:nvSpPr>
          <p:cNvPr id="6" name="Slide Number Placeholder 5"/>
          <p:cNvSpPr>
            <a:spLocks noGrp="1"/>
          </p:cNvSpPr>
          <p:nvPr>
            <p:ph type="sldNum" sz="quarter" idx="12"/>
          </p:nvPr>
        </p:nvSpPr>
        <p:spPr/>
        <p:txBody>
          <a:bodyPr>
            <a:normAutofit fontScale="85000" lnSpcReduction="20000"/>
          </a:bodyPr>
          <a:lstStyle/>
          <a:p>
            <a:fld id="{58F4FCFB-AAA4-4FF1-84EE-D3C7F75F194D}" type="slidenum">
              <a:rPr lang="en-US" smtClean="0"/>
              <a:pPr/>
              <a:t>41</a:t>
            </a:fld>
            <a:endParaRPr lang="en-US"/>
          </a:p>
        </p:txBody>
      </p:sp>
      <p:sp>
        <p:nvSpPr>
          <p:cNvPr id="7" name="Footer Placeholder 6"/>
          <p:cNvSpPr>
            <a:spLocks noGrp="1"/>
          </p:cNvSpPr>
          <p:nvPr>
            <p:ph type="ftr" sz="quarter" idx="11"/>
          </p:nvPr>
        </p:nvSpPr>
        <p:spPr/>
        <p:txBody>
          <a:bodyPr/>
          <a:lstStyle/>
          <a:p>
            <a:r>
              <a:rPr lang="en-US" smtClean="0"/>
              <a:t>ACES PLC II, ATLAS, January 2015</a:t>
            </a:r>
            <a:endParaRPr lang="en-US"/>
          </a:p>
        </p:txBody>
      </p:sp>
      <p:sp>
        <p:nvSpPr>
          <p:cNvPr id="8" name="Rectangle 7"/>
          <p:cNvSpPr/>
          <p:nvPr/>
        </p:nvSpPr>
        <p:spPr>
          <a:xfrm rot="957395">
            <a:off x="4315562" y="4587383"/>
            <a:ext cx="1295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itchFamily="66" charset="0"/>
              </a:rPr>
              <a:t>miigwech</a:t>
            </a:r>
            <a:endParaRPr lang="en-US" dirty="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TIF-</a:t>
            </a:r>
            <a:r>
              <a:rPr lang="en-US" dirty="0" err="1" smtClean="0"/>
              <a:t>ed</a:t>
            </a:r>
            <a:r>
              <a:rPr lang="en-US" dirty="0" smtClean="0"/>
              <a:t> Lesson: Try it Out 2! – Outside Task #4</a:t>
            </a:r>
            <a:endParaRPr lang="en-US" dirty="0"/>
          </a:p>
        </p:txBody>
      </p:sp>
      <p:sp>
        <p:nvSpPr>
          <p:cNvPr id="3" name="Content Placeholder 2"/>
          <p:cNvSpPr>
            <a:spLocks noGrp="1"/>
          </p:cNvSpPr>
          <p:nvPr>
            <p:ph sz="quarter" idx="1"/>
          </p:nvPr>
        </p:nvSpPr>
        <p:spPr>
          <a:xfrm>
            <a:off x="304800" y="1600200"/>
            <a:ext cx="8458200" cy="4876800"/>
          </a:xfrm>
        </p:spPr>
        <p:txBody>
          <a:bodyPr>
            <a:noAutofit/>
          </a:bodyPr>
          <a:lstStyle/>
          <a:p>
            <a:pPr>
              <a:buNone/>
            </a:pPr>
            <a:r>
              <a:rPr lang="en-US" sz="3000" b="1" i="1" dirty="0" smtClean="0">
                <a:solidFill>
                  <a:srgbClr val="FF0000"/>
                </a:solidFill>
              </a:rPr>
              <a:t>Share Out! </a:t>
            </a:r>
            <a:r>
              <a:rPr lang="en-US" sz="3000" b="1" i="1" dirty="0" smtClean="0">
                <a:solidFill>
                  <a:srgbClr val="009900"/>
                </a:solidFill>
              </a:rPr>
              <a:t>3 volunteers?</a:t>
            </a:r>
          </a:p>
          <a:p>
            <a:r>
              <a:rPr lang="en-US" sz="3000" b="1" i="1" dirty="0" smtClean="0">
                <a:solidFill>
                  <a:srgbClr val="009900"/>
                </a:solidFill>
              </a:rPr>
              <a:t>Briefly</a:t>
            </a:r>
            <a:r>
              <a:rPr lang="en-US" sz="3000" dirty="0" smtClean="0"/>
              <a:t> share your TIF-</a:t>
            </a:r>
            <a:r>
              <a:rPr lang="en-US" sz="3000" dirty="0" err="1" smtClean="0"/>
              <a:t>ed</a:t>
            </a:r>
            <a:r>
              <a:rPr lang="en-US" sz="3000" dirty="0" smtClean="0"/>
              <a:t> Lesson experience.</a:t>
            </a:r>
          </a:p>
          <a:p>
            <a:pPr>
              <a:buNone/>
            </a:pPr>
            <a:endParaRPr lang="en-US" sz="1200" dirty="0" smtClean="0"/>
          </a:p>
          <a:p>
            <a:r>
              <a:rPr lang="en-US" sz="3000" dirty="0" smtClean="0"/>
              <a:t>Give a brief description of your lesson, including the TIF skills you addressed.</a:t>
            </a:r>
          </a:p>
          <a:p>
            <a:pPr>
              <a:buNone/>
            </a:pPr>
            <a:endParaRPr lang="en-US" sz="1200" dirty="0" smtClean="0"/>
          </a:p>
          <a:p>
            <a:r>
              <a:rPr lang="en-US" sz="3000" dirty="0" smtClean="0"/>
              <a:t>What was the highlight of the lesson?</a:t>
            </a:r>
          </a:p>
          <a:p>
            <a:pPr>
              <a:buNone/>
            </a:pPr>
            <a:endParaRPr lang="en-US" sz="1200" dirty="0" smtClean="0"/>
          </a:p>
          <a:p>
            <a:r>
              <a:rPr lang="en-US" sz="3000" dirty="0" smtClean="0"/>
              <a:t>What ‘evidence’ of student learning did you observe?</a:t>
            </a:r>
          </a:p>
          <a:p>
            <a:endParaRPr lang="en-US" sz="3000" dirty="0"/>
          </a:p>
        </p:txBody>
      </p:sp>
      <p:sp>
        <p:nvSpPr>
          <p:cNvPr id="6" name="Slide Number Placeholder 5"/>
          <p:cNvSpPr>
            <a:spLocks noGrp="1"/>
          </p:cNvSpPr>
          <p:nvPr>
            <p:ph type="sldNum" sz="quarter" idx="12"/>
          </p:nvPr>
        </p:nvSpPr>
        <p:spPr/>
        <p:txBody>
          <a:bodyPr>
            <a:normAutofit fontScale="85000" lnSpcReduction="20000"/>
          </a:bodyPr>
          <a:lstStyle/>
          <a:p>
            <a:fld id="{58F4FCFB-AAA4-4FF1-84EE-D3C7F75F194D}" type="slidenum">
              <a:rPr lang="en-US" smtClean="0"/>
              <a:pPr/>
              <a:t>5</a:t>
            </a:fld>
            <a:endParaRPr lang="en-US"/>
          </a:p>
        </p:txBody>
      </p:sp>
      <p:sp>
        <p:nvSpPr>
          <p:cNvPr id="7" name="Footer Placeholder 6"/>
          <p:cNvSpPr>
            <a:spLocks noGrp="1"/>
          </p:cNvSpPr>
          <p:nvPr>
            <p:ph type="ftr" sz="quarter" idx="11"/>
          </p:nvPr>
        </p:nvSpPr>
        <p:spPr>
          <a:xfrm>
            <a:off x="3722917" y="6492873"/>
            <a:ext cx="5421083" cy="365127"/>
          </a:xfrm>
        </p:spPr>
        <p:txBody>
          <a:bodyPr/>
          <a:lstStyle/>
          <a:p>
            <a:r>
              <a:rPr lang="en-US" smtClean="0"/>
              <a:t>ACES PLC II, ATLAS, January 2015</a:t>
            </a:r>
            <a:endParaRPr lang="en-US" dirty="0"/>
          </a:p>
        </p:txBody>
      </p:sp>
      <p:pic>
        <p:nvPicPr>
          <p:cNvPr id="32772" name="Picture 4" descr="http://3.bp.blogspot.com/-GUJ1DWff1os/UOS2Qwoz3GI/AAAAAAAAAzU/opLgLhw8kEo/s1600/1059216-Royalty-Free-Vector-Clip-Art-Illustration-Of-A-Yellow-Highlighter-Character-Holding-A-Blank-Sign.jpg"/>
          <p:cNvPicPr>
            <a:picLocks noChangeAspect="1" noChangeArrowheads="1"/>
          </p:cNvPicPr>
          <p:nvPr/>
        </p:nvPicPr>
        <p:blipFill>
          <a:blip r:embed="rId3" cstate="print"/>
          <a:srcRect r="5882" b="444"/>
          <a:stretch>
            <a:fillRect/>
          </a:stretch>
        </p:blipFill>
        <p:spPr bwMode="auto">
          <a:xfrm>
            <a:off x="7239000" y="2895600"/>
            <a:ext cx="1502229" cy="1828800"/>
          </a:xfrm>
          <a:prstGeom prst="rect">
            <a:avLst/>
          </a:prstGeom>
          <a:noFill/>
        </p:spPr>
      </p:pic>
      <p:sp>
        <p:nvSpPr>
          <p:cNvPr id="32774" name="AutoShape 6" descr="data:image/jpeg;base64,/9j/4AAQSkZJRgABAQAAAQABAAD/2wCEAAkGBhAQERUSERQQFBMWFxcZEhIYFBQUFRQTGBcVGBcVFhgXGyYfFxkkGhYWHy8gIycpLSwsFR4xNTAqNSY3OCkBCQoKDgwOGg8PGi8lHyQpLC0zKi8sNSwyLCwvLS0uLCwsLC0sLCk2LSwsLCwsKSwsLC0uNCwsLS0sLCw0LCkqMP/AABEIAOMA3gMBIgACEQEDEQH/xAAcAAEAAgIDAQAAAAAAAAAAAAAABgcFCAIDBAH/xABOEAABAwICBgUIBwUEBwkAAAABAAIDBBEFIQYHEjFBURMiYXGBFCMyQlJikaEIM3KCkrHBQ1Oy0fAVc6LhJGODlLPCwxYlNERUk6PS8f/EABsBAQACAwEBAAAAAAAAAAAAAAAEBQEDBgIH/8QAMREAAgEDAQQHCAMBAAAAAAAAAAECAwQRIQUSMUETIjJRYYHBBnGRobHR4fAUQvEz/9oADAMBAAIRAxEAPwC8UREAREQBERAEREAREQBERAFi8f0no6CPpKuaOJudto9Z1t4Y0dZ57gVCtZuuKHDL09MGzVdsxfzcHIyW9J3uDvJGV9fZ563FKkvkdJPM70nO3Nb/AAsaOQsOSxKSisvgEslraWfSLcbx4bDYbvKJhc8c2Rg2HAguJ7WqAxac49VuIjqq5xJz6NzmAX7WWDfks1gmrqGOzqg9K/2BcRg5eLs+dhnuUyosONg2Nga0ZCwDWjut+io7nbNOGlNZ8XoiVC3b7RCaOj0gfYyV9XGOIdWTucPBriPmspDgmIftMVxA9gmlHzMh/JTWHBR6ziewZfNeiKmgGQDCe0gn5qkqbcry7L+C+5IVvBEH/sCfjiGJ/wC8OXjqdE6k+hiFYD7z3u/J4Vl9A32W/AL4aZnst/CFHW2rhf2fy+x66CHcUrimh2JC5Erpx/eu2j3h5t8ysNh+M4hhkt4pKinfe5F3NDvtNPVeO8ELYLySP2GfhC6KvB6eVpZJFE9p4FoI/wAj2qdR9opx0qRz7tH9jVK1T4Mimin0i5GkMxGEPbu6eIbLxuzdGTZ3E3aW9yufAdI6WuiE1LKyVnEtObTa+y9pzY7sIBWvmlGqEi8lC64/cPOfH0Hnfwyd8SoRhOM1uF1G3C6SCZmTmkEXHsvYcnN7CORXTWt7Ruo5pPy5ryIc6cocTcxFBNWetKHFo9h+zFWMHnIb9V4G+SK+ZbzG9vbvM7Uw8BERAEREAREQBERAEREAREQBVVrh1seQNNHRuHlTh5yQZ+TtIy/2hGY5A34hSXWfp43CaMvbsmoku2mYeLstqQji1gIJ5ktGV1q7QUU1dU2uXSSOLpJDc7zd73HvPiT2rzKSinKXBGUs6I78AwCaulOZ2b3llNza+Z3+k4q1sGwWOnYIoG953uefaceJ+Q7FzwTBWQsbBCMhvJ3k8XOP9cgshjWNQ4dH7czh1Gbi7tPssC468vat5VVKks54L1f7oT4QjSjvSO+ZkFKzpal7QBwO6/IAZvd2AKLYtrKebtpYw1v7yQXcd+5gNhw3k9wUUxDEpqqTblc6R5ya0A5XPoRsG7hkLk5bypfgGrCSSz6txib+6ZYyHd6TswzjkLntBVvabDpQ61x1pd3JeXPz+BBq3kpaQ0REMRxuea/TzSOB3gusy32BZvyXykwKea3RU8zwdzhE4t/FbZ+aunDNGaOm+phjafbI2nnve67j8Vl4oHP9EE9wV9CMYLEVheGhCbb1ZR0OhuIMzZTTN+yWtPycuFRBiMPpivYBxvOGgfaGXzV+twiU8APEL4cKmHq/Nv8ANZlFS4oJtFBYfpXWRHaZPI4cnuMrT2dYm3gQptgmsSCWzagdC/2r3iO/1vU+9lnvKluMaBwVNzLTja/eMGzJ+Ju/uNwq30m1aVVIDJGHzQjedm0jBbe4DJ47W89yrbvZdtcrrRw+9aP8+Zvp3FSnwZY7XAi4zB3HmsBpfobDiEdnWZM0ebltmPdd7TezhwVf6OaUTUbgWEvhPpRE9Ug53Z7Lu7I8ey08JxiGqjEkLrjc4bnMd7LhwP8A+jJcdd2Fxs2oqkHpykvo/wBwy1pV4V1h8e41/qaaqw2pAO3DPE4OY9pt3PYeIP8AktkNU+sxuLQmOYtbWRDzjRkJGbhKwd5AcBuJG4ELA6V6Jw4hFsSdV7b9FKB1mH9WniPyKpSGerwiuDmkMqIH7xm1wt4XY5p3ZZO4LqtmbSjeRw9JrivVeBFq0nTfgbkIsFoXpZFilJHUxWBItLHe5ilAG0w91wQcrgg8VnVbGgIiIAiIgCIiAIiIAvjnAC5yA3nkF9UB126TGiwuRrCRJUHoWnk1wJkdv9gOb3uCAobWbpocUrnygnoGXZTtz+qBPXsbWLj1jlfMDgpboRo4aaEFw89LYu5geqzs5ntPYoLoVhPlFU3aF2R9d/I29EeLreAKu7B6be89zf1P6fFc1ty83I9Eve/RepMtqeesdeIV0VBAZH5ncBxe83sxvwJ7ACVVk889ZPc3kmlcA1o5nc1o4NA+ABJO8rJaZ475VUENPmortj5E+s/xIsOxo5qYat9F+iZ5XKD0kg800+pEfW+07I9gtuuVO2PYfxqfST7cuPgu77+PuId1X6SW6uCMhofoUyib0kmy+oIzf6sY9iO/zdvPYMlLqWjfIbNHeeAXZQUJlPJo3n9B2qQRxhos0WA4K7Ih46bCI27+se3d8F7QF9RDAREQBEC+qPKq4ywb40045Kr1l6r+k2qyhZ5z0p6do+s5yRj95xLfW3jrelV2C4zJSSiWPuew5B7b5tdyO+x4HxB2kVN649CxC7y+EWY9wbUtG5shsGSgcNo2afeLTvJK2SUKsHGSynyNfWhLTiSHDsQjqImyxm7HC45jgQeRBuCOYUJ1r6LdPD5VGPOQjznvQ7ye9pz7i5eXV1jZjmNM49SW5Z7soFyB9poPi0c1ZBHMA9h3HsK+e16c9lXuY8FqvGL5ehd05KvT1/WVLqP01NDXCnkJ6CqLWHfZk26N/iTsnscCfRWzi0601wHyCulhZcMBD4Dn9U8B7LE7yAdm/NpW0ugOkX9oYdT1JN3uYBLw86y7JMuALmk9xC7+E1OKlHg9SuaxoSBERezAREQBERAEREAWvP0j8W262np+EUJf96V2Y/DGz4rYZapa56kvxqrzNgY2jsDYoxYcs7nxQGV1Z4daB0lutK+w+y3If4i74Kd6U13ktE8sNnbIYwjeHP6u0O0XLvBYbV9RhtPTj3Ns97iXfm5dWtCq6sEXNz3n7oDR/GfguJa/l7TUHw3s+S/CJ8n0dBtd31Ino1g/lVTFBbqE3k5CJubr94Gz3uCvaGIuIa3jkP65KuNU1CLzzm1xsxtNsx678+3zf4Va+Bw3cXchYd5/y/Nd0UhlqeAMaGjcPmea7ERAEREAREQBfV8XJR60dckmlLTB8XjxbDGVMEkEguyRjmO52cLXHIjeO5e1fCsUnh4FVaZNUnNlppSDYTQSEG17dLE+xt2bTfgrro6pssbJG+i9rXN7nAEfmq91sYcIMVltumZHMBy2gYyPxROP3lJdAKzpKJgJuY3OZ4A3aPBrmjwVB7SUd6jCr3PHk/8APmSLGWJuPeRjXfhl2UtUBn14JHX9k9JGLdz5PgpP9G3Fy6nqqY383IyRufCRpaQOVjHf7y69a1GJMHkcf2U8Tx968f8Az/JRT6P+KdDXzAmzHUzrjgXCWLZPgC74qbsWo52kc8tDNdYmzZRERW5pCIiAIiIAiIgC1I1rg/2xWX/e/LZbb5Lbdapa56csxqryIBMbh2h0MZuPG48EBYugbf8ARoj/AKmL5tH8lgdZ589D/du/iCzWrmUOo4yPYaPw7Tf0WK1ownap38LSNJ7bsIH5/BcVs97u1cPvl9GTbnW3+BmNVDR5LL2zm/8A7UStPBmWivzJP6foqk1S1A6Koj4iRryOx7Nkf8Mq38K+qb4/xFdyUx60REAREQBERAFyAXEBc1qqdxvpLmLLi5clxcvEF1jZUfVKX16sAqqY8TC8H7r22/iK6dWH/h5v77/px/yXDXfWbVfFH+7pwT3ySPy+EY+K9GrOAile47nzOI7gxjfzBVXt5pWT96+pmz/6+Rk9Yrf+46w+9B/x4v5qmNCa18U7nM3mMjw2mH9FdOs92xgU9/2j4gPCWM/8hVX6oML8orZGWvaBzt190kQ/VatgrFr5+iN9x2zapERXpoCIiAIiIAiIgC11+kbhhZiEM9hsywAX4l8bnbX+F8a2KVYfSC0f8ow1tQ0XfTSBxNrnon2Y8D73RuPYxAQrU5X7dPJEbXjdkPddcj57SzesSj26MvzvG9rvAnYPhZ9/BV9qjxYRVpicbCZhaP7xvWb8tsd5CuKtpGzRvif6L2lru4i3xXDX7/h7SVXllS8ufqWEF0lHd8iutWeI9FW9GTYTMLfvt67e7qiT4hXxg7rxDsJHzv8AqtY3tlpprX2ZYX5HP02G4NuLTYHtB7VsLoNjjKuASMyDgCW8WvHVe09oOXzXeJprKKTgSVERZARLIsKSfAy4tcQiL60LJg5NC+r7ZLLS9SWlhYPi61yeVDNaGlYoaNzWOtPPeOEA5tFvOS/dad/tOaOK9xWNTRUll4KY02xoVdfUTg3YX7MZ3jo4wGAjsdsl/wB9WRonhxgpIYyDtbO04cdt5LyPAut4KstFMF8pqY47ebb1pOWw23V+8bNtyJ5K8sFpduTaO5ufjw/n4LlfaKvvOFtH3v6L1JtlHCdR+4gH0gK4RUlJSDe55kPK0bNnPvMt/ulef6NeE3lq6kg9VjImO4HbcXvH+CP4qGa4dIxWYnIGm8cA6Fm+xLCds/jLhfiGhXhqTwDyTCYiRZ9QTO7ufYR//G1h8SrvZ9HoreMX7/ieJvLyTxERTjwEREAREQBERAF5sTw6OphkglF45WOY8buq4FpseBsd69KIDTDF8Nmw6sfC4lstPLYOtbNpux4B4EbLh2EK+dGceZW0zJ2WuRaRo9SQek39R2EFYH6RuitjDiEbd/magjnvicfAPaSeTAq81e6YeQT7MhPk8thIPYdwkA7OPMc7BUm2bB3VHegutHh4rmvsSKFTclh8GT3WNgF2irYM2gNmAvmz1X/d3E8jfc1YfQHTQ4ZUbTg51O/KZgzIysJGjiRlccQOYCs4EOFxYgjvBB/MWVZ6YaIGmcZoWkwHNwH7Hnf3O3hxULYe004q1qvVdl+nv7vgYu7fXpI+ZsFQ10c8bZYntfG8XY9puHA8l3ha6aEaez4ZJYAyUzjeWC+Y5yRXya/s3O3G28XxgOktLXR9JTStkHrN3PYeT2HNp7wupqR3lggQluvJlgEc1GuC5F4XiEWjdKSaOpco1xRbiMnh5O5cXPXWo5pXp7R4cCJX7c1rtp2WdIb3sSNzG5HrOsMsrled02Oo2ZXGsaho4XzzuDI2DM7yTwa0es4nIALXPSrSabEal08gcAbNhhHW6OO/VYAPScSbk8SeQAHLSrS+pxKUPnIDWk9FC2+xHfLL232yLjmeAANlKNCNDzFapqG2f+yjO9g9t3vchw790S9vadnS6Sfku9/vEzSpOrLdRmNDNGzSwgEXnksZN1wfVjvybc+JcVndPNJG4RhzntI6d/Uh7ZXDN/c0XOfsgcVmKKBlPG6onIY1rS4l2QYwDNx7bLXDWNpu/FasyZthZdlOzky/pke07efAZ2XJ7Ptql7cOvW78v0X7yLKrJQioR5Hl0G0ZfidfDTC5a521M7PqxNzkcTwNshfi4DitwY4w0BrQAAAABuAGQAVcaktATh9J5RM21TUAEgizood7Izfc4+kd3AH0VZK7UhhERAEREAREQBERAERebEcShponTTvZHGwXe9xsAP53yA4koCvNfOlENPh5pXx9JJVXEYNw1gjcxxkJHEEtsON88t+tnk79jb2TsXDdq2W0QTs352BKnOtzWIzF6iPoWFsMG2I3u9OTb2dpxHqjqCw3899h4NGtIqYUz6SryjNyxwaTvN7ZC+0DmD2di0V6kqcd6Mc68PDwPUUm8NmT1faxfJ9mmqiTDujk3mL3Xc2fl3breY8OAIILSLgjMEHiOYWsczQHENO00E7LrWuL5G3C/JSrQ7WHPQebcOlgv9WTYs5mM8OezuvyuVQbT2N02a1v2ua4Z/JJo193qyLBx/V2yQmSlIjdxiP1Z+zbNh+I7AoGRPSy/tYJm7iC6OQdzmnNuXA2ParawDSemrmbUDwTa7ozYSM7HN/UXHavfVUccrdmVjHt9lzQ4fAqBa7buLR9FcRcsd+jX38/iZq2kKnWhoQrBNc2IQANnEVU0cXeal/GwbJy9y/apNHr4p/XpKkfZdE7+JzVicS1cUslzEXwuz3HbZfta7O3YCFgajVnVD0JIHjtL4z8A135roaO27Oqu1uvuen4+ZClaVYvhkn8WvLDyCTDWtI3NLIiT3FspHxsvFW6+IbHoKSdzuHSvjjb8WF5+ShLNWtbxdSj/aSH/pr2war5LjbqGAcQ2Mk+BLhb4LbLa9lHjUXzf0R5VtVf9ToxzWxidUC1r208Z9WEEPtyMriXX7W7KjWGYTPVPIhY55JJe/1Q42uXvPHO+Zue1WPQavaKLN4fMf8AWO6v4WgAjvupXh+FOcA2NoawZCw2WAdlv0VVce0UOzbxbfe9F8OP0JELJ8ajwiJ6M6DR0xEklpZ+GXUYfcHE8No58gLqe0tEyBhnqHNY1g2iXEBrAPWcTksbjulOHYQ3aqJA6a3VibZ0rr3tZl+oDY9Z1h2qiNOtZlXirtl3mqcW2adrri49Z7rDbd4ADgBxrqFlc39Tpq78/sv1G+VSNOO7AymtLWk/Enmnpy5lGw9odO4bnvHBg9Vvic7Bud1K6qzUPZiFW20DDtU8RH1zxukcD+zB3e0RyGf3VZqTfO5tViTCyEWMVM7J83EOkG9rPdOZ7B6WwEcYaA1oAAAAAFgANwA4BdhRowowUILQiN5OSIi2mAiIgCIiAIiIAiKK6e6xKXCIdqU7czgehpwbOeeZ9hl97j4XKAyelGlVLhsBqKp+ywZNaM3yO4MY31nH4DeSALrWPWHrHqcYmG0DHTsPmacG4B9t59Z9uO4DIcb4rSjSyrxSczVL9o7mMGUcbfZY2+Q+JPElerAdHHSOa3Zu525v6u5ALXUqKCyzdSpOb8DCsg2RnxHy/ku7BsAqK2boaSJ8slidltsmi1yScgMxmeYUi03rYIWCihDXvaQ6om2QTt2+rYT6IF87d3NXjqb0G/s2hD5W2qaiz5b72M/ZxbsrA3I9pxHALFJuS3meqzj2Y8iIauNQ2zaoxVvWB83SBwc3L1pXMJDr7w0G1t972GX031BUtVtS0BbSzb+isTA855ADOLO2bbjL0Va6LaRzTbHNHK7C5w2dksEguY5ASA6290cjcjvG45Xzss9gmtqthynDahvvWY8cuu0Z+IJz3raStoYp2GOZjJGOycx7Q5pHaDkq30j+j/htRd1MZKR5vk09JFc55sebjua4AclHr2tG4WKsU/3v4nqM5R4MjFBraw6QecMsJ5OYXDwMd/mAszBpthzxcVUA+08M+T7KIYn9HPEmE9BNSzN4XL43k9xaW/4lHZNTOON30bvCWB35SKlqez1tLWMmvn6epIV1LmWz/wBqaD/1dH/vEX/2XCo0xwyIbUlZTAcmOM7vwxXVPu1V4yHbPkVRfuBH4gbfNemHU1jjzYUbh2ukhb+b14h7OUU+tNsy7qXJE7rtdmHQ3FPTz1DhudIWxMPaPSPxaonpDrwxOpaWRdHSsP7oHpNm1rdI45d7Q0rNYT9HCufnU1FPCMrBgfM7tuOoPg4qwNHtRGFUpDpWyVTxneU9QHsjbYEdjtpWlHZltR7Mfjr+DRKpKXFlB6M6F4hi0p8nje+7j0k77iNrjYkvkO93WvYXcb3sVfegepOjw4iaciqqBYtc5oEcRBuDGw3617dY3OQI2VYcFOyNoYxrWMaLNa0BrWjkAMgF2KxNYREQBERAEREAREQBEVM609dwhLqTDXNdJmJqoZtj4bMXBz+btw4XObQJDrM1vQYWHQQbMtYR6G9kN9zpSOPEMGe4mwIvrdX189ZM6ad75JXm73uzJPIchwAGQAAGS6Q18ri5xc5zjcuJJc5xOZud5J4qSYXhWzYAbTzkAM8zwHatFWsqa8SRSouer4HDB8DO00bO1IT1W9vb/VgpPj+KNwmDooi11XKOs/8Ads5j8hzNzwsvfPNDhFOZZNl1S8EMZ2+yPdGRc7u7FCdFNGqrG6/YuSXHbqJjujjuNo99uq1vOwyG6LSpurLfnwJFaoqa3Ykp1K6u3V9T5bUNJpoXXF7+enBBA7Wt3uPE2GdzbZJeLBsHho4I6eBoZFG3ZY0fEk83EkkniSSvarErwiIgCIiAIiIAiIgCIiAIiIAiIgCIiAIiIAhKKkNdutQWfhtG65N21coOQG50DTz4O/DzsBjdb2uI1BdRYe8iAZT1DTYzHjHGR+y5uHp7h1fTqKCAuP8AWaQQlx/rPsUkw/DxGLu9L+Ecu9aK1ZU0SqNHe6z4H3DsO2LEi7zkAM7X4DmVNqaGHDIDVVP1hFmMyuCRkxvvHieA+fHDaKKhhNZVZEC7GesL7gAd8h5cPyrbSPSOWulMkmQGUcYPVY3kOZ5nj8hCp03WlmXAk1aqprC4nKvrqnE6oZF8sjgyKJvC5s1jfj+ZK2f1baBx4TSCPqmd9nVMg9Z9smg79htyB3k2F1DtR2rM0rBiFWy07x/o7HDOKMjN5B3PcDbsb9ogW8rNJJYRWttvLCIiyYCIiAIiIAiIgCIiAIiIAiIgCIiAIiIAiKDa09ZMeEQbLLOq5Qehj3ho3GV/ug7h6xy3AkAYbXFrVFAw0dI4GreOu8f+XY4b/wC8IOQ4A7XK+uUbC48e08Sf5rnU1Mk8jpJHOfI9xc95Ny5xNySs5hOHbID3b/VHLtPatNWqqayb6NLfeXwO3DsPEY2nel/CP5qaYNhMdPGayrIa1o2mNPDk4ji48G9o47vmA4IyNnlVVZsbRtNDt1vbd+g4qD6ZaXvr5LC7YGHzbOZ9t3vEfAeN4FOEq0ssnVKipo6dLNKpK+XaN2xNv0UfIe07m4/5KztS2qfpNjEa1nUydSwuHp8png+rxaOO/da/i1O6o/Ki2urmf6ODeCBw+vI9d4/dA8PW+z6Wwqs4xUVhFXKTk8sIiL0YCIiAIiIAiIgCIiAIiIAiIgCIiAIiIAiIgMZpJpBDQU0lVObMjbewtdztzWNv6xNgO9aiaT6RzYjVSVM5u55ybwYz1Y2+60Zdu85lWJ9IXSl81a2ia7zVO1rntzF53jauedo3MA5bTuaqcFAZjBsOv1nDIfM8u5T/AADA2bPlNSQ2Fo2mh2QcB6zvd5Dj3b/Bodh8M0XlEpY2CP0mki200Ana5NzB7b/GP6a6aOrXdHHdtO09Vu4vI9Zw/IcFWbk609Szc40oLA020zdWv2I7tp2nqt3F59t36DgpDqh1WuxKUVNS0iijduNwah49RvuA+k77ozuW4vVfq4lxeou4ObSRkdPLuvxEUfN5yv7INzwB2moqKOCNsUTWsjYA1jGiwa0bgFYxiorCK6UnJ5Z2xxhoDWgAAAAAWAA3ADgFyRF6PIREQBERAEREAREQBERAEREAREQBERAEREAREQGo8tM/FsVneCXMkme9zxwi2jsAeGy0f5KWawNVhZTeW0zQBG0dNEBYFgH1rB7o38wL8DeOitfgWMTNMZdHHK5roSfTgJJjN889hzXA9ue8r26ydbMmKNFPAx0NKCC5pI25SM27YbkGg5htzmAb5C1VWp3UruEoPEEv9z6G1SioY5kDZVyBjow5wY4guZc2cW3sSONrlTrVjqomxV4ll2oqNp60m50pG9kV/gXbh2lZHVZqckxDZqqwOjpLgtZm19R3He2Pm7eeHMbG0tKyJjY42tYxgDWMaA1rWjIAAbgrU1HRhOEQUkLIKdjY4mCzGDcOZJOZJOZJzJJJXsREAREQBERAEREAREQBERAEREAREQBERAEREAREQBERAYrGtFqKtFqqngmyIDnMBe0Hfsv9JvgRuUI0Q1bYVHWVBFLGeic3og90kobcXvsyOIJvxIuERAWWBZfURAEREAREQBERAEREAREQBERAEREAREQBERAEREAREQBER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6" name="AutoShape 8" descr="data:image/jpeg;base64,/9j/4AAQSkZJRgABAQAAAQABAAD/2wCEAAkGBhAQERUSERQQFBMWFxcZEhIYFBQUFRQTGBcVGBcVFhgXGyYfFxkkGhYWHy8gIycpLSwsFR4xNTAqNSY3OCkBCQoKDgwOGg8PGi8lHyQpLC0zKi8sNSwyLCwvLS0uLCwsLC0sLCk2LSwsLCwsKSwsLC0uNCwsLS0sLCw0LCkqMP/AABEIAOMA3gMBIgACEQEDEQH/xAAcAAEAAgIDAQAAAAAAAAAAAAAABgcFCAIDBAH/xABOEAABAwICBgUIBwUEBwkAAAABAAIDBBEFIQYHEjFBURMiYXGBFCMyQlJikaEIM3KCkrHBQ1Oy0fAVc6LhJGODlLPCwxYlNERUk6PS8f/EABsBAQACAwEBAAAAAAAAAAAAAAAEBQEDBgIH/8QAMREAAgEDAQQHCAMBAAAAAAAAAAECAwQRIQUSMUETIjJRYYHBBnGRobHR4fAUQvEz/9oADAMBAAIRAxEAPwC8UREAREQBERAEREAREQBERAFi8f0no6CPpKuaOJudto9Z1t4Y0dZ57gVCtZuuKHDL09MGzVdsxfzcHIyW9J3uDvJGV9fZ563FKkvkdJPM70nO3Nb/AAsaOQsOSxKSisvgEslraWfSLcbx4bDYbvKJhc8c2Rg2HAguJ7WqAxac49VuIjqq5xJz6NzmAX7WWDfks1gmrqGOzqg9K/2BcRg5eLs+dhnuUyosONg2Nga0ZCwDWjut+io7nbNOGlNZ8XoiVC3b7RCaOj0gfYyV9XGOIdWTucPBriPmspDgmIftMVxA9gmlHzMh/JTWHBR6ziewZfNeiKmgGQDCe0gn5qkqbcry7L+C+5IVvBEH/sCfjiGJ/wC8OXjqdE6k+hiFYD7z3u/J4Vl9A32W/AL4aZnst/CFHW2rhf2fy+x66CHcUrimh2JC5Erpx/eu2j3h5t8ysNh+M4hhkt4pKinfe5F3NDvtNPVeO8ELYLySP2GfhC6KvB6eVpZJFE9p4FoI/wAj2qdR9opx0qRz7tH9jVK1T4Mimin0i5GkMxGEPbu6eIbLxuzdGTZ3E3aW9yufAdI6WuiE1LKyVnEtObTa+y9pzY7sIBWvmlGqEi8lC64/cPOfH0Hnfwyd8SoRhOM1uF1G3C6SCZmTmkEXHsvYcnN7CORXTWt7Ruo5pPy5ryIc6cocTcxFBNWetKHFo9h+zFWMHnIb9V4G+SK+ZbzG9vbvM7Uw8BERAEREAREQBERAEREAREQBVVrh1seQNNHRuHlTh5yQZ+TtIy/2hGY5A34hSXWfp43CaMvbsmoku2mYeLstqQji1gIJ5ktGV1q7QUU1dU2uXSSOLpJDc7zd73HvPiT2rzKSinKXBGUs6I78AwCaulOZ2b3llNza+Z3+k4q1sGwWOnYIoG953uefaceJ+Q7FzwTBWQsbBCMhvJ3k8XOP9cgshjWNQ4dH7czh1Gbi7tPssC468vat5VVKks54L1f7oT4QjSjvSO+ZkFKzpal7QBwO6/IAZvd2AKLYtrKebtpYw1v7yQXcd+5gNhw3k9wUUxDEpqqTblc6R5ya0A5XPoRsG7hkLk5bypfgGrCSSz6txib+6ZYyHd6TswzjkLntBVvabDpQ61x1pd3JeXPz+BBq3kpaQ0REMRxuea/TzSOB3gusy32BZvyXykwKea3RU8zwdzhE4t/FbZ+aunDNGaOm+phjafbI2nnve67j8Vl4oHP9EE9wV9CMYLEVheGhCbb1ZR0OhuIMzZTTN+yWtPycuFRBiMPpivYBxvOGgfaGXzV+twiU8APEL4cKmHq/Nv8ANZlFS4oJtFBYfpXWRHaZPI4cnuMrT2dYm3gQptgmsSCWzagdC/2r3iO/1vU+9lnvKluMaBwVNzLTja/eMGzJ+Ju/uNwq30m1aVVIDJGHzQjedm0jBbe4DJ47W89yrbvZdtcrrRw+9aP8+Zvp3FSnwZY7XAi4zB3HmsBpfobDiEdnWZM0ebltmPdd7TezhwVf6OaUTUbgWEvhPpRE9Ug53Z7Lu7I8ey08JxiGqjEkLrjc4bnMd7LhwP8A+jJcdd2Fxs2oqkHpykvo/wBwy1pV4V1h8e41/qaaqw2pAO3DPE4OY9pt3PYeIP8AktkNU+sxuLQmOYtbWRDzjRkJGbhKwd5AcBuJG4ELA6V6Jw4hFsSdV7b9FKB1mH9WniPyKpSGerwiuDmkMqIH7xm1wt4XY5p3ZZO4LqtmbSjeRw9JrivVeBFq0nTfgbkIsFoXpZFilJHUxWBItLHe5ilAG0w91wQcrgg8VnVbGgIiIAiIgCIiAIiIAvjnAC5yA3nkF9UB126TGiwuRrCRJUHoWnk1wJkdv9gOb3uCAobWbpocUrnygnoGXZTtz+qBPXsbWLj1jlfMDgpboRo4aaEFw89LYu5geqzs5ntPYoLoVhPlFU3aF2R9d/I29EeLreAKu7B6be89zf1P6fFc1ty83I9Eve/RepMtqeesdeIV0VBAZH5ncBxe83sxvwJ7ACVVk889ZPc3kmlcA1o5nc1o4NA+ABJO8rJaZ475VUENPmortj5E+s/xIsOxo5qYat9F+iZ5XKD0kg800+pEfW+07I9gtuuVO2PYfxqfST7cuPgu77+PuId1X6SW6uCMhofoUyib0kmy+oIzf6sY9iO/zdvPYMlLqWjfIbNHeeAXZQUJlPJo3n9B2qQRxhos0WA4K7Ih46bCI27+se3d8F7QF9RDAREQBEC+qPKq4ywb40045Kr1l6r+k2qyhZ5z0p6do+s5yRj95xLfW3jrelV2C4zJSSiWPuew5B7b5tdyO+x4HxB2kVN649CxC7y+EWY9wbUtG5shsGSgcNo2afeLTvJK2SUKsHGSynyNfWhLTiSHDsQjqImyxm7HC45jgQeRBuCOYUJ1r6LdPD5VGPOQjznvQ7ye9pz7i5eXV1jZjmNM49SW5Z7soFyB9poPi0c1ZBHMA9h3HsK+e16c9lXuY8FqvGL5ehd05KvT1/WVLqP01NDXCnkJ6CqLWHfZk26N/iTsnscCfRWzi0601wHyCulhZcMBD4Dn9U8B7LE7yAdm/NpW0ugOkX9oYdT1JN3uYBLw86y7JMuALmk9xC7+E1OKlHg9SuaxoSBERezAREQBERAEREAWvP0j8W262np+EUJf96V2Y/DGz4rYZapa56kvxqrzNgY2jsDYoxYcs7nxQGV1Z4daB0lutK+w+y3If4i74Kd6U13ktE8sNnbIYwjeHP6u0O0XLvBYbV9RhtPTj3Ns97iXfm5dWtCq6sEXNz3n7oDR/GfguJa/l7TUHw3s+S/CJ8n0dBtd31Ino1g/lVTFBbqE3k5CJubr94Gz3uCvaGIuIa3jkP65KuNU1CLzzm1xsxtNsx678+3zf4Va+Bw3cXchYd5/y/Nd0UhlqeAMaGjcPmea7ERAEREAREQBfV8XJR60dckmlLTB8XjxbDGVMEkEguyRjmO52cLXHIjeO5e1fCsUnh4FVaZNUnNlppSDYTQSEG17dLE+xt2bTfgrro6pssbJG+i9rXN7nAEfmq91sYcIMVltumZHMBy2gYyPxROP3lJdAKzpKJgJuY3OZ4A3aPBrmjwVB7SUd6jCr3PHk/8APmSLGWJuPeRjXfhl2UtUBn14JHX9k9JGLdz5PgpP9G3Fy6nqqY383IyRufCRpaQOVjHf7y69a1GJMHkcf2U8Tx968f8Az/JRT6P+KdDXzAmzHUzrjgXCWLZPgC74qbsWo52kc8tDNdYmzZRERW5pCIiAIiIAiIgC1I1rg/2xWX/e/LZbb5Lbdapa56csxqryIBMbh2h0MZuPG48EBYugbf8ARoj/AKmL5tH8lgdZ589D/du/iCzWrmUOo4yPYaPw7Tf0WK1ownap38LSNJ7bsIH5/BcVs97u1cPvl9GTbnW3+BmNVDR5LL2zm/8A7UStPBmWivzJP6foqk1S1A6Koj4iRryOx7Nkf8Mq38K+qb4/xFdyUx60REAREQBERAFyAXEBc1qqdxvpLmLLi5clxcvEF1jZUfVKX16sAqqY8TC8H7r22/iK6dWH/h5v77/px/yXDXfWbVfFH+7pwT3ySPy+EY+K9GrOAile47nzOI7gxjfzBVXt5pWT96+pmz/6+Rk9Yrf+46w+9B/x4v5qmNCa18U7nM3mMjw2mH9FdOs92xgU9/2j4gPCWM/8hVX6oML8orZGWvaBzt190kQ/VatgrFr5+iN9x2zapERXpoCIiAIiIAiIgC11+kbhhZiEM9hsywAX4l8bnbX+F8a2KVYfSC0f8ow1tQ0XfTSBxNrnon2Y8D73RuPYxAQrU5X7dPJEbXjdkPddcj57SzesSj26MvzvG9rvAnYPhZ9/BV9qjxYRVpicbCZhaP7xvWb8tsd5CuKtpGzRvif6L2lru4i3xXDX7/h7SVXllS8ufqWEF0lHd8iutWeI9FW9GTYTMLfvt67e7qiT4hXxg7rxDsJHzv8AqtY3tlpprX2ZYX5HP02G4NuLTYHtB7VsLoNjjKuASMyDgCW8WvHVe09oOXzXeJprKKTgSVERZARLIsKSfAy4tcQiL60LJg5NC+r7ZLLS9SWlhYPi61yeVDNaGlYoaNzWOtPPeOEA5tFvOS/dad/tOaOK9xWNTRUll4KY02xoVdfUTg3YX7MZ3jo4wGAjsdsl/wB9WRonhxgpIYyDtbO04cdt5LyPAut4KstFMF8pqY47ebb1pOWw23V+8bNtyJ5K8sFpduTaO5ufjw/n4LlfaKvvOFtH3v6L1JtlHCdR+4gH0gK4RUlJSDe55kPK0bNnPvMt/ulef6NeE3lq6kg9VjImO4HbcXvH+CP4qGa4dIxWYnIGm8cA6Fm+xLCds/jLhfiGhXhqTwDyTCYiRZ9QTO7ufYR//G1h8SrvZ9HoreMX7/ieJvLyTxERTjwEREAREQBERAF5sTw6OphkglF45WOY8buq4FpseBsd69KIDTDF8Nmw6sfC4lstPLYOtbNpux4B4EbLh2EK+dGceZW0zJ2WuRaRo9SQek39R2EFYH6RuitjDiEbd/magjnvicfAPaSeTAq81e6YeQT7MhPk8thIPYdwkA7OPMc7BUm2bB3VHegutHh4rmvsSKFTclh8GT3WNgF2irYM2gNmAvmz1X/d3E8jfc1YfQHTQ4ZUbTg51O/KZgzIysJGjiRlccQOYCs4EOFxYgjvBB/MWVZ6YaIGmcZoWkwHNwH7Hnf3O3hxULYe004q1qvVdl+nv7vgYu7fXpI+ZsFQ10c8bZYntfG8XY9puHA8l3ha6aEaez4ZJYAyUzjeWC+Y5yRXya/s3O3G28XxgOktLXR9JTStkHrN3PYeT2HNp7wupqR3lggQluvJlgEc1GuC5F4XiEWjdKSaOpco1xRbiMnh5O5cXPXWo5pXp7R4cCJX7c1rtp2WdIb3sSNzG5HrOsMsrled02Oo2ZXGsaho4XzzuDI2DM7yTwa0es4nIALXPSrSabEal08gcAbNhhHW6OO/VYAPScSbk8SeQAHLSrS+pxKUPnIDWk9FC2+xHfLL232yLjmeAANlKNCNDzFapqG2f+yjO9g9t3vchw790S9vadnS6Sfku9/vEzSpOrLdRmNDNGzSwgEXnksZN1wfVjvybc+JcVndPNJG4RhzntI6d/Uh7ZXDN/c0XOfsgcVmKKBlPG6onIY1rS4l2QYwDNx7bLXDWNpu/FasyZthZdlOzky/pke07efAZ2XJ7Ptql7cOvW78v0X7yLKrJQioR5Hl0G0ZfidfDTC5a521M7PqxNzkcTwNshfi4DitwY4w0BrQAAAABuAGQAVcaktATh9J5RM21TUAEgizood7Izfc4+kd3AH0VZK7UhhERAEREAREQBERAERebEcShponTTvZHGwXe9xsAP53yA4koCvNfOlENPh5pXx9JJVXEYNw1gjcxxkJHEEtsON88t+tnk79jb2TsXDdq2W0QTs352BKnOtzWIzF6iPoWFsMG2I3u9OTb2dpxHqjqCw3899h4NGtIqYUz6SryjNyxwaTvN7ZC+0DmD2di0V6kqcd6Mc68PDwPUUm8NmT1faxfJ9mmqiTDujk3mL3Xc2fl3breY8OAIILSLgjMEHiOYWsczQHENO00E7LrWuL5G3C/JSrQ7WHPQebcOlgv9WTYs5mM8OezuvyuVQbT2N02a1v2ua4Z/JJo193qyLBx/V2yQmSlIjdxiP1Z+zbNh+I7AoGRPSy/tYJm7iC6OQdzmnNuXA2ParawDSemrmbUDwTa7ozYSM7HN/UXHavfVUccrdmVjHt9lzQ4fAqBa7buLR9FcRcsd+jX38/iZq2kKnWhoQrBNc2IQANnEVU0cXeal/GwbJy9y/apNHr4p/XpKkfZdE7+JzVicS1cUslzEXwuz3HbZfta7O3YCFgajVnVD0JIHjtL4z8A135roaO27Oqu1uvuen4+ZClaVYvhkn8WvLDyCTDWtI3NLIiT3FspHxsvFW6+IbHoKSdzuHSvjjb8WF5+ShLNWtbxdSj/aSH/pr2war5LjbqGAcQ2Mk+BLhb4LbLa9lHjUXzf0R5VtVf9ToxzWxidUC1r208Z9WEEPtyMriXX7W7KjWGYTPVPIhY55JJe/1Q42uXvPHO+Zue1WPQavaKLN4fMf8AWO6v4WgAjvupXh+FOcA2NoawZCw2WAdlv0VVce0UOzbxbfe9F8OP0JELJ8ajwiJ6M6DR0xEklpZ+GXUYfcHE8No58gLqe0tEyBhnqHNY1g2iXEBrAPWcTksbjulOHYQ3aqJA6a3VibZ0rr3tZl+oDY9Z1h2qiNOtZlXirtl3mqcW2adrri49Z7rDbd4ADgBxrqFlc39Tpq78/sv1G+VSNOO7AymtLWk/Enmnpy5lGw9odO4bnvHBg9Vvic7Bud1K6qzUPZiFW20DDtU8RH1zxukcD+zB3e0RyGf3VZqTfO5tViTCyEWMVM7J83EOkG9rPdOZ7B6WwEcYaA1oAAAAAFgANwA4BdhRowowUILQiN5OSIi2mAiIgCIiAIiIAiKK6e6xKXCIdqU7czgehpwbOeeZ9hl97j4XKAyelGlVLhsBqKp+ywZNaM3yO4MY31nH4DeSALrWPWHrHqcYmG0DHTsPmacG4B9t59Z9uO4DIcb4rSjSyrxSczVL9o7mMGUcbfZY2+Q+JPElerAdHHSOa3Zu525v6u5ALXUqKCyzdSpOb8DCsg2RnxHy/ku7BsAqK2boaSJ8slidltsmi1yScgMxmeYUi03rYIWCihDXvaQ6om2QTt2+rYT6IF87d3NXjqb0G/s2hD5W2qaiz5b72M/ZxbsrA3I9pxHALFJuS3meqzj2Y8iIauNQ2zaoxVvWB83SBwc3L1pXMJDr7w0G1t972GX031BUtVtS0BbSzb+isTA855ADOLO2bbjL0Va6LaRzTbHNHK7C5w2dksEguY5ASA6290cjcjvG45Xzss9gmtqthynDahvvWY8cuu0Z+IJz3raStoYp2GOZjJGOycx7Q5pHaDkq30j+j/htRd1MZKR5vk09JFc55sebjua4AclHr2tG4WKsU/3v4nqM5R4MjFBraw6QecMsJ5OYXDwMd/mAszBpthzxcVUA+08M+T7KIYn9HPEmE9BNSzN4XL43k9xaW/4lHZNTOON30bvCWB35SKlqez1tLWMmvn6epIV1LmWz/wBqaD/1dH/vEX/2XCo0xwyIbUlZTAcmOM7vwxXVPu1V4yHbPkVRfuBH4gbfNemHU1jjzYUbh2ukhb+b14h7OUU+tNsy7qXJE7rtdmHQ3FPTz1DhudIWxMPaPSPxaonpDrwxOpaWRdHSsP7oHpNm1rdI45d7Q0rNYT9HCufnU1FPCMrBgfM7tuOoPg4qwNHtRGFUpDpWyVTxneU9QHsjbYEdjtpWlHZltR7Mfjr+DRKpKXFlB6M6F4hi0p8nje+7j0k77iNrjYkvkO93WvYXcb3sVfegepOjw4iaciqqBYtc5oEcRBuDGw3617dY3OQI2VYcFOyNoYxrWMaLNa0BrWjkAMgF2KxNYREQBERAEREAREQBEVM609dwhLqTDXNdJmJqoZtj4bMXBz+btw4XObQJDrM1vQYWHQQbMtYR6G9kN9zpSOPEMGe4mwIvrdX189ZM6ad75JXm73uzJPIchwAGQAAGS6Q18ri5xc5zjcuJJc5xOZud5J4qSYXhWzYAbTzkAM8zwHatFWsqa8SRSouer4HDB8DO00bO1IT1W9vb/VgpPj+KNwmDooi11XKOs/8Ads5j8hzNzwsvfPNDhFOZZNl1S8EMZ2+yPdGRc7u7FCdFNGqrG6/YuSXHbqJjujjuNo99uq1vOwyG6LSpurLfnwJFaoqa3Ykp1K6u3V9T5bUNJpoXXF7+enBBA7Wt3uPE2GdzbZJeLBsHho4I6eBoZFG3ZY0fEk83EkkniSSvarErwiIgCIiAIiIAiIgCIiAIiIAiIgCIiAIiIAhKKkNdutQWfhtG65N21coOQG50DTz4O/DzsBjdb2uI1BdRYe8iAZT1DTYzHjHGR+y5uHp7h1fTqKCAuP8AWaQQlx/rPsUkw/DxGLu9L+Ecu9aK1ZU0SqNHe6z4H3DsO2LEi7zkAM7X4DmVNqaGHDIDVVP1hFmMyuCRkxvvHieA+fHDaKKhhNZVZEC7GesL7gAd8h5cPyrbSPSOWulMkmQGUcYPVY3kOZ5nj8hCp03WlmXAk1aqprC4nKvrqnE6oZF8sjgyKJvC5s1jfj+ZK2f1baBx4TSCPqmd9nVMg9Z9smg79htyB3k2F1DtR2rM0rBiFWy07x/o7HDOKMjN5B3PcDbsb9ogW8rNJJYRWttvLCIiyYCIiAIiIAiIgCIiAIiIAiIgCIiAIiIAiKDa09ZMeEQbLLOq5Qehj3ho3GV/ug7h6xy3AkAYbXFrVFAw0dI4GreOu8f+XY4b/wC8IOQ4A7XK+uUbC48e08Sf5rnU1Mk8jpJHOfI9xc95Ny5xNySs5hOHbID3b/VHLtPatNWqqayb6NLfeXwO3DsPEY2nel/CP5qaYNhMdPGayrIa1o2mNPDk4ji48G9o47vmA4IyNnlVVZsbRtNDt1vbd+g4qD6ZaXvr5LC7YGHzbOZ9t3vEfAeN4FOEq0ssnVKipo6dLNKpK+XaN2xNv0UfIe07m4/5KztS2qfpNjEa1nUydSwuHp8png+rxaOO/da/i1O6o/Ki2urmf6ODeCBw+vI9d4/dA8PW+z6Wwqs4xUVhFXKTk8sIiL0YCIiAIiIAiIgCIiAIiIAiIgCIiAIiIAiIgMZpJpBDQU0lVObMjbewtdztzWNv6xNgO9aiaT6RzYjVSVM5u55ybwYz1Y2+60Zdu85lWJ9IXSl81a2ia7zVO1rntzF53jauedo3MA5bTuaqcFAZjBsOv1nDIfM8u5T/AADA2bPlNSQ2Fo2mh2QcB6zvd5Dj3b/Bodh8M0XlEpY2CP0mki200Ana5NzB7b/GP6a6aOrXdHHdtO09Vu4vI9Zw/IcFWbk609Szc40oLA020zdWv2I7tp2nqt3F59t36DgpDqh1WuxKUVNS0iijduNwah49RvuA+k77ozuW4vVfq4lxeou4ObSRkdPLuvxEUfN5yv7INzwB2moqKOCNsUTWsjYA1jGiwa0bgFYxiorCK6UnJ5Z2xxhoDWgAAAAAWAA3ADgFyRF6PIREQBERAEREAREQBERAEREAREQBERAEREAREQGo8tM/FsVneCXMkme9zxwi2jsAeGy0f5KWawNVhZTeW0zQBG0dNEBYFgH1rB7o38wL8DeOitfgWMTNMZdHHK5roSfTgJJjN889hzXA9ue8r26ydbMmKNFPAx0NKCC5pI25SM27YbkGg5htzmAb5C1VWp3UruEoPEEv9z6G1SioY5kDZVyBjow5wY4guZc2cW3sSONrlTrVjqomxV4ll2oqNp60m50pG9kV/gXbh2lZHVZqckxDZqqwOjpLgtZm19R3He2Pm7eeHMbG0tKyJjY42tYxgDWMaA1rWjIAAbgrU1HRhOEQUkLIKdjY4mCzGDcOZJOZJOZJzJJJXsREAREQBERAEREAREQBERAEREAREQBERAEREAREQBERAYrGtFqKtFqqngmyIDnMBe0Hfsv9JvgRuUI0Q1bYVHWVBFLGeic3og90kobcXvsyOIJvxIuERAWWBZfURAEREAREQBERAEREAREQBERAEREAREQBERAEREAREQBER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8" name="Picture 10" descr="http://img1.wikia.nocookie.net/__cb20130122142401/clubpenguin/images/6/6f/Magnifying_Glass.PNG"/>
          <p:cNvPicPr>
            <a:picLocks noChangeAspect="1" noChangeArrowheads="1"/>
          </p:cNvPicPr>
          <p:nvPr/>
        </p:nvPicPr>
        <p:blipFill>
          <a:blip r:embed="rId4" cstate="print"/>
          <a:srcRect/>
          <a:stretch>
            <a:fillRect/>
          </a:stretch>
        </p:blipFill>
        <p:spPr bwMode="auto">
          <a:xfrm rot="1183722">
            <a:off x="2743200" y="5919765"/>
            <a:ext cx="914400" cy="93823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TIF-</a:t>
            </a:r>
            <a:r>
              <a:rPr lang="en-US" dirty="0" err="1" smtClean="0"/>
              <a:t>ed</a:t>
            </a:r>
            <a:r>
              <a:rPr lang="en-US" dirty="0" smtClean="0"/>
              <a:t> Method Implementation– Outside Task #5</a:t>
            </a:r>
            <a:endParaRPr lang="en-US" dirty="0"/>
          </a:p>
        </p:txBody>
      </p:sp>
      <p:sp>
        <p:nvSpPr>
          <p:cNvPr id="3" name="Content Placeholder 2"/>
          <p:cNvSpPr>
            <a:spLocks noGrp="1"/>
          </p:cNvSpPr>
          <p:nvPr>
            <p:ph sz="quarter" idx="1"/>
          </p:nvPr>
        </p:nvSpPr>
        <p:spPr>
          <a:xfrm>
            <a:off x="152400" y="1600200"/>
            <a:ext cx="8839200" cy="4876800"/>
          </a:xfrm>
        </p:spPr>
        <p:txBody>
          <a:bodyPr>
            <a:noAutofit/>
          </a:bodyPr>
          <a:lstStyle/>
          <a:p>
            <a:pPr>
              <a:buNone/>
            </a:pPr>
            <a:r>
              <a:rPr lang="en-US" sz="3000" b="1" i="1" dirty="0" smtClean="0">
                <a:solidFill>
                  <a:srgbClr val="FF0000"/>
                </a:solidFill>
              </a:rPr>
              <a:t>Share Out! </a:t>
            </a:r>
            <a:r>
              <a:rPr lang="en-US" sz="3000" b="1" i="1" dirty="0" smtClean="0">
                <a:solidFill>
                  <a:srgbClr val="009900"/>
                </a:solidFill>
              </a:rPr>
              <a:t>3 volunteers?</a:t>
            </a:r>
          </a:p>
          <a:p>
            <a:r>
              <a:rPr lang="en-US" sz="3000" b="1" i="1" dirty="0" smtClean="0">
                <a:solidFill>
                  <a:srgbClr val="009900"/>
                </a:solidFill>
              </a:rPr>
              <a:t>Briefly</a:t>
            </a:r>
            <a:r>
              <a:rPr lang="en-US" sz="3000" dirty="0" smtClean="0"/>
              <a:t> share your TIF methods implementation experience.</a:t>
            </a:r>
          </a:p>
          <a:p>
            <a:pPr>
              <a:buNone/>
            </a:pPr>
            <a:endParaRPr lang="en-US" sz="1200" dirty="0" smtClean="0"/>
          </a:p>
          <a:p>
            <a:r>
              <a:rPr lang="en-US" sz="3000" dirty="0" smtClean="0"/>
              <a:t>Give a brief description of the method you integrated, including the TIF skills you addressed.</a:t>
            </a:r>
          </a:p>
          <a:p>
            <a:pPr>
              <a:buNone/>
            </a:pPr>
            <a:endParaRPr lang="en-US" sz="1200" dirty="0" smtClean="0"/>
          </a:p>
          <a:p>
            <a:r>
              <a:rPr lang="en-US" sz="3000" dirty="0" smtClean="0"/>
              <a:t>What was the highlight of the lesson?</a:t>
            </a:r>
          </a:p>
          <a:p>
            <a:pPr>
              <a:buNone/>
            </a:pPr>
            <a:endParaRPr lang="en-US" sz="1200" dirty="0" smtClean="0"/>
          </a:p>
          <a:p>
            <a:r>
              <a:rPr lang="en-US" dirty="0" smtClean="0"/>
              <a:t>What evidence of student learning did you observe?</a:t>
            </a:r>
          </a:p>
          <a:p>
            <a:endParaRPr lang="en-US" sz="3000" dirty="0"/>
          </a:p>
        </p:txBody>
      </p:sp>
      <p:sp>
        <p:nvSpPr>
          <p:cNvPr id="6" name="Slide Number Placeholder 5"/>
          <p:cNvSpPr>
            <a:spLocks noGrp="1"/>
          </p:cNvSpPr>
          <p:nvPr>
            <p:ph type="sldNum" sz="quarter" idx="12"/>
          </p:nvPr>
        </p:nvSpPr>
        <p:spPr/>
        <p:txBody>
          <a:bodyPr>
            <a:normAutofit fontScale="85000" lnSpcReduction="20000"/>
          </a:bodyPr>
          <a:lstStyle/>
          <a:p>
            <a:fld id="{58F4FCFB-AAA4-4FF1-84EE-D3C7F75F194D}" type="slidenum">
              <a:rPr lang="en-US" smtClean="0"/>
              <a:pPr/>
              <a:t>6</a:t>
            </a:fld>
            <a:endParaRPr lang="en-US"/>
          </a:p>
        </p:txBody>
      </p:sp>
      <p:sp>
        <p:nvSpPr>
          <p:cNvPr id="7" name="Footer Placeholder 6"/>
          <p:cNvSpPr>
            <a:spLocks noGrp="1"/>
          </p:cNvSpPr>
          <p:nvPr>
            <p:ph type="ftr" sz="quarter" idx="11"/>
          </p:nvPr>
        </p:nvSpPr>
        <p:spPr>
          <a:xfrm>
            <a:off x="3722917" y="6492873"/>
            <a:ext cx="5421083" cy="365127"/>
          </a:xfrm>
        </p:spPr>
        <p:txBody>
          <a:bodyPr/>
          <a:lstStyle/>
          <a:p>
            <a:r>
              <a:rPr lang="en-US" smtClean="0"/>
              <a:t>ACES PLC II, ATLAS, January 2015</a:t>
            </a:r>
            <a:endParaRPr lang="en-US" dirty="0"/>
          </a:p>
        </p:txBody>
      </p:sp>
      <p:pic>
        <p:nvPicPr>
          <p:cNvPr id="32772" name="Picture 4" descr="http://3.bp.blogspot.com/-GUJ1DWff1os/UOS2Qwoz3GI/AAAAAAAAAzU/opLgLhw8kEo/s1600/1059216-Royalty-Free-Vector-Clip-Art-Illustration-Of-A-Yellow-Highlighter-Character-Holding-A-Blank-Sign.jpg"/>
          <p:cNvPicPr>
            <a:picLocks noChangeAspect="1" noChangeArrowheads="1"/>
          </p:cNvPicPr>
          <p:nvPr/>
        </p:nvPicPr>
        <p:blipFill>
          <a:blip r:embed="rId3" cstate="print"/>
          <a:srcRect r="5882" b="444"/>
          <a:stretch>
            <a:fillRect/>
          </a:stretch>
        </p:blipFill>
        <p:spPr bwMode="auto">
          <a:xfrm>
            <a:off x="7162800" y="1676400"/>
            <a:ext cx="1502229" cy="1828800"/>
          </a:xfrm>
          <a:prstGeom prst="rect">
            <a:avLst/>
          </a:prstGeom>
          <a:noFill/>
        </p:spPr>
      </p:pic>
      <p:sp>
        <p:nvSpPr>
          <p:cNvPr id="32774" name="AutoShape 6" descr="data:image/jpeg;base64,/9j/4AAQSkZJRgABAQAAAQABAAD/2wCEAAkGBhAQERUSERQQFBMWFxcZEhIYFBQUFRQTGBcVGBcVFhgXGyYfFxkkGhYWHy8gIycpLSwsFR4xNTAqNSY3OCkBCQoKDgwOGg8PGi8lHyQpLC0zKi8sNSwyLCwvLS0uLCwsLC0sLCk2LSwsLCwsKSwsLC0uNCwsLS0sLCw0LCkqMP/AABEIAOMA3gMBIgACEQEDEQH/xAAcAAEAAgIDAQAAAAAAAAAAAAAABgcFCAIDBAH/xABOEAABAwICBgUIBwUEBwkAAAABAAIDBBEFIQYHEjFBURMiYXGBFCMyQlJikaEIM3KCkrHBQ1Oy0fAVc6LhJGODlLPCwxYlNERUk6PS8f/EABsBAQACAwEBAAAAAAAAAAAAAAAEBQEDBgIH/8QAMREAAgEDAQQHCAMBAAAAAAAAAAECAwQRIQUSMUETIjJRYYHBBnGRobHR4fAUQvEz/9oADAMBAAIRAxEAPwC8UREAREQBERAEREAREQBERAFi8f0no6CPpKuaOJudto9Z1t4Y0dZ57gVCtZuuKHDL09MGzVdsxfzcHIyW9J3uDvJGV9fZ563FKkvkdJPM70nO3Nb/AAsaOQsOSxKSisvgEslraWfSLcbx4bDYbvKJhc8c2Rg2HAguJ7WqAxac49VuIjqq5xJz6NzmAX7WWDfks1gmrqGOzqg9K/2BcRg5eLs+dhnuUyosONg2Nga0ZCwDWjut+io7nbNOGlNZ8XoiVC3b7RCaOj0gfYyV9XGOIdWTucPBriPmspDgmIftMVxA9gmlHzMh/JTWHBR6ziewZfNeiKmgGQDCe0gn5qkqbcry7L+C+5IVvBEH/sCfjiGJ/wC8OXjqdE6k+hiFYD7z3u/J4Vl9A32W/AL4aZnst/CFHW2rhf2fy+x66CHcUrimh2JC5Erpx/eu2j3h5t8ysNh+M4hhkt4pKinfe5F3NDvtNPVeO8ELYLySP2GfhC6KvB6eVpZJFE9p4FoI/wAj2qdR9opx0qRz7tH9jVK1T4Mimin0i5GkMxGEPbu6eIbLxuzdGTZ3E3aW9yufAdI6WuiE1LKyVnEtObTa+y9pzY7sIBWvmlGqEi8lC64/cPOfH0Hnfwyd8SoRhOM1uF1G3C6SCZmTmkEXHsvYcnN7CORXTWt7Ruo5pPy5ryIc6cocTcxFBNWetKHFo9h+zFWMHnIb9V4G+SK+ZbzG9vbvM7Uw8BERAEREAREQBERAEREAREQBVVrh1seQNNHRuHlTh5yQZ+TtIy/2hGY5A34hSXWfp43CaMvbsmoku2mYeLstqQji1gIJ5ktGV1q7QUU1dU2uXSSOLpJDc7zd73HvPiT2rzKSinKXBGUs6I78AwCaulOZ2b3llNza+Z3+k4q1sGwWOnYIoG953uefaceJ+Q7FzwTBWQsbBCMhvJ3k8XOP9cgshjWNQ4dH7czh1Gbi7tPssC468vat5VVKks54L1f7oT4QjSjvSO+ZkFKzpal7QBwO6/IAZvd2AKLYtrKebtpYw1v7yQXcd+5gNhw3k9wUUxDEpqqTblc6R5ya0A5XPoRsG7hkLk5bypfgGrCSSz6txib+6ZYyHd6TswzjkLntBVvabDpQ61x1pd3JeXPz+BBq3kpaQ0REMRxuea/TzSOB3gusy32BZvyXykwKea3RU8zwdzhE4t/FbZ+aunDNGaOm+phjafbI2nnve67j8Vl4oHP9EE9wV9CMYLEVheGhCbb1ZR0OhuIMzZTTN+yWtPycuFRBiMPpivYBxvOGgfaGXzV+twiU8APEL4cKmHq/Nv8ANZlFS4oJtFBYfpXWRHaZPI4cnuMrT2dYm3gQptgmsSCWzagdC/2r3iO/1vU+9lnvKluMaBwVNzLTja/eMGzJ+Ju/uNwq30m1aVVIDJGHzQjedm0jBbe4DJ47W89yrbvZdtcrrRw+9aP8+Zvp3FSnwZY7XAi4zB3HmsBpfobDiEdnWZM0ebltmPdd7TezhwVf6OaUTUbgWEvhPpRE9Ug53Z7Lu7I8ey08JxiGqjEkLrjc4bnMd7LhwP8A+jJcdd2Fxs2oqkHpykvo/wBwy1pV4V1h8e41/qaaqw2pAO3DPE4OY9pt3PYeIP8AktkNU+sxuLQmOYtbWRDzjRkJGbhKwd5AcBuJG4ELA6V6Jw4hFsSdV7b9FKB1mH9WniPyKpSGerwiuDmkMqIH7xm1wt4XY5p3ZZO4LqtmbSjeRw9JrivVeBFq0nTfgbkIsFoXpZFilJHUxWBItLHe5ilAG0w91wQcrgg8VnVbGgIiIAiIgCIiAIiIAvjnAC5yA3nkF9UB126TGiwuRrCRJUHoWnk1wJkdv9gOb3uCAobWbpocUrnygnoGXZTtz+qBPXsbWLj1jlfMDgpboRo4aaEFw89LYu5geqzs5ntPYoLoVhPlFU3aF2R9d/I29EeLreAKu7B6be89zf1P6fFc1ty83I9Eve/RepMtqeesdeIV0VBAZH5ncBxe83sxvwJ7ACVVk889ZPc3kmlcA1o5nc1o4NA+ABJO8rJaZ475VUENPmortj5E+s/xIsOxo5qYat9F+iZ5XKD0kg800+pEfW+07I9gtuuVO2PYfxqfST7cuPgu77+PuId1X6SW6uCMhofoUyib0kmy+oIzf6sY9iO/zdvPYMlLqWjfIbNHeeAXZQUJlPJo3n9B2qQRxhos0WA4K7Ih46bCI27+se3d8F7QF9RDAREQBEC+qPKq4ywb40045Kr1l6r+k2qyhZ5z0p6do+s5yRj95xLfW3jrelV2C4zJSSiWPuew5B7b5tdyO+x4HxB2kVN649CxC7y+EWY9wbUtG5shsGSgcNo2afeLTvJK2SUKsHGSynyNfWhLTiSHDsQjqImyxm7HC45jgQeRBuCOYUJ1r6LdPD5VGPOQjznvQ7ye9pz7i5eXV1jZjmNM49SW5Z7soFyB9poPi0c1ZBHMA9h3HsK+e16c9lXuY8FqvGL5ehd05KvT1/WVLqP01NDXCnkJ6CqLWHfZk26N/iTsnscCfRWzi0601wHyCulhZcMBD4Dn9U8B7LE7yAdm/NpW0ugOkX9oYdT1JN3uYBLw86y7JMuALmk9xC7+E1OKlHg9SuaxoSBERezAREQBERAEREAWvP0j8W262np+EUJf96V2Y/DGz4rYZapa56kvxqrzNgY2jsDYoxYcs7nxQGV1Z4daB0lutK+w+y3If4i74Kd6U13ktE8sNnbIYwjeHP6u0O0XLvBYbV9RhtPTj3Ns97iXfm5dWtCq6sEXNz3n7oDR/GfguJa/l7TUHw3s+S/CJ8n0dBtd31Ino1g/lVTFBbqE3k5CJubr94Gz3uCvaGIuIa3jkP65KuNU1CLzzm1xsxtNsx678+3zf4Va+Bw3cXchYd5/y/Nd0UhlqeAMaGjcPmea7ERAEREAREQBfV8XJR60dckmlLTB8XjxbDGVMEkEguyRjmO52cLXHIjeO5e1fCsUnh4FVaZNUnNlppSDYTQSEG17dLE+xt2bTfgrro6pssbJG+i9rXN7nAEfmq91sYcIMVltumZHMBy2gYyPxROP3lJdAKzpKJgJuY3OZ4A3aPBrmjwVB7SUd6jCr3PHk/8APmSLGWJuPeRjXfhl2UtUBn14JHX9k9JGLdz5PgpP9G3Fy6nqqY383IyRufCRpaQOVjHf7y69a1GJMHkcf2U8Tx968f8Az/JRT6P+KdDXzAmzHUzrjgXCWLZPgC74qbsWo52kc8tDNdYmzZRERW5pCIiAIiIAiIgC1I1rg/2xWX/e/LZbb5Lbdapa56csxqryIBMbh2h0MZuPG48EBYugbf8ARoj/AKmL5tH8lgdZ589D/du/iCzWrmUOo4yPYaPw7Tf0WK1ownap38LSNJ7bsIH5/BcVs97u1cPvl9GTbnW3+BmNVDR5LL2zm/8A7UStPBmWivzJP6foqk1S1A6Koj4iRryOx7Nkf8Mq38K+qb4/xFdyUx60REAREQBERAFyAXEBc1qqdxvpLmLLi5clxcvEF1jZUfVKX16sAqqY8TC8H7r22/iK6dWH/h5v77/px/yXDXfWbVfFH+7pwT3ySPy+EY+K9GrOAile47nzOI7gxjfzBVXt5pWT96+pmz/6+Rk9Yrf+46w+9B/x4v5qmNCa18U7nM3mMjw2mH9FdOs92xgU9/2j4gPCWM/8hVX6oML8orZGWvaBzt190kQ/VatgrFr5+iN9x2zapERXpoCIiAIiIAiIgC11+kbhhZiEM9hsywAX4l8bnbX+F8a2KVYfSC0f8ow1tQ0XfTSBxNrnon2Y8D73RuPYxAQrU5X7dPJEbXjdkPddcj57SzesSj26MvzvG9rvAnYPhZ9/BV9qjxYRVpicbCZhaP7xvWb8tsd5CuKtpGzRvif6L2lru4i3xXDX7/h7SVXllS8ufqWEF0lHd8iutWeI9FW9GTYTMLfvt67e7qiT4hXxg7rxDsJHzv8AqtY3tlpprX2ZYX5HP02G4NuLTYHtB7VsLoNjjKuASMyDgCW8WvHVe09oOXzXeJprKKTgSVERZARLIsKSfAy4tcQiL60LJg5NC+r7ZLLS9SWlhYPi61yeVDNaGlYoaNzWOtPPeOEA5tFvOS/dad/tOaOK9xWNTRUll4KY02xoVdfUTg3YX7MZ3jo4wGAjsdsl/wB9WRonhxgpIYyDtbO04cdt5LyPAut4KstFMF8pqY47ebb1pOWw23V+8bNtyJ5K8sFpduTaO5ufjw/n4LlfaKvvOFtH3v6L1JtlHCdR+4gH0gK4RUlJSDe55kPK0bNnPvMt/ulef6NeE3lq6kg9VjImO4HbcXvH+CP4qGa4dIxWYnIGm8cA6Fm+xLCds/jLhfiGhXhqTwDyTCYiRZ9QTO7ufYR//G1h8SrvZ9HoreMX7/ieJvLyTxERTjwEREAREQBERAF5sTw6OphkglF45WOY8buq4FpseBsd69KIDTDF8Nmw6sfC4lstPLYOtbNpux4B4EbLh2EK+dGceZW0zJ2WuRaRo9SQek39R2EFYH6RuitjDiEbd/magjnvicfAPaSeTAq81e6YeQT7MhPk8thIPYdwkA7OPMc7BUm2bB3VHegutHh4rmvsSKFTclh8GT3WNgF2irYM2gNmAvmz1X/d3E8jfc1YfQHTQ4ZUbTg51O/KZgzIysJGjiRlccQOYCs4EOFxYgjvBB/MWVZ6YaIGmcZoWkwHNwH7Hnf3O3hxULYe004q1qvVdl+nv7vgYu7fXpI+ZsFQ10c8bZYntfG8XY9puHA8l3ha6aEaez4ZJYAyUzjeWC+Y5yRXya/s3O3G28XxgOktLXR9JTStkHrN3PYeT2HNp7wupqR3lggQluvJlgEc1GuC5F4XiEWjdKSaOpco1xRbiMnh5O5cXPXWo5pXp7R4cCJX7c1rtp2WdIb3sSNzG5HrOsMsrled02Oo2ZXGsaho4XzzuDI2DM7yTwa0es4nIALXPSrSabEal08gcAbNhhHW6OO/VYAPScSbk8SeQAHLSrS+pxKUPnIDWk9FC2+xHfLL232yLjmeAANlKNCNDzFapqG2f+yjO9g9t3vchw790S9vadnS6Sfku9/vEzSpOrLdRmNDNGzSwgEXnksZN1wfVjvybc+JcVndPNJG4RhzntI6d/Uh7ZXDN/c0XOfsgcVmKKBlPG6onIY1rS4l2QYwDNx7bLXDWNpu/FasyZthZdlOzky/pke07efAZ2XJ7Ptql7cOvW78v0X7yLKrJQioR5Hl0G0ZfidfDTC5a521M7PqxNzkcTwNshfi4DitwY4w0BrQAAAABuAGQAVcaktATh9J5RM21TUAEgizood7Izfc4+kd3AH0VZK7UhhERAEREAREQBERAERebEcShponTTvZHGwXe9xsAP53yA4koCvNfOlENPh5pXx9JJVXEYNw1gjcxxkJHEEtsON88t+tnk79jb2TsXDdq2W0QTs352BKnOtzWIzF6iPoWFsMG2I3u9OTb2dpxHqjqCw3899h4NGtIqYUz6SryjNyxwaTvN7ZC+0DmD2di0V6kqcd6Mc68PDwPUUm8NmT1faxfJ9mmqiTDujk3mL3Xc2fl3breY8OAIILSLgjMEHiOYWsczQHENO00E7LrWuL5G3C/JSrQ7WHPQebcOlgv9WTYs5mM8OezuvyuVQbT2N02a1v2ua4Z/JJo193qyLBx/V2yQmSlIjdxiP1Z+zbNh+I7AoGRPSy/tYJm7iC6OQdzmnNuXA2ParawDSemrmbUDwTa7ozYSM7HN/UXHavfVUccrdmVjHt9lzQ4fAqBa7buLR9FcRcsd+jX38/iZq2kKnWhoQrBNc2IQANnEVU0cXeal/GwbJy9y/apNHr4p/XpKkfZdE7+JzVicS1cUslzEXwuz3HbZfta7O3YCFgajVnVD0JIHjtL4z8A135roaO27Oqu1uvuen4+ZClaVYvhkn8WvLDyCTDWtI3NLIiT3FspHxsvFW6+IbHoKSdzuHSvjjb8WF5+ShLNWtbxdSj/aSH/pr2war5LjbqGAcQ2Mk+BLhb4LbLa9lHjUXzf0R5VtVf9ToxzWxidUC1r208Z9WEEPtyMriXX7W7KjWGYTPVPIhY55JJe/1Q42uXvPHO+Zue1WPQavaKLN4fMf8AWO6v4WgAjvupXh+FOcA2NoawZCw2WAdlv0VVce0UOzbxbfe9F8OP0JELJ8ajwiJ6M6DR0xEklpZ+GXUYfcHE8No58gLqe0tEyBhnqHNY1g2iXEBrAPWcTksbjulOHYQ3aqJA6a3VibZ0rr3tZl+oDY9Z1h2qiNOtZlXirtl3mqcW2adrri49Z7rDbd4ADgBxrqFlc39Tpq78/sv1G+VSNOO7AymtLWk/Enmnpy5lGw9odO4bnvHBg9Vvic7Bud1K6qzUPZiFW20DDtU8RH1zxukcD+zB3e0RyGf3VZqTfO5tViTCyEWMVM7J83EOkG9rPdOZ7B6WwEcYaA1oAAAAAFgANwA4BdhRowowUILQiN5OSIi2mAiIgCIiAIiIAiKK6e6xKXCIdqU7czgehpwbOeeZ9hl97j4XKAyelGlVLhsBqKp+ywZNaM3yO4MY31nH4DeSALrWPWHrHqcYmG0DHTsPmacG4B9t59Z9uO4DIcb4rSjSyrxSczVL9o7mMGUcbfZY2+Q+JPElerAdHHSOa3Zu525v6u5ALXUqKCyzdSpOb8DCsg2RnxHy/ku7BsAqK2boaSJ8slidltsmi1yScgMxmeYUi03rYIWCihDXvaQ6om2QTt2+rYT6IF87d3NXjqb0G/s2hD5W2qaiz5b72M/ZxbsrA3I9pxHALFJuS3meqzj2Y8iIauNQ2zaoxVvWB83SBwc3L1pXMJDr7w0G1t972GX031BUtVtS0BbSzb+isTA855ADOLO2bbjL0Va6LaRzTbHNHK7C5w2dksEguY5ASA6290cjcjvG45Xzss9gmtqthynDahvvWY8cuu0Z+IJz3raStoYp2GOZjJGOycx7Q5pHaDkq30j+j/htRd1MZKR5vk09JFc55sebjua4AclHr2tG4WKsU/3v4nqM5R4MjFBraw6QecMsJ5OYXDwMd/mAszBpthzxcVUA+08M+T7KIYn9HPEmE9BNSzN4XL43k9xaW/4lHZNTOON30bvCWB35SKlqez1tLWMmvn6epIV1LmWz/wBqaD/1dH/vEX/2XCo0xwyIbUlZTAcmOM7vwxXVPu1V4yHbPkVRfuBH4gbfNemHU1jjzYUbh2ukhb+b14h7OUU+tNsy7qXJE7rtdmHQ3FPTz1DhudIWxMPaPSPxaonpDrwxOpaWRdHSsP7oHpNm1rdI45d7Q0rNYT9HCufnU1FPCMrBgfM7tuOoPg4qwNHtRGFUpDpWyVTxneU9QHsjbYEdjtpWlHZltR7Mfjr+DRKpKXFlB6M6F4hi0p8nje+7j0k77iNrjYkvkO93WvYXcb3sVfegepOjw4iaciqqBYtc5oEcRBuDGw3617dY3OQI2VYcFOyNoYxrWMaLNa0BrWjkAMgF2KxNYREQBERAEREAREQBEVM609dwhLqTDXNdJmJqoZtj4bMXBz+btw4XObQJDrM1vQYWHQQbMtYR6G9kN9zpSOPEMGe4mwIvrdX189ZM6ad75JXm73uzJPIchwAGQAAGS6Q18ri5xc5zjcuJJc5xOZud5J4qSYXhWzYAbTzkAM8zwHatFWsqa8SRSouer4HDB8DO00bO1IT1W9vb/VgpPj+KNwmDooi11XKOs/8Ads5j8hzNzwsvfPNDhFOZZNl1S8EMZ2+yPdGRc7u7FCdFNGqrG6/YuSXHbqJjujjuNo99uq1vOwyG6LSpurLfnwJFaoqa3Ykp1K6u3V9T5bUNJpoXXF7+enBBA7Wt3uPE2GdzbZJeLBsHho4I6eBoZFG3ZY0fEk83EkkniSSvarErwiIgCIiAIiIAiIgCIiAIiIAiIgCIiAIiIAhKKkNdutQWfhtG65N21coOQG50DTz4O/DzsBjdb2uI1BdRYe8iAZT1DTYzHjHGR+y5uHp7h1fTqKCAuP8AWaQQlx/rPsUkw/DxGLu9L+Ecu9aK1ZU0SqNHe6z4H3DsO2LEi7zkAM7X4DmVNqaGHDIDVVP1hFmMyuCRkxvvHieA+fHDaKKhhNZVZEC7GesL7gAd8h5cPyrbSPSOWulMkmQGUcYPVY3kOZ5nj8hCp03WlmXAk1aqprC4nKvrqnE6oZF8sjgyKJvC5s1jfj+ZK2f1baBx4TSCPqmd9nVMg9Z9smg79htyB3k2F1DtR2rM0rBiFWy07x/o7HDOKMjN5B3PcDbsb9ogW8rNJJYRWttvLCIiyYCIiAIiIAiIgCIiAIiIAiIgCIiAIiIAiKDa09ZMeEQbLLOq5Qehj3ho3GV/ug7h6xy3AkAYbXFrVFAw0dI4GreOu8f+XY4b/wC8IOQ4A7XK+uUbC48e08Sf5rnU1Mk8jpJHOfI9xc95Ny5xNySs5hOHbID3b/VHLtPatNWqqayb6NLfeXwO3DsPEY2nel/CP5qaYNhMdPGayrIa1o2mNPDk4ji48G9o47vmA4IyNnlVVZsbRtNDt1vbd+g4qD6ZaXvr5LC7YGHzbOZ9t3vEfAeN4FOEq0ssnVKipo6dLNKpK+XaN2xNv0UfIe07m4/5KztS2qfpNjEa1nUydSwuHp8png+rxaOO/da/i1O6o/Ki2urmf6ODeCBw+vI9d4/dA8PW+z6Wwqs4xUVhFXKTk8sIiL0YCIiAIiIAiIgCIiAIiIAiIgCIiAIiIAiIgMZpJpBDQU0lVObMjbewtdztzWNv6xNgO9aiaT6RzYjVSVM5u55ybwYz1Y2+60Zdu85lWJ9IXSl81a2ia7zVO1rntzF53jauedo3MA5bTuaqcFAZjBsOv1nDIfM8u5T/AADA2bPlNSQ2Fo2mh2QcB6zvd5Dj3b/Bodh8M0XlEpY2CP0mki200Ana5NzB7b/GP6a6aOrXdHHdtO09Vu4vI9Zw/IcFWbk609Szc40oLA020zdWv2I7tp2nqt3F59t36DgpDqh1WuxKUVNS0iijduNwah49RvuA+k77ozuW4vVfq4lxeou4ObSRkdPLuvxEUfN5yv7INzwB2moqKOCNsUTWsjYA1jGiwa0bgFYxiorCK6UnJ5Z2xxhoDWgAAAAAWAA3ADgFyRF6PIREQBERAEREAREQBERAEREAREQBERAEREAREQGo8tM/FsVneCXMkme9zxwi2jsAeGy0f5KWawNVhZTeW0zQBG0dNEBYFgH1rB7o38wL8DeOitfgWMTNMZdHHK5roSfTgJJjN889hzXA9ue8r26ydbMmKNFPAx0NKCC5pI25SM27YbkGg5htzmAb5C1VWp3UruEoPEEv9z6G1SioY5kDZVyBjow5wY4guZc2cW3sSONrlTrVjqomxV4ll2oqNp60m50pG9kV/gXbh2lZHVZqckxDZqqwOjpLgtZm19R3He2Pm7eeHMbG0tKyJjY42tYxgDWMaA1rWjIAAbgrU1HRhOEQUkLIKdjY4mCzGDcOZJOZJOZJzJJJXsREAREQBERAEREAREQBERAEREAREQBERAEREAREQBERAYrGtFqKtFqqngmyIDnMBe0Hfsv9JvgRuUI0Q1bYVHWVBFLGeic3og90kobcXvsyOIJvxIuERAWWBZfURAEREAREQBERAEREAREQBERAEREAREQBERAEREAREQBER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6" name="AutoShape 8" descr="data:image/jpeg;base64,/9j/4AAQSkZJRgABAQAAAQABAAD/2wCEAAkGBhAQERUSERQQFBMWFxcZEhIYFBQUFRQTGBcVGBcVFhgXGyYfFxkkGhYWHy8gIycpLSwsFR4xNTAqNSY3OCkBCQoKDgwOGg8PGi8lHyQpLC0zKi8sNSwyLCwvLS0uLCwsLC0sLCk2LSwsLCwsKSwsLC0uNCwsLS0sLCw0LCkqMP/AABEIAOMA3gMBIgACEQEDEQH/xAAcAAEAAgIDAQAAAAAAAAAAAAAABgcFCAIDBAH/xABOEAABAwICBgUIBwUEBwkAAAABAAIDBBEFIQYHEjFBURMiYXGBFCMyQlJikaEIM3KCkrHBQ1Oy0fAVc6LhJGODlLPCwxYlNERUk6PS8f/EABsBAQACAwEBAAAAAAAAAAAAAAAEBQEDBgIH/8QAMREAAgEDAQQHCAMBAAAAAAAAAAECAwQRIQUSMUETIjJRYYHBBnGRobHR4fAUQvEz/9oADAMBAAIRAxEAPwC8UREAREQBERAEREAREQBERAFi8f0no6CPpKuaOJudto9Z1t4Y0dZ57gVCtZuuKHDL09MGzVdsxfzcHIyW9J3uDvJGV9fZ563FKkvkdJPM70nO3Nb/AAsaOQsOSxKSisvgEslraWfSLcbx4bDYbvKJhc8c2Rg2HAguJ7WqAxac49VuIjqq5xJz6NzmAX7WWDfks1gmrqGOzqg9K/2BcRg5eLs+dhnuUyosONg2Nga0ZCwDWjut+io7nbNOGlNZ8XoiVC3b7RCaOj0gfYyV9XGOIdWTucPBriPmspDgmIftMVxA9gmlHzMh/JTWHBR6ziewZfNeiKmgGQDCe0gn5qkqbcry7L+C+5IVvBEH/sCfjiGJ/wC8OXjqdE6k+hiFYD7z3u/J4Vl9A32W/AL4aZnst/CFHW2rhf2fy+x66CHcUrimh2JC5Erpx/eu2j3h5t8ysNh+M4hhkt4pKinfe5F3NDvtNPVeO8ELYLySP2GfhC6KvB6eVpZJFE9p4FoI/wAj2qdR9opx0qRz7tH9jVK1T4Mimin0i5GkMxGEPbu6eIbLxuzdGTZ3E3aW9yufAdI6WuiE1LKyVnEtObTa+y9pzY7sIBWvmlGqEi8lC64/cPOfH0Hnfwyd8SoRhOM1uF1G3C6SCZmTmkEXHsvYcnN7CORXTWt7Ruo5pPy5ryIc6cocTcxFBNWetKHFo9h+zFWMHnIb9V4G+SK+ZbzG9vbvM7Uw8BERAEREAREQBERAEREAREQBVVrh1seQNNHRuHlTh5yQZ+TtIy/2hGY5A34hSXWfp43CaMvbsmoku2mYeLstqQji1gIJ5ktGV1q7QUU1dU2uXSSOLpJDc7zd73HvPiT2rzKSinKXBGUs6I78AwCaulOZ2b3llNza+Z3+k4q1sGwWOnYIoG953uefaceJ+Q7FzwTBWQsbBCMhvJ3k8XOP9cgshjWNQ4dH7czh1Gbi7tPssC468vat5VVKks54L1f7oT4QjSjvSO+ZkFKzpal7QBwO6/IAZvd2AKLYtrKebtpYw1v7yQXcd+5gNhw3k9wUUxDEpqqTblc6R5ya0A5XPoRsG7hkLk5bypfgGrCSSz6txib+6ZYyHd6TswzjkLntBVvabDpQ61x1pd3JeXPz+BBq3kpaQ0REMRxuea/TzSOB3gusy32BZvyXykwKea3RU8zwdzhE4t/FbZ+aunDNGaOm+phjafbI2nnve67j8Vl4oHP9EE9wV9CMYLEVheGhCbb1ZR0OhuIMzZTTN+yWtPycuFRBiMPpivYBxvOGgfaGXzV+twiU8APEL4cKmHq/Nv8ANZlFS4oJtFBYfpXWRHaZPI4cnuMrT2dYm3gQptgmsSCWzagdC/2r3iO/1vU+9lnvKluMaBwVNzLTja/eMGzJ+Ju/uNwq30m1aVVIDJGHzQjedm0jBbe4DJ47W89yrbvZdtcrrRw+9aP8+Zvp3FSnwZY7XAi4zB3HmsBpfobDiEdnWZM0ebltmPdd7TezhwVf6OaUTUbgWEvhPpRE9Ug53Z7Lu7I8ey08JxiGqjEkLrjc4bnMd7LhwP8A+jJcdd2Fxs2oqkHpykvo/wBwy1pV4V1h8e41/qaaqw2pAO3DPE4OY9pt3PYeIP8AktkNU+sxuLQmOYtbWRDzjRkJGbhKwd5AcBuJG4ELA6V6Jw4hFsSdV7b9FKB1mH9WniPyKpSGerwiuDmkMqIH7xm1wt4XY5p3ZZO4LqtmbSjeRw9JrivVeBFq0nTfgbkIsFoXpZFilJHUxWBItLHe5ilAG0w91wQcrgg8VnVbGgIiIAiIgCIiAIiIAvjnAC5yA3nkF9UB126TGiwuRrCRJUHoWnk1wJkdv9gOb3uCAobWbpocUrnygnoGXZTtz+qBPXsbWLj1jlfMDgpboRo4aaEFw89LYu5geqzs5ntPYoLoVhPlFU3aF2R9d/I29EeLreAKu7B6be89zf1P6fFc1ty83I9Eve/RepMtqeesdeIV0VBAZH5ncBxe83sxvwJ7ACVVk889ZPc3kmlcA1o5nc1o4NA+ABJO8rJaZ475VUENPmortj5E+s/xIsOxo5qYat9F+iZ5XKD0kg800+pEfW+07I9gtuuVO2PYfxqfST7cuPgu77+PuId1X6SW6uCMhofoUyib0kmy+oIzf6sY9iO/zdvPYMlLqWjfIbNHeeAXZQUJlPJo3n9B2qQRxhos0WA4K7Ih46bCI27+se3d8F7QF9RDAREQBEC+qPKq4ywb40045Kr1l6r+k2qyhZ5z0p6do+s5yRj95xLfW3jrelV2C4zJSSiWPuew5B7b5tdyO+x4HxB2kVN649CxC7y+EWY9wbUtG5shsGSgcNo2afeLTvJK2SUKsHGSynyNfWhLTiSHDsQjqImyxm7HC45jgQeRBuCOYUJ1r6LdPD5VGPOQjznvQ7ye9pz7i5eXV1jZjmNM49SW5Z7soFyB9poPi0c1ZBHMA9h3HsK+e16c9lXuY8FqvGL5ehd05KvT1/WVLqP01NDXCnkJ6CqLWHfZk26N/iTsnscCfRWzi0601wHyCulhZcMBD4Dn9U8B7LE7yAdm/NpW0ugOkX9oYdT1JN3uYBLw86y7JMuALmk9xC7+E1OKlHg9SuaxoSBERezAREQBERAEREAWvP0j8W262np+EUJf96V2Y/DGz4rYZapa56kvxqrzNgY2jsDYoxYcs7nxQGV1Z4daB0lutK+w+y3If4i74Kd6U13ktE8sNnbIYwjeHP6u0O0XLvBYbV9RhtPTj3Ns97iXfm5dWtCq6sEXNz3n7oDR/GfguJa/l7TUHw3s+S/CJ8n0dBtd31Ino1g/lVTFBbqE3k5CJubr94Gz3uCvaGIuIa3jkP65KuNU1CLzzm1xsxtNsx678+3zf4Va+Bw3cXchYd5/y/Nd0UhlqeAMaGjcPmea7ERAEREAREQBfV8XJR60dckmlLTB8XjxbDGVMEkEguyRjmO52cLXHIjeO5e1fCsUnh4FVaZNUnNlppSDYTQSEG17dLE+xt2bTfgrro6pssbJG+i9rXN7nAEfmq91sYcIMVltumZHMBy2gYyPxROP3lJdAKzpKJgJuY3OZ4A3aPBrmjwVB7SUd6jCr3PHk/8APmSLGWJuPeRjXfhl2UtUBn14JHX9k9JGLdz5PgpP9G3Fy6nqqY383IyRufCRpaQOVjHf7y69a1GJMHkcf2U8Tx968f8Az/JRT6P+KdDXzAmzHUzrjgXCWLZPgC74qbsWo52kc8tDNdYmzZRERW5pCIiAIiIAiIgC1I1rg/2xWX/e/LZbb5Lbdapa56csxqryIBMbh2h0MZuPG48EBYugbf8ARoj/AKmL5tH8lgdZ589D/du/iCzWrmUOo4yPYaPw7Tf0WK1ownap38LSNJ7bsIH5/BcVs97u1cPvl9GTbnW3+BmNVDR5LL2zm/8A7UStPBmWivzJP6foqk1S1A6Koj4iRryOx7Nkf8Mq38K+qb4/xFdyUx60REAREQBERAFyAXEBc1qqdxvpLmLLi5clxcvEF1jZUfVKX16sAqqY8TC8H7r22/iK6dWH/h5v77/px/yXDXfWbVfFH+7pwT3ySPy+EY+K9GrOAile47nzOI7gxjfzBVXt5pWT96+pmz/6+Rk9Yrf+46w+9B/x4v5qmNCa18U7nM3mMjw2mH9FdOs92xgU9/2j4gPCWM/8hVX6oML8orZGWvaBzt190kQ/VatgrFr5+iN9x2zapERXpoCIiAIiIAiIgC11+kbhhZiEM9hsywAX4l8bnbX+F8a2KVYfSC0f8ow1tQ0XfTSBxNrnon2Y8D73RuPYxAQrU5X7dPJEbXjdkPddcj57SzesSj26MvzvG9rvAnYPhZ9/BV9qjxYRVpicbCZhaP7xvWb8tsd5CuKtpGzRvif6L2lru4i3xXDX7/h7SVXllS8ufqWEF0lHd8iutWeI9FW9GTYTMLfvt67e7qiT4hXxg7rxDsJHzv8AqtY3tlpprX2ZYX5HP02G4NuLTYHtB7VsLoNjjKuASMyDgCW8WvHVe09oOXzXeJprKKTgSVERZARLIsKSfAy4tcQiL60LJg5NC+r7ZLLS9SWlhYPi61yeVDNaGlYoaNzWOtPPeOEA5tFvOS/dad/tOaOK9xWNTRUll4KY02xoVdfUTg3YX7MZ3jo4wGAjsdsl/wB9WRonhxgpIYyDtbO04cdt5LyPAut4KstFMF8pqY47ebb1pOWw23V+8bNtyJ5K8sFpduTaO5ufjw/n4LlfaKvvOFtH3v6L1JtlHCdR+4gH0gK4RUlJSDe55kPK0bNnPvMt/ulef6NeE3lq6kg9VjImO4HbcXvH+CP4qGa4dIxWYnIGm8cA6Fm+xLCds/jLhfiGhXhqTwDyTCYiRZ9QTO7ufYR//G1h8SrvZ9HoreMX7/ieJvLyTxERTjwEREAREQBERAF5sTw6OphkglF45WOY8buq4FpseBsd69KIDTDF8Nmw6sfC4lstPLYOtbNpux4B4EbLh2EK+dGceZW0zJ2WuRaRo9SQek39R2EFYH6RuitjDiEbd/magjnvicfAPaSeTAq81e6YeQT7MhPk8thIPYdwkA7OPMc7BUm2bB3VHegutHh4rmvsSKFTclh8GT3WNgF2irYM2gNmAvmz1X/d3E8jfc1YfQHTQ4ZUbTg51O/KZgzIysJGjiRlccQOYCs4EOFxYgjvBB/MWVZ6YaIGmcZoWkwHNwH7Hnf3O3hxULYe004q1qvVdl+nv7vgYu7fXpI+ZsFQ10c8bZYntfG8XY9puHA8l3ha6aEaez4ZJYAyUzjeWC+Y5yRXya/s3O3G28XxgOktLXR9JTStkHrN3PYeT2HNp7wupqR3lggQluvJlgEc1GuC5F4XiEWjdKSaOpco1xRbiMnh5O5cXPXWo5pXp7R4cCJX7c1rtp2WdIb3sSNzG5HrOsMsrled02Oo2ZXGsaho4XzzuDI2DM7yTwa0es4nIALXPSrSabEal08gcAbNhhHW6OO/VYAPScSbk8SeQAHLSrS+pxKUPnIDWk9FC2+xHfLL232yLjmeAANlKNCNDzFapqG2f+yjO9g9t3vchw790S9vadnS6Sfku9/vEzSpOrLdRmNDNGzSwgEXnksZN1wfVjvybc+JcVndPNJG4RhzntI6d/Uh7ZXDN/c0XOfsgcVmKKBlPG6onIY1rS4l2QYwDNx7bLXDWNpu/FasyZthZdlOzky/pke07efAZ2XJ7Ptql7cOvW78v0X7yLKrJQioR5Hl0G0ZfidfDTC5a521M7PqxNzkcTwNshfi4DitwY4w0BrQAAAABuAGQAVcaktATh9J5RM21TUAEgizood7Izfc4+kd3AH0VZK7UhhERAEREAREQBERAERebEcShponTTvZHGwXe9xsAP53yA4koCvNfOlENPh5pXx9JJVXEYNw1gjcxxkJHEEtsON88t+tnk79jb2TsXDdq2W0QTs352BKnOtzWIzF6iPoWFsMG2I3u9OTb2dpxHqjqCw3899h4NGtIqYUz6SryjNyxwaTvN7ZC+0DmD2di0V6kqcd6Mc68PDwPUUm8NmT1faxfJ9mmqiTDujk3mL3Xc2fl3breY8OAIILSLgjMEHiOYWsczQHENO00E7LrWuL5G3C/JSrQ7WHPQebcOlgv9WTYs5mM8OezuvyuVQbT2N02a1v2ua4Z/JJo193qyLBx/V2yQmSlIjdxiP1Z+zbNh+I7AoGRPSy/tYJm7iC6OQdzmnNuXA2ParawDSemrmbUDwTa7ozYSM7HN/UXHavfVUccrdmVjHt9lzQ4fAqBa7buLR9FcRcsd+jX38/iZq2kKnWhoQrBNc2IQANnEVU0cXeal/GwbJy9y/apNHr4p/XpKkfZdE7+JzVicS1cUslzEXwuz3HbZfta7O3YCFgajVnVD0JIHjtL4z8A135roaO27Oqu1uvuen4+ZClaVYvhkn8WvLDyCTDWtI3NLIiT3FspHxsvFW6+IbHoKSdzuHSvjjb8WF5+ShLNWtbxdSj/aSH/pr2war5LjbqGAcQ2Mk+BLhb4LbLa9lHjUXzf0R5VtVf9ToxzWxidUC1r208Z9WEEPtyMriXX7W7KjWGYTPVPIhY55JJe/1Q42uXvPHO+Zue1WPQavaKLN4fMf8AWO6v4WgAjvupXh+FOcA2NoawZCw2WAdlv0VVce0UOzbxbfe9F8OP0JELJ8ajwiJ6M6DR0xEklpZ+GXUYfcHE8No58gLqe0tEyBhnqHNY1g2iXEBrAPWcTksbjulOHYQ3aqJA6a3VibZ0rr3tZl+oDY9Z1h2qiNOtZlXirtl3mqcW2adrri49Z7rDbd4ADgBxrqFlc39Tpq78/sv1G+VSNOO7AymtLWk/Enmnpy5lGw9odO4bnvHBg9Vvic7Bud1K6qzUPZiFW20DDtU8RH1zxukcD+zB3e0RyGf3VZqTfO5tViTCyEWMVM7J83EOkG9rPdOZ7B6WwEcYaA1oAAAAAFgANwA4BdhRowowUILQiN5OSIi2mAiIgCIiAIiIAiKK6e6xKXCIdqU7czgehpwbOeeZ9hl97j4XKAyelGlVLhsBqKp+ywZNaM3yO4MY31nH4DeSALrWPWHrHqcYmG0DHTsPmacG4B9t59Z9uO4DIcb4rSjSyrxSczVL9o7mMGUcbfZY2+Q+JPElerAdHHSOa3Zu525v6u5ALXUqKCyzdSpOb8DCsg2RnxHy/ku7BsAqK2boaSJ8slidltsmi1yScgMxmeYUi03rYIWCihDXvaQ6om2QTt2+rYT6IF87d3NXjqb0G/s2hD5W2qaiz5b72M/ZxbsrA3I9pxHALFJuS3meqzj2Y8iIauNQ2zaoxVvWB83SBwc3L1pXMJDr7w0G1t972GX031BUtVtS0BbSzb+isTA855ADOLO2bbjL0Va6LaRzTbHNHK7C5w2dksEguY5ASA6290cjcjvG45Xzss9gmtqthynDahvvWY8cuu0Z+IJz3raStoYp2GOZjJGOycx7Q5pHaDkq30j+j/htRd1MZKR5vk09JFc55sebjua4AclHr2tG4WKsU/3v4nqM5R4MjFBraw6QecMsJ5OYXDwMd/mAszBpthzxcVUA+08M+T7KIYn9HPEmE9BNSzN4XL43k9xaW/4lHZNTOON30bvCWB35SKlqez1tLWMmvn6epIV1LmWz/wBqaD/1dH/vEX/2XCo0xwyIbUlZTAcmOM7vwxXVPu1V4yHbPkVRfuBH4gbfNemHU1jjzYUbh2ukhb+b14h7OUU+tNsy7qXJE7rtdmHQ3FPTz1DhudIWxMPaPSPxaonpDrwxOpaWRdHSsP7oHpNm1rdI45d7Q0rNYT9HCufnU1FPCMrBgfM7tuOoPg4qwNHtRGFUpDpWyVTxneU9QHsjbYEdjtpWlHZltR7Mfjr+DRKpKXFlB6M6F4hi0p8nje+7j0k77iNrjYkvkO93WvYXcb3sVfegepOjw4iaciqqBYtc5oEcRBuDGw3617dY3OQI2VYcFOyNoYxrWMaLNa0BrWjkAMgF2KxNYREQBERAEREAREQBEVM609dwhLqTDXNdJmJqoZtj4bMXBz+btw4XObQJDrM1vQYWHQQbMtYR6G9kN9zpSOPEMGe4mwIvrdX189ZM6ad75JXm73uzJPIchwAGQAAGS6Q18ri5xc5zjcuJJc5xOZud5J4qSYXhWzYAbTzkAM8zwHatFWsqa8SRSouer4HDB8DO00bO1IT1W9vb/VgpPj+KNwmDooi11XKOs/8Ads5j8hzNzwsvfPNDhFOZZNl1S8EMZ2+yPdGRc7u7FCdFNGqrG6/YuSXHbqJjujjuNo99uq1vOwyG6LSpurLfnwJFaoqa3Ykp1K6u3V9T5bUNJpoXXF7+enBBA7Wt3uPE2GdzbZJeLBsHho4I6eBoZFG3ZY0fEk83EkkniSSvarErwiIgCIiAIiIAiIgCIiAIiIAiIgCIiAIiIAhKKkNdutQWfhtG65N21coOQG50DTz4O/DzsBjdb2uI1BdRYe8iAZT1DTYzHjHGR+y5uHp7h1fTqKCAuP8AWaQQlx/rPsUkw/DxGLu9L+Ecu9aK1ZU0SqNHe6z4H3DsO2LEi7zkAM7X4DmVNqaGHDIDVVP1hFmMyuCRkxvvHieA+fHDaKKhhNZVZEC7GesL7gAd8h5cPyrbSPSOWulMkmQGUcYPVY3kOZ5nj8hCp03WlmXAk1aqprC4nKvrqnE6oZF8sjgyKJvC5s1jfj+ZK2f1baBx4TSCPqmd9nVMg9Z9smg79htyB3k2F1DtR2rM0rBiFWy07x/o7HDOKMjN5B3PcDbsb9ogW8rNJJYRWttvLCIiyYCIiAIiIAiIgCIiAIiIAiIgCIiAIiIAiKDa09ZMeEQbLLOq5Qehj3ho3GV/ug7h6xy3AkAYbXFrVFAw0dI4GreOu8f+XY4b/wC8IOQ4A7XK+uUbC48e08Sf5rnU1Mk8jpJHOfI9xc95Ny5xNySs5hOHbID3b/VHLtPatNWqqayb6NLfeXwO3DsPEY2nel/CP5qaYNhMdPGayrIa1o2mNPDk4ji48G9o47vmA4IyNnlVVZsbRtNDt1vbd+g4qD6ZaXvr5LC7YGHzbOZ9t3vEfAeN4FOEq0ssnVKipo6dLNKpK+XaN2xNv0UfIe07m4/5KztS2qfpNjEa1nUydSwuHp8png+rxaOO/da/i1O6o/Ki2urmf6ODeCBw+vI9d4/dA8PW+z6Wwqs4xUVhFXKTk8sIiL0YCIiAIiIAiIgCIiAIiIAiIgCIiAIiIAiIgMZpJpBDQU0lVObMjbewtdztzWNv6xNgO9aiaT6RzYjVSVM5u55ybwYz1Y2+60Zdu85lWJ9IXSl81a2ia7zVO1rntzF53jauedo3MA5bTuaqcFAZjBsOv1nDIfM8u5T/AADA2bPlNSQ2Fo2mh2QcB6zvd5Dj3b/Bodh8M0XlEpY2CP0mki200Ana5NzB7b/GP6a6aOrXdHHdtO09Vu4vI9Zw/IcFWbk609Szc40oLA020zdWv2I7tp2nqt3F59t36DgpDqh1WuxKUVNS0iijduNwah49RvuA+k77ozuW4vVfq4lxeou4ObSRkdPLuvxEUfN5yv7INzwB2moqKOCNsUTWsjYA1jGiwa0bgFYxiorCK6UnJ5Z2xxhoDWgAAAAAWAA3ADgFyRF6PIREQBERAEREAREQBERAEREAREQBERAEREAREQGo8tM/FsVneCXMkme9zxwi2jsAeGy0f5KWawNVhZTeW0zQBG0dNEBYFgH1rB7o38wL8DeOitfgWMTNMZdHHK5roSfTgJJjN889hzXA9ue8r26ydbMmKNFPAx0NKCC5pI25SM27YbkGg5htzmAb5C1VWp3UruEoPEEv9z6G1SioY5kDZVyBjow5wY4guZc2cW3sSONrlTrVjqomxV4ll2oqNp60m50pG9kV/gXbh2lZHVZqckxDZqqwOjpLgtZm19R3He2Pm7eeHMbG0tKyJjY42tYxgDWMaA1rWjIAAbgrU1HRhOEQUkLIKdjY4mCzGDcOZJOZJOZJzJJJXsREAREQBERAEREAREQBERAEREAREQBERAEREAREQBERAYrGtFqKtFqqngmyIDnMBe0Hfsv9JvgRuUI0Q1bYVHWVBFLGeic3og90kobcXvsyOIJvxIuERAWWBZfURAEREAREQBERAEREAREQBERAEREAREQBERAEREAREQBER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8" name="Picture 10" descr="http://img1.wikia.nocookie.net/__cb20130122142401/clubpenguin/images/6/6f/Magnifying_Glass.PNG"/>
          <p:cNvPicPr>
            <a:picLocks noChangeAspect="1" noChangeArrowheads="1"/>
          </p:cNvPicPr>
          <p:nvPr/>
        </p:nvPicPr>
        <p:blipFill>
          <a:blip r:embed="rId4" cstate="print"/>
          <a:srcRect/>
          <a:stretch>
            <a:fillRect/>
          </a:stretch>
        </p:blipFill>
        <p:spPr bwMode="auto">
          <a:xfrm rot="1183722">
            <a:off x="7751522" y="5079801"/>
            <a:ext cx="914400" cy="93823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1.wp.com/catherinescareercorner.com/wp-content/uploads/2013/07/Skills_for_Today.jpg"/>
          <p:cNvPicPr>
            <a:picLocks noChangeAspect="1" noChangeArrowheads="1"/>
          </p:cNvPicPr>
          <p:nvPr/>
        </p:nvPicPr>
        <p:blipFill>
          <a:blip r:embed="rId3" cstate="print"/>
          <a:srcRect/>
          <a:stretch>
            <a:fillRect/>
          </a:stretch>
        </p:blipFill>
        <p:spPr bwMode="auto">
          <a:xfrm>
            <a:off x="6747933" y="0"/>
            <a:ext cx="2396067" cy="1725167"/>
          </a:xfrm>
          <a:prstGeom prst="rect">
            <a:avLst/>
          </a:prstGeom>
          <a:noFill/>
        </p:spPr>
      </p:pic>
      <p:sp>
        <p:nvSpPr>
          <p:cNvPr id="2" name="Title 1"/>
          <p:cNvSpPr>
            <a:spLocks noGrp="1"/>
          </p:cNvSpPr>
          <p:nvPr>
            <p:ph type="title"/>
          </p:nvPr>
        </p:nvSpPr>
        <p:spPr>
          <a:xfrm>
            <a:off x="381000" y="152400"/>
            <a:ext cx="7924800" cy="990600"/>
          </a:xfrm>
        </p:spPr>
        <p:txBody>
          <a:bodyPr>
            <a:normAutofit fontScale="90000"/>
          </a:bodyPr>
          <a:lstStyle/>
          <a:p>
            <a:r>
              <a:rPr lang="en-US" u="sng" dirty="0" smtClean="0"/>
              <a:t>Navigating Systems</a:t>
            </a:r>
            <a:r>
              <a:rPr lang="en-US" dirty="0" smtClean="0"/>
              <a:t/>
            </a:r>
            <a:br>
              <a:rPr lang="en-US" dirty="0" smtClean="0"/>
            </a:br>
            <a:r>
              <a:rPr lang="en-US" dirty="0" smtClean="0"/>
              <a:t>Matching Skills &amp; Sub Skills</a:t>
            </a:r>
            <a:endParaRPr lang="en-US" dirty="0"/>
          </a:p>
        </p:txBody>
      </p:sp>
      <p:sp>
        <p:nvSpPr>
          <p:cNvPr id="5" name="Content Placeholder 4"/>
          <p:cNvSpPr>
            <a:spLocks noGrp="1"/>
          </p:cNvSpPr>
          <p:nvPr>
            <p:ph idx="1"/>
          </p:nvPr>
        </p:nvSpPr>
        <p:spPr>
          <a:xfrm>
            <a:off x="304800" y="1676400"/>
            <a:ext cx="8458200" cy="5181599"/>
          </a:xfrm>
        </p:spPr>
        <p:txBody>
          <a:bodyPr>
            <a:normAutofit/>
          </a:bodyPr>
          <a:lstStyle/>
          <a:p>
            <a:pPr>
              <a:buNone/>
            </a:pPr>
            <a:r>
              <a:rPr lang="en-US" sz="3600" b="1" i="1" dirty="0" smtClean="0">
                <a:solidFill>
                  <a:srgbClr val="FF0000"/>
                </a:solidFill>
              </a:rPr>
              <a:t>It’s a QUIZ!</a:t>
            </a:r>
          </a:p>
          <a:p>
            <a:r>
              <a:rPr lang="en-US" sz="3600" dirty="0" smtClean="0"/>
              <a:t>One of your Outside Tasks was to preview the Navigating Systems (NS) category of the TIF</a:t>
            </a:r>
          </a:p>
          <a:p>
            <a:r>
              <a:rPr lang="en-US" sz="3600" dirty="0" smtClean="0"/>
              <a:t>The NS category contains 3 skills with each skill broken down into sub skills</a:t>
            </a:r>
          </a:p>
          <a:p>
            <a:r>
              <a:rPr lang="en-US" sz="3600" dirty="0" smtClean="0"/>
              <a:t>Match each sub skill to the appropriate skill.</a:t>
            </a:r>
          </a:p>
        </p:txBody>
      </p:sp>
      <p:sp>
        <p:nvSpPr>
          <p:cNvPr id="6" name="Slide Number Placeholder 5"/>
          <p:cNvSpPr>
            <a:spLocks noGrp="1"/>
          </p:cNvSpPr>
          <p:nvPr>
            <p:ph type="sldNum" sz="quarter" idx="12"/>
          </p:nvPr>
        </p:nvSpPr>
        <p:spPr/>
        <p:txBody>
          <a:bodyPr>
            <a:normAutofit fontScale="85000" lnSpcReduction="20000"/>
          </a:bodyPr>
          <a:lstStyle/>
          <a:p>
            <a:fld id="{58F4FCFB-AAA4-4FF1-84EE-D3C7F75F194D}" type="slidenum">
              <a:rPr lang="en-US" smtClean="0"/>
              <a:pPr/>
              <a:t>7</a:t>
            </a:fld>
            <a:endParaRPr lang="en-US"/>
          </a:p>
        </p:txBody>
      </p:sp>
      <p:sp>
        <p:nvSpPr>
          <p:cNvPr id="7" name="Footer Placeholder 6"/>
          <p:cNvSpPr>
            <a:spLocks noGrp="1"/>
          </p:cNvSpPr>
          <p:nvPr>
            <p:ph type="ftr" sz="quarter" idx="11"/>
          </p:nvPr>
        </p:nvSpPr>
        <p:spPr/>
        <p:txBody>
          <a:bodyPr/>
          <a:lstStyle/>
          <a:p>
            <a:r>
              <a:rPr lang="en-US" smtClean="0"/>
              <a:t>ACES PLC II, ATLAS, January 2015</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0" name="AutoShape 4"/>
          <p:cNvSpPr>
            <a:spLocks noChangeShapeType="1"/>
          </p:cNvSpPr>
          <p:nvPr/>
        </p:nvSpPr>
        <p:spPr bwMode="auto">
          <a:xfrm>
            <a:off x="1828800" y="1295400"/>
            <a:ext cx="6176964" cy="0"/>
          </a:xfrm>
          <a:prstGeom prst="straightConnector1">
            <a:avLst/>
          </a:prstGeom>
          <a:noFill/>
          <a:ln w="28575">
            <a:solidFill>
              <a:schemeClr val="bg1"/>
            </a:solidFill>
            <a:round/>
            <a:headEnd/>
            <a:tailEnd type="triangle" w="med" len="med"/>
          </a:ln>
        </p:spPr>
        <p:txBody>
          <a:bodyPr vert="horz" wrap="square" lIns="91429" tIns="45714" rIns="91429" bIns="45714"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normAutofit fontScale="85000" lnSpcReduction="20000"/>
          </a:bodyPr>
          <a:lstStyle/>
          <a:p>
            <a:fld id="{58F4FCFB-AAA4-4FF1-84EE-D3C7F75F194D}" type="slidenum">
              <a:rPr lang="en-US" smtClean="0"/>
              <a:pPr/>
              <a:t>8</a:t>
            </a:fld>
            <a:endParaRPr lang="en-US"/>
          </a:p>
        </p:txBody>
      </p:sp>
      <p:sp>
        <p:nvSpPr>
          <p:cNvPr id="6" name="Rectangle 5"/>
          <p:cNvSpPr/>
          <p:nvPr/>
        </p:nvSpPr>
        <p:spPr>
          <a:xfrm>
            <a:off x="228600" y="0"/>
            <a:ext cx="8686800" cy="523220"/>
          </a:xfrm>
          <a:prstGeom prst="rect">
            <a:avLst/>
          </a:prstGeom>
          <a:solidFill>
            <a:srgbClr val="92D050"/>
          </a:solidFill>
        </p:spPr>
        <p:txBody>
          <a:bodyPr wrap="square">
            <a:spAutoFit/>
          </a:bodyPr>
          <a:lstStyle/>
          <a:p>
            <a:pPr algn="ctr"/>
            <a:r>
              <a:rPr lang="en-US" sz="2800" b="1" dirty="0" smtClean="0">
                <a:latin typeface="Calibri"/>
                <a:ea typeface="Times New Roman"/>
                <a:cs typeface="Times New Roman"/>
              </a:rPr>
              <a:t>Review the Preview! Outside Task #6</a:t>
            </a:r>
          </a:p>
        </p:txBody>
      </p:sp>
      <p:graphicFrame>
        <p:nvGraphicFramePr>
          <p:cNvPr id="8" name="Table 7"/>
          <p:cNvGraphicFramePr>
            <a:graphicFrameLocks noGrp="1"/>
          </p:cNvGraphicFramePr>
          <p:nvPr/>
        </p:nvGraphicFramePr>
        <p:xfrm>
          <a:off x="304800" y="5105400"/>
          <a:ext cx="8610600" cy="1763268"/>
        </p:xfrm>
        <a:graphic>
          <a:graphicData uri="http://schemas.openxmlformats.org/drawingml/2006/table">
            <a:tbl>
              <a:tblPr/>
              <a:tblGrid>
                <a:gridCol w="2057400"/>
                <a:gridCol w="838200"/>
                <a:gridCol w="2819400"/>
                <a:gridCol w="2895600"/>
              </a:tblGrid>
              <a:tr h="228600">
                <a:tc gridSpan="4">
                  <a:txBody>
                    <a:bodyPr/>
                    <a:lstStyle/>
                    <a:p>
                      <a:pPr marL="0" marR="0" algn="ctr">
                        <a:lnSpc>
                          <a:spcPct val="115000"/>
                        </a:lnSpc>
                        <a:spcBef>
                          <a:spcPts val="0"/>
                        </a:spcBef>
                        <a:spcAft>
                          <a:spcPts val="0"/>
                        </a:spcAft>
                      </a:pPr>
                      <a:r>
                        <a:rPr lang="en-US" sz="1800" b="1" dirty="0">
                          <a:latin typeface="Calibri"/>
                          <a:ea typeface="Times New Roman"/>
                          <a:cs typeface="Times New Roman"/>
                        </a:rPr>
                        <a:t>TIF Category: </a:t>
                      </a:r>
                      <a:r>
                        <a:rPr lang="en-US" sz="1800" b="1" u="sng" dirty="0" smtClean="0">
                          <a:solidFill>
                            <a:srgbClr val="009900"/>
                          </a:solidFill>
                          <a:latin typeface="Calibri"/>
                          <a:ea typeface="Times New Roman"/>
                          <a:cs typeface="Times New Roman"/>
                        </a:rPr>
                        <a:t>Navigating</a:t>
                      </a:r>
                      <a:r>
                        <a:rPr lang="en-US" sz="1800" b="1" u="sng" baseline="0" dirty="0" smtClean="0">
                          <a:solidFill>
                            <a:srgbClr val="009900"/>
                          </a:solidFill>
                          <a:latin typeface="Calibri"/>
                          <a:ea typeface="Times New Roman"/>
                          <a:cs typeface="Times New Roman"/>
                        </a:rPr>
                        <a:t> Systems</a:t>
                      </a:r>
                      <a:endParaRPr lang="en-US" sz="1800" b="1" u="sng" dirty="0">
                        <a:solidFill>
                          <a:srgbClr val="009900"/>
                        </a:solidFill>
                        <a:latin typeface="Calibri"/>
                        <a:ea typeface="Times New Roman"/>
                        <a:cs typeface="Times New Roman"/>
                      </a:endParaRPr>
                    </a:p>
                  </a:txBody>
                  <a:tcPr marL="61403" marR="614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tc hMerge="1">
                  <a:txBody>
                    <a:bodyPr/>
                    <a:lstStyle/>
                    <a:p>
                      <a:endParaRPr lang="en-US"/>
                    </a:p>
                  </a:txBody>
                  <a:tcPr/>
                </a:tc>
                <a:tc hMerge="1">
                  <a:txBody>
                    <a:bodyPr/>
                    <a:lstStyle/>
                    <a:p>
                      <a:endParaRPr lang="en-US"/>
                    </a:p>
                  </a:txBody>
                  <a:tcPr/>
                </a:tc>
              </a:tr>
              <a:tr h="274833">
                <a:tc>
                  <a:txBody>
                    <a:bodyPr/>
                    <a:lstStyle/>
                    <a:p>
                      <a:pPr marL="0" marR="0" algn="ctr">
                        <a:lnSpc>
                          <a:spcPct val="115000"/>
                        </a:lnSpc>
                        <a:spcBef>
                          <a:spcPts val="0"/>
                        </a:spcBef>
                        <a:spcAft>
                          <a:spcPts val="0"/>
                        </a:spcAft>
                      </a:pPr>
                      <a:r>
                        <a:rPr lang="en-US" sz="2000" b="1" dirty="0">
                          <a:latin typeface="Calibri"/>
                          <a:ea typeface="Times New Roman"/>
                          <a:cs typeface="Times New Roman"/>
                        </a:rPr>
                        <a:t>TIF Skill/Sub Skill</a:t>
                      </a:r>
                      <a:endParaRPr lang="en-US" sz="2000" dirty="0">
                        <a:latin typeface="Calibri"/>
                        <a:ea typeface="Times New Roman"/>
                        <a:cs typeface="Times New Roman"/>
                      </a:endParaRPr>
                    </a:p>
                  </a:txBody>
                  <a:tcPr marL="61403" marR="6140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b="1" dirty="0">
                          <a:latin typeface="Calibri"/>
                          <a:ea typeface="Times New Roman"/>
                          <a:cs typeface="Times New Roman"/>
                        </a:rPr>
                        <a:t>Level</a:t>
                      </a:r>
                      <a:endParaRPr lang="en-US" sz="2000" dirty="0">
                        <a:latin typeface="Calibri"/>
                        <a:ea typeface="Times New Roman"/>
                        <a:cs typeface="Times New Roman"/>
                      </a:endParaRPr>
                    </a:p>
                  </a:txBody>
                  <a:tcPr marL="61403" marR="6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b="1" dirty="0">
                          <a:latin typeface="Calibri"/>
                          <a:ea typeface="Times New Roman"/>
                          <a:cs typeface="Times New Roman"/>
                        </a:rPr>
                        <a:t>Activity Description</a:t>
                      </a:r>
                      <a:endParaRPr lang="en-US" sz="2000" dirty="0">
                        <a:latin typeface="Calibri"/>
                        <a:ea typeface="Times New Roman"/>
                        <a:cs typeface="Times New Roman"/>
                      </a:endParaRPr>
                    </a:p>
                  </a:txBody>
                  <a:tcPr marL="61403" marR="6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b="1" dirty="0">
                          <a:latin typeface="Calibri"/>
                          <a:ea typeface="Times New Roman"/>
                          <a:cs typeface="Times New Roman"/>
                        </a:rPr>
                        <a:t>How will you tweak it?</a:t>
                      </a:r>
                      <a:endParaRPr lang="en-US" sz="2000" dirty="0">
                        <a:latin typeface="Calibri"/>
                        <a:ea typeface="Times New Roman"/>
                        <a:cs typeface="Times New Roman"/>
                      </a:endParaRPr>
                    </a:p>
                  </a:txBody>
                  <a:tcPr marL="61403" marR="6140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701665">
                <a:tc>
                  <a:txBody>
                    <a:bodyPr/>
                    <a:lstStyle/>
                    <a:p>
                      <a:pPr marL="0" marR="0" algn="l">
                        <a:lnSpc>
                          <a:spcPct val="115000"/>
                        </a:lnSpc>
                        <a:spcBef>
                          <a:spcPts val="0"/>
                        </a:spcBef>
                        <a:spcAft>
                          <a:spcPts val="0"/>
                        </a:spcAft>
                      </a:pPr>
                      <a:r>
                        <a:rPr lang="en-US" sz="2400" b="1" dirty="0" smtClean="0">
                          <a:solidFill>
                            <a:srgbClr val="7030A0"/>
                          </a:solidFill>
                          <a:latin typeface="Calibri"/>
                          <a:ea typeface="Times New Roman"/>
                          <a:cs typeface="Times New Roman"/>
                        </a:rPr>
                        <a:t>Skill</a:t>
                      </a:r>
                      <a:r>
                        <a:rPr lang="en-US" sz="2400" b="1" baseline="0" dirty="0" smtClean="0">
                          <a:solidFill>
                            <a:srgbClr val="7030A0"/>
                          </a:solidFill>
                          <a:latin typeface="Calibri"/>
                          <a:ea typeface="Times New Roman"/>
                          <a:cs typeface="Times New Roman"/>
                        </a:rPr>
                        <a:t> 1a</a:t>
                      </a:r>
                      <a:endParaRPr lang="en-US" sz="2400" b="1" dirty="0">
                        <a:solidFill>
                          <a:srgbClr val="7030A0"/>
                        </a:solidFill>
                        <a:latin typeface="Calibri"/>
                        <a:ea typeface="Times New Roman"/>
                        <a:cs typeface="Times New Roman"/>
                      </a:endParaRPr>
                    </a:p>
                  </a:txBody>
                  <a:tcPr marL="61403" marR="6140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smtClean="0">
                          <a:solidFill>
                            <a:srgbClr val="7030A0"/>
                          </a:solidFill>
                          <a:latin typeface="Calibri"/>
                          <a:ea typeface="Times New Roman"/>
                          <a:cs typeface="Times New Roman"/>
                        </a:rPr>
                        <a:t>Inter.</a:t>
                      </a:r>
                      <a:endParaRPr lang="en-US" sz="2400" b="1" dirty="0">
                        <a:solidFill>
                          <a:srgbClr val="7030A0"/>
                        </a:solidFill>
                        <a:latin typeface="Calibri"/>
                        <a:ea typeface="Times New Roman"/>
                        <a:cs typeface="Times New Roman"/>
                      </a:endParaRPr>
                    </a:p>
                  </a:txBody>
                  <a:tcPr marL="61403" marR="6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b="1" dirty="0" smtClean="0">
                          <a:solidFill>
                            <a:srgbClr val="7030A0"/>
                          </a:solidFill>
                          <a:latin typeface="Calibri"/>
                          <a:ea typeface="Calibri"/>
                          <a:cs typeface="Times New Roman"/>
                        </a:rPr>
                        <a:t>Role play calling a particular place</a:t>
                      </a:r>
                      <a:r>
                        <a:rPr lang="en-US" sz="1800" b="1" baseline="0" dirty="0" smtClean="0">
                          <a:solidFill>
                            <a:srgbClr val="7030A0"/>
                          </a:solidFill>
                          <a:latin typeface="Calibri"/>
                          <a:ea typeface="Calibri"/>
                          <a:cs typeface="Times New Roman"/>
                        </a:rPr>
                        <a:t> </a:t>
                      </a:r>
                      <a:r>
                        <a:rPr lang="en-US" sz="1800" b="1" dirty="0" smtClean="0">
                          <a:solidFill>
                            <a:srgbClr val="7030A0"/>
                          </a:solidFill>
                          <a:latin typeface="Calibri"/>
                          <a:ea typeface="Calibri"/>
                          <a:cs typeface="Times New Roman"/>
                        </a:rPr>
                        <a:t>and asking questions about the services they offer. </a:t>
                      </a:r>
                      <a:endParaRPr lang="en-US" sz="1800" b="1" dirty="0">
                        <a:solidFill>
                          <a:srgbClr val="7030A0"/>
                        </a:solidFill>
                        <a:latin typeface="Calibri"/>
                        <a:ea typeface="Times New Roman"/>
                        <a:cs typeface="Times New Roman"/>
                      </a:endParaRPr>
                    </a:p>
                  </a:txBody>
                  <a:tcPr marL="61403" marR="6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smtClean="0">
                          <a:solidFill>
                            <a:srgbClr val="7030A0"/>
                          </a:solidFill>
                          <a:latin typeface="Calibri"/>
                          <a:ea typeface="Times New Roman"/>
                          <a:cs typeface="Times New Roman"/>
                        </a:rPr>
                        <a:t>Work in groups to develop questions for role play.  Check</a:t>
                      </a:r>
                      <a:r>
                        <a:rPr lang="en-US" sz="1800" b="1" baseline="0" dirty="0" smtClean="0">
                          <a:solidFill>
                            <a:srgbClr val="7030A0"/>
                          </a:solidFill>
                          <a:latin typeface="Calibri"/>
                          <a:ea typeface="Times New Roman"/>
                          <a:cs typeface="Times New Roman"/>
                        </a:rPr>
                        <a:t> for accuracy.</a:t>
                      </a:r>
                      <a:endParaRPr lang="en-US" sz="1800" b="1" dirty="0">
                        <a:solidFill>
                          <a:srgbClr val="7030A0"/>
                        </a:solidFill>
                        <a:latin typeface="Calibri"/>
                        <a:ea typeface="Times New Roman"/>
                        <a:cs typeface="Times New Roman"/>
                      </a:endParaRPr>
                    </a:p>
                  </a:txBody>
                  <a:tcPr marL="61403" marR="6140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152401" y="457200"/>
          <a:ext cx="8839199" cy="4526280"/>
        </p:xfrm>
        <a:graphic>
          <a:graphicData uri="http://schemas.openxmlformats.org/drawingml/2006/table">
            <a:tbl>
              <a:tblPr/>
              <a:tblGrid>
                <a:gridCol w="666271"/>
                <a:gridCol w="1543528"/>
                <a:gridCol w="2209800"/>
                <a:gridCol w="2057400"/>
                <a:gridCol w="2362200"/>
              </a:tblGrid>
              <a:tr h="386862">
                <a:tc gridSpan="5">
                  <a:txBody>
                    <a:bodyPr/>
                    <a:lstStyle/>
                    <a:p>
                      <a:pPr marL="0" marR="0" algn="l">
                        <a:spcBef>
                          <a:spcPts val="0"/>
                        </a:spcBef>
                        <a:spcAft>
                          <a:spcPts val="0"/>
                        </a:spcAft>
                      </a:pPr>
                      <a:r>
                        <a:rPr lang="en-US" sz="1600" b="1" dirty="0">
                          <a:latin typeface="Calibri"/>
                          <a:ea typeface="Calibri"/>
                          <a:cs typeface="Times New Roman"/>
                        </a:rPr>
                        <a:t>NS Skill 1- Sub Skill a:</a:t>
                      </a:r>
                      <a:r>
                        <a:rPr lang="en-US" sz="1600" dirty="0">
                          <a:latin typeface="Calibri"/>
                          <a:ea typeface="Times New Roman"/>
                          <a:cs typeface="Times New Roman"/>
                        </a:rPr>
                        <a:t> Identify and utilize resources (print, electronic, and human) that aid in navigating specific systems (e.g., employee handbooks, HR department, student support services)</a:t>
                      </a:r>
                      <a:endParaRPr lang="en-US" sz="1600" dirty="0">
                        <a:latin typeface="Calibri"/>
                        <a:ea typeface="Calibri"/>
                        <a:cs typeface="Times New Roman"/>
                      </a:endParaRPr>
                    </a:p>
                  </a:txBody>
                  <a:tcPr marL="46842" marR="4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3431">
                <a:tc gridSpan="5">
                  <a:txBody>
                    <a:bodyPr/>
                    <a:lstStyle/>
                    <a:p>
                      <a:pPr marL="914400" marR="0" algn="just">
                        <a:spcBef>
                          <a:spcPts val="0"/>
                        </a:spcBef>
                        <a:spcAft>
                          <a:spcPts val="0"/>
                        </a:spcAft>
                      </a:pPr>
                      <a:r>
                        <a:rPr lang="en-US" sz="1600" b="1" dirty="0">
                          <a:solidFill>
                            <a:srgbClr val="FFFFFF"/>
                          </a:solidFill>
                          <a:latin typeface="Calibri"/>
                          <a:ea typeface="Calibri"/>
                          <a:cs typeface="Times New Roman"/>
                        </a:rPr>
                        <a:t>Complexity</a:t>
                      </a:r>
                      <a:endParaRPr lang="en-US" sz="1600" dirty="0">
                        <a:latin typeface="Calibri"/>
                        <a:ea typeface="Calibri"/>
                        <a:cs typeface="Times New Roman"/>
                      </a:endParaRPr>
                    </a:p>
                  </a:txBody>
                  <a:tcPr marL="46842" marR="4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25880">
                <a:tc gridSpan="2">
                  <a:txBody>
                    <a:bodyPr/>
                    <a:lstStyle/>
                    <a:p>
                      <a:pPr marL="0" marR="0" algn="ctr">
                        <a:spcBef>
                          <a:spcPts val="0"/>
                        </a:spcBef>
                        <a:spcAft>
                          <a:spcPts val="0"/>
                        </a:spcAft>
                      </a:pPr>
                      <a:r>
                        <a:rPr lang="en-US" sz="1200" b="1" dirty="0">
                          <a:solidFill>
                            <a:srgbClr val="FFFFFF"/>
                          </a:solidFill>
                          <a:latin typeface="Calibri"/>
                          <a:ea typeface="Calibri"/>
                          <a:cs typeface="Times New Roman"/>
                        </a:rPr>
                        <a:t>Sample Activities</a:t>
                      </a:r>
                      <a:endParaRPr lang="en-US" sz="1200" dirty="0">
                        <a:latin typeface="Calibri"/>
                        <a:ea typeface="Calibri"/>
                        <a:cs typeface="Times New Roman"/>
                      </a:endParaRPr>
                    </a:p>
                  </a:txBody>
                  <a:tcPr marL="46842" marR="4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a:txBody>
                    <a:bodyPr/>
                    <a:lstStyle/>
                    <a:p>
                      <a:pPr marL="0" marR="0" algn="ctr">
                        <a:spcBef>
                          <a:spcPts val="0"/>
                        </a:spcBef>
                        <a:spcAft>
                          <a:spcPts val="0"/>
                        </a:spcAft>
                      </a:pPr>
                      <a:r>
                        <a:rPr lang="en-US" sz="1200" dirty="0">
                          <a:latin typeface="Calibri"/>
                          <a:ea typeface="Calibri"/>
                          <a:cs typeface="Times New Roman"/>
                        </a:rPr>
                        <a:t>Develop a list of questions to ask when visiting a particular place of interest* for the first time. Brainstorm a list of resources for finding answers to the questions. Choose one of those resources and explore it with a partner.</a:t>
                      </a:r>
                    </a:p>
                  </a:txBody>
                  <a:tcPr marL="46842" marR="4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spcBef>
                          <a:spcPts val="0"/>
                        </a:spcBef>
                        <a:spcAft>
                          <a:spcPts val="0"/>
                        </a:spcAft>
                      </a:pPr>
                      <a:r>
                        <a:rPr lang="en-US" sz="1200" dirty="0">
                          <a:latin typeface="Calibri"/>
                          <a:ea typeface="Calibri"/>
                          <a:cs typeface="Times New Roman"/>
                        </a:rPr>
                        <a:t>Role play calling a particular place* and asking questions about the services they offer. Produce follow-up questions to gain more information.  </a:t>
                      </a:r>
                    </a:p>
                  </a:txBody>
                  <a:tcPr marL="46842" marR="4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spcBef>
                          <a:spcPts val="0"/>
                        </a:spcBef>
                        <a:spcAft>
                          <a:spcPts val="0"/>
                        </a:spcAft>
                      </a:pPr>
                      <a:r>
                        <a:rPr lang="en-US" sz="1200" dirty="0">
                          <a:latin typeface="Calibri"/>
                          <a:ea typeface="Calibri"/>
                          <a:cs typeface="Times New Roman"/>
                        </a:rPr>
                        <a:t>Contact (by phone, online, or in person) a particular place of interest* in order to learn more about the services they offer. Summarize the information gathered for a larger audience.</a:t>
                      </a:r>
                    </a:p>
                  </a:txBody>
                  <a:tcPr marL="46842" marR="4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688808">
                <a:tc gridSpan="2">
                  <a:txBody>
                    <a:bodyPr/>
                    <a:lstStyle/>
                    <a:p>
                      <a:pPr marL="0" marR="0" algn="ctr">
                        <a:spcBef>
                          <a:spcPts val="0"/>
                        </a:spcBef>
                        <a:spcAft>
                          <a:spcPts val="0"/>
                        </a:spcAft>
                      </a:pPr>
                      <a:r>
                        <a:rPr lang="en-US" sz="1200" b="1" dirty="0">
                          <a:solidFill>
                            <a:srgbClr val="FFFFFF"/>
                          </a:solidFill>
                          <a:latin typeface="Calibri"/>
                          <a:ea typeface="Calibri"/>
                          <a:cs typeface="Times New Roman"/>
                        </a:rPr>
                        <a:t>Technology</a:t>
                      </a:r>
                      <a:endParaRPr lang="en-US" sz="1200" dirty="0">
                        <a:latin typeface="Calibri"/>
                        <a:ea typeface="Calibri"/>
                        <a:cs typeface="Times New Roman"/>
                      </a:endParaRPr>
                    </a:p>
                    <a:p>
                      <a:pPr marL="0" marR="0" algn="ctr">
                        <a:spcBef>
                          <a:spcPts val="0"/>
                        </a:spcBef>
                        <a:spcAft>
                          <a:spcPts val="0"/>
                        </a:spcAft>
                      </a:pPr>
                      <a:r>
                        <a:rPr lang="en-US" sz="1200" b="1" dirty="0">
                          <a:solidFill>
                            <a:srgbClr val="FFFFFF"/>
                          </a:solidFill>
                          <a:latin typeface="Calibri"/>
                          <a:ea typeface="Calibri"/>
                          <a:cs typeface="Times New Roman"/>
                        </a:rPr>
                        <a:t>Activities:</a:t>
                      </a:r>
                      <a:endParaRPr lang="en-US" sz="1200" dirty="0">
                        <a:latin typeface="Calibri"/>
                        <a:ea typeface="Calibri"/>
                        <a:cs typeface="Times New Roman"/>
                      </a:endParaRPr>
                    </a:p>
                  </a:txBody>
                  <a:tcPr marL="46842" marR="4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595959"/>
                    </a:solidFill>
                  </a:tcPr>
                </a:tc>
                <a:tc hMerge="1">
                  <a:txBody>
                    <a:bodyPr/>
                    <a:lstStyle/>
                    <a:p>
                      <a:endParaRPr lang="en-US"/>
                    </a:p>
                  </a:txBody>
                  <a:tcPr/>
                </a:tc>
                <a:tc rowSpan="2">
                  <a:txBody>
                    <a:bodyPr/>
                    <a:lstStyle/>
                    <a:p>
                      <a:pPr marL="0" marR="0" algn="l">
                        <a:spcBef>
                          <a:spcPts val="0"/>
                        </a:spcBef>
                        <a:spcAft>
                          <a:spcPts val="0"/>
                        </a:spcAft>
                      </a:pPr>
                      <a:r>
                        <a:rPr lang="en-US" sz="1200" dirty="0">
                          <a:latin typeface="Calibri"/>
                          <a:ea typeface="Calibri"/>
                          <a:cs typeface="Times New Roman"/>
                        </a:rPr>
                        <a:t>Scan printed web pages and circle the information needed.  Visit the actual website and match circled information on print handout to actual information on website.</a:t>
                      </a:r>
                    </a:p>
                  </a:txBody>
                  <a:tcPr marL="46842" marR="4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rowSpan="2">
                  <a:txBody>
                    <a:bodyPr/>
                    <a:lstStyle/>
                    <a:p>
                      <a:pPr marL="0" marR="0" algn="l">
                        <a:spcBef>
                          <a:spcPts val="0"/>
                        </a:spcBef>
                        <a:spcAft>
                          <a:spcPts val="0"/>
                        </a:spcAft>
                      </a:pPr>
                      <a:r>
                        <a:rPr lang="en-US" sz="1200">
                          <a:latin typeface="Calibri"/>
                          <a:ea typeface="Calibri"/>
                          <a:cs typeface="Times New Roman"/>
                        </a:rPr>
                        <a:t>Find a phone number for a particular place* through a simple online search.</a:t>
                      </a:r>
                    </a:p>
                  </a:txBody>
                  <a:tcPr marL="46842" marR="4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rowSpan="2">
                  <a:txBody>
                    <a:bodyPr/>
                    <a:lstStyle/>
                    <a:p>
                      <a:pPr marL="0" marR="0" algn="l">
                        <a:spcBef>
                          <a:spcPts val="0"/>
                        </a:spcBef>
                        <a:spcAft>
                          <a:spcPts val="0"/>
                        </a:spcAft>
                      </a:pPr>
                      <a:r>
                        <a:rPr lang="en-US" sz="1200" dirty="0">
                          <a:latin typeface="Calibri"/>
                          <a:ea typeface="Calibri"/>
                          <a:cs typeface="Times New Roman"/>
                        </a:rPr>
                        <a:t>Find a phone number for a particular place* through a simple online search or the ‘contact’ page of the place’s website. Contact that place to learn more about the services they offer. Summarize the information gathered for a larger audience.</a:t>
                      </a:r>
                    </a:p>
                  </a:txBody>
                  <a:tcPr marL="46842" marR="4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835192">
                <a:tc gridSpan="2">
                  <a:txBody>
                    <a:bodyPr/>
                    <a:lstStyle/>
                    <a:p>
                      <a:pPr marL="0" marR="0" algn="just">
                        <a:spcBef>
                          <a:spcPts val="0"/>
                        </a:spcBef>
                        <a:spcAft>
                          <a:spcPts val="0"/>
                        </a:spcAft>
                      </a:pPr>
                      <a:endParaRPr lang="en-US" sz="1200" dirty="0">
                        <a:latin typeface="Calibri"/>
                        <a:ea typeface="Calibri"/>
                        <a:cs typeface="Times New Roman"/>
                      </a:endParaRPr>
                    </a:p>
                  </a:txBody>
                  <a:tcPr marL="46842" marR="468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04800">
                <a:tc rowSpan="3">
                  <a:txBody>
                    <a:bodyPr/>
                    <a:lstStyle/>
                    <a:p>
                      <a:pPr marL="71755" marR="71755" algn="ctr">
                        <a:spcBef>
                          <a:spcPts val="0"/>
                        </a:spcBef>
                        <a:spcAft>
                          <a:spcPts val="0"/>
                        </a:spcAft>
                      </a:pPr>
                      <a:r>
                        <a:rPr lang="en-US" sz="1200" b="1" dirty="0">
                          <a:solidFill>
                            <a:srgbClr val="FFFFFF"/>
                          </a:solidFill>
                          <a:latin typeface="Calibri"/>
                          <a:ea typeface="Calibri"/>
                          <a:cs typeface="Times New Roman"/>
                        </a:rPr>
                        <a:t>Contexts</a:t>
                      </a:r>
                      <a:endParaRPr lang="en-US" sz="1200" dirty="0">
                        <a:latin typeface="Calibri"/>
                        <a:ea typeface="Calibri"/>
                        <a:cs typeface="Times New Roman"/>
                      </a:endParaRPr>
                    </a:p>
                  </a:txBody>
                  <a:tcPr marL="46842" marR="46842"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marL="0" marR="0" algn="ctr">
                        <a:spcBef>
                          <a:spcPts val="0"/>
                        </a:spcBef>
                        <a:spcAft>
                          <a:spcPts val="0"/>
                        </a:spcAft>
                      </a:pPr>
                      <a:r>
                        <a:rPr lang="en-US" sz="1200" b="1">
                          <a:latin typeface="Calibri"/>
                          <a:ea typeface="Calibri"/>
                          <a:cs typeface="Times New Roman"/>
                        </a:rPr>
                        <a:t>Community</a:t>
                      </a:r>
                      <a:endParaRPr lang="en-US" sz="1200">
                        <a:latin typeface="Calibri"/>
                        <a:ea typeface="Calibri"/>
                        <a:cs typeface="Times New Roman"/>
                      </a:endParaRPr>
                    </a:p>
                  </a:txBody>
                  <a:tcPr marL="46842" marR="4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342900" marR="0" lvl="0" indent="-342900" algn="l">
                        <a:spcBef>
                          <a:spcPts val="0"/>
                        </a:spcBef>
                        <a:spcAft>
                          <a:spcPts val="0"/>
                        </a:spcAft>
                        <a:buFont typeface="Symbol"/>
                        <a:buNone/>
                      </a:pPr>
                      <a:r>
                        <a:rPr lang="en-US" sz="1200" dirty="0">
                          <a:latin typeface="Calibri"/>
                          <a:ea typeface="Calibri"/>
                          <a:cs typeface="Times New Roman"/>
                        </a:rPr>
                        <a:t>Grocery store, bank, library</a:t>
                      </a:r>
                    </a:p>
                  </a:txBody>
                  <a:tcPr marL="46842" marR="46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A6A6A6"/>
                    </a:solidFill>
                  </a:tcPr>
                </a:tc>
                <a:tc>
                  <a:txBody>
                    <a:bodyPr/>
                    <a:lstStyle/>
                    <a:p>
                      <a:pPr marL="342900" marR="0" lvl="0" indent="-342900" algn="l">
                        <a:spcBef>
                          <a:spcPts val="0"/>
                        </a:spcBef>
                        <a:spcAft>
                          <a:spcPts val="0"/>
                        </a:spcAft>
                        <a:buFont typeface="Symbol"/>
                        <a:buNone/>
                      </a:pPr>
                      <a:r>
                        <a:rPr lang="en-US" sz="1200" dirty="0">
                          <a:latin typeface="Calibri"/>
                          <a:ea typeface="Calibri"/>
                          <a:cs typeface="Times New Roman"/>
                        </a:rPr>
                        <a:t>Grocery store, bank, library</a:t>
                      </a:r>
                    </a:p>
                  </a:txBody>
                  <a:tcPr marL="46842" marR="46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A6A6A6"/>
                    </a:solidFill>
                  </a:tcPr>
                </a:tc>
                <a:tc>
                  <a:txBody>
                    <a:bodyPr/>
                    <a:lstStyle/>
                    <a:p>
                      <a:pPr marL="342900" marR="0" lvl="0" indent="-342900" algn="l">
                        <a:spcBef>
                          <a:spcPts val="0"/>
                        </a:spcBef>
                        <a:spcAft>
                          <a:spcPts val="0"/>
                        </a:spcAft>
                        <a:buFont typeface="Symbol"/>
                        <a:buNone/>
                      </a:pPr>
                      <a:r>
                        <a:rPr lang="en-US" sz="1200" dirty="0">
                          <a:latin typeface="Calibri"/>
                          <a:ea typeface="Calibri"/>
                          <a:cs typeface="Times New Roman"/>
                        </a:rPr>
                        <a:t>Bank, county services, </a:t>
                      </a:r>
                    </a:p>
                  </a:txBody>
                  <a:tcPr marL="46842" marR="46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A6A6A6"/>
                    </a:solidFill>
                  </a:tcPr>
                </a:tc>
              </a:tr>
              <a:tr h="304800">
                <a:tc vMerge="1">
                  <a:txBody>
                    <a:bodyPr/>
                    <a:lstStyle/>
                    <a:p>
                      <a:endParaRPr lang="en-US"/>
                    </a:p>
                  </a:txBody>
                  <a:tcPr/>
                </a:tc>
                <a:tc>
                  <a:txBody>
                    <a:bodyPr/>
                    <a:lstStyle/>
                    <a:p>
                      <a:pPr marL="0" marR="0" algn="ctr">
                        <a:spcBef>
                          <a:spcPts val="0"/>
                        </a:spcBef>
                        <a:spcAft>
                          <a:spcPts val="0"/>
                        </a:spcAft>
                      </a:pPr>
                      <a:r>
                        <a:rPr lang="en-US" sz="1200" b="1">
                          <a:latin typeface="Calibri"/>
                          <a:ea typeface="Calibri"/>
                          <a:cs typeface="Times New Roman"/>
                        </a:rPr>
                        <a:t>School</a:t>
                      </a:r>
                      <a:endParaRPr lang="en-US" sz="1200">
                        <a:latin typeface="Calibri"/>
                        <a:ea typeface="Calibri"/>
                        <a:cs typeface="Times New Roman"/>
                      </a:endParaRPr>
                    </a:p>
                  </a:txBody>
                  <a:tcPr marL="46842" marR="4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marR="0" lvl="0" indent="-342900" algn="l">
                        <a:spcBef>
                          <a:spcPts val="0"/>
                        </a:spcBef>
                        <a:spcAft>
                          <a:spcPts val="0"/>
                        </a:spcAft>
                        <a:buFont typeface="Symbol"/>
                        <a:buNone/>
                      </a:pPr>
                      <a:r>
                        <a:rPr lang="en-US" sz="1200" dirty="0">
                          <a:latin typeface="Calibri"/>
                          <a:ea typeface="Calibri"/>
                          <a:cs typeface="Times New Roman"/>
                        </a:rPr>
                        <a:t>Child’s school, </a:t>
                      </a:r>
                      <a:r>
                        <a:rPr lang="en-US" sz="1200" dirty="0" smtClean="0">
                          <a:latin typeface="Calibri"/>
                          <a:ea typeface="Calibri"/>
                          <a:cs typeface="Times New Roman"/>
                        </a:rPr>
                        <a:t>college</a:t>
                      </a:r>
                      <a:endParaRPr lang="en-US" sz="1200" dirty="0">
                        <a:latin typeface="Calibri"/>
                        <a:ea typeface="Calibri"/>
                        <a:cs typeface="Times New Roman"/>
                      </a:endParaRPr>
                    </a:p>
                  </a:txBody>
                  <a:tcPr marL="46842" marR="46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D9D9"/>
                    </a:solidFill>
                  </a:tcPr>
                </a:tc>
                <a:tc>
                  <a:txBody>
                    <a:bodyPr/>
                    <a:lstStyle/>
                    <a:p>
                      <a:pPr marL="342900" marR="0" lvl="0" indent="-342900" algn="l">
                        <a:spcBef>
                          <a:spcPts val="0"/>
                        </a:spcBef>
                        <a:spcAft>
                          <a:spcPts val="0"/>
                        </a:spcAft>
                        <a:buFont typeface="Symbol"/>
                        <a:buNone/>
                      </a:pPr>
                      <a:r>
                        <a:rPr lang="en-US" sz="1200" dirty="0">
                          <a:latin typeface="Calibri"/>
                          <a:ea typeface="Calibri"/>
                          <a:cs typeface="Times New Roman"/>
                        </a:rPr>
                        <a:t>Child’s </a:t>
                      </a:r>
                      <a:r>
                        <a:rPr lang="en-US" sz="1200" dirty="0" smtClean="0">
                          <a:latin typeface="Calibri"/>
                          <a:ea typeface="Calibri"/>
                          <a:cs typeface="Times New Roman"/>
                        </a:rPr>
                        <a:t>school,</a:t>
                      </a:r>
                      <a:r>
                        <a:rPr lang="en-US" sz="1200" baseline="0" dirty="0" smtClean="0">
                          <a:latin typeface="Calibri"/>
                          <a:ea typeface="Calibri"/>
                          <a:cs typeface="Times New Roman"/>
                        </a:rPr>
                        <a:t> </a:t>
                      </a:r>
                      <a:r>
                        <a:rPr lang="en-US" sz="1200" dirty="0" smtClean="0">
                          <a:latin typeface="Calibri"/>
                          <a:ea typeface="Calibri"/>
                          <a:cs typeface="Times New Roman"/>
                        </a:rPr>
                        <a:t>college</a:t>
                      </a:r>
                      <a:endParaRPr lang="en-US" sz="1200" dirty="0">
                        <a:latin typeface="Calibri"/>
                        <a:ea typeface="Calibri"/>
                        <a:cs typeface="Times New Roman"/>
                      </a:endParaRPr>
                    </a:p>
                  </a:txBody>
                  <a:tcPr marL="46842" marR="46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D9D9"/>
                    </a:solidFill>
                  </a:tcPr>
                </a:tc>
                <a:tc>
                  <a:txBody>
                    <a:bodyPr/>
                    <a:lstStyle/>
                    <a:p>
                      <a:pPr marL="342900" marR="0" lvl="0" indent="-342900" algn="l">
                        <a:spcBef>
                          <a:spcPts val="0"/>
                        </a:spcBef>
                        <a:spcAft>
                          <a:spcPts val="0"/>
                        </a:spcAft>
                        <a:buFont typeface="Symbol"/>
                        <a:buNone/>
                      </a:pPr>
                      <a:r>
                        <a:rPr lang="en-US" sz="1200" dirty="0">
                          <a:latin typeface="Calibri"/>
                          <a:ea typeface="Calibri"/>
                          <a:cs typeface="Times New Roman"/>
                        </a:rPr>
                        <a:t>Child’s school, </a:t>
                      </a:r>
                      <a:r>
                        <a:rPr lang="en-US" sz="1200" dirty="0" smtClean="0">
                          <a:latin typeface="Calibri"/>
                          <a:ea typeface="Calibri"/>
                          <a:cs typeface="Times New Roman"/>
                        </a:rPr>
                        <a:t>college</a:t>
                      </a:r>
                      <a:endParaRPr lang="en-US" sz="1200" dirty="0">
                        <a:latin typeface="Calibri"/>
                        <a:ea typeface="Calibri"/>
                        <a:cs typeface="Times New Roman"/>
                      </a:endParaRPr>
                    </a:p>
                  </a:txBody>
                  <a:tcPr marL="46842" marR="46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D9D9"/>
                    </a:solidFill>
                  </a:tcPr>
                </a:tc>
              </a:tr>
              <a:tr h="335280">
                <a:tc vMerge="1">
                  <a:txBody>
                    <a:bodyPr/>
                    <a:lstStyle/>
                    <a:p>
                      <a:endParaRPr lang="en-US"/>
                    </a:p>
                  </a:txBody>
                  <a:tcPr/>
                </a:tc>
                <a:tc>
                  <a:txBody>
                    <a:bodyPr/>
                    <a:lstStyle/>
                    <a:p>
                      <a:pPr marL="0" marR="0" algn="ctr">
                        <a:spcBef>
                          <a:spcPts val="0"/>
                        </a:spcBef>
                        <a:spcAft>
                          <a:spcPts val="0"/>
                        </a:spcAft>
                      </a:pPr>
                      <a:r>
                        <a:rPr lang="en-US" sz="1200" b="1">
                          <a:latin typeface="Calibri"/>
                          <a:ea typeface="Calibri"/>
                          <a:cs typeface="Times New Roman"/>
                        </a:rPr>
                        <a:t>Work</a:t>
                      </a:r>
                      <a:endParaRPr lang="en-US" sz="1200">
                        <a:latin typeface="Calibri"/>
                        <a:ea typeface="Calibri"/>
                        <a:cs typeface="Times New Roman"/>
                      </a:endParaRPr>
                    </a:p>
                  </a:txBody>
                  <a:tcPr marL="46842" marR="4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Symbol"/>
                        <a:buNone/>
                      </a:pPr>
                      <a:r>
                        <a:rPr lang="en-US" sz="1200" dirty="0" smtClean="0">
                          <a:latin typeface="Calibri"/>
                          <a:ea typeface="Calibri"/>
                          <a:cs typeface="Times New Roman"/>
                        </a:rPr>
                        <a:t>workforce </a:t>
                      </a:r>
                      <a:r>
                        <a:rPr lang="en-US" sz="1200" dirty="0">
                          <a:latin typeface="Calibri"/>
                          <a:ea typeface="Calibri"/>
                          <a:cs typeface="Times New Roman"/>
                        </a:rPr>
                        <a:t>center, </a:t>
                      </a:r>
                      <a:r>
                        <a:rPr lang="en-US" sz="1200" dirty="0" smtClean="0">
                          <a:latin typeface="Calibri"/>
                          <a:ea typeface="Calibri"/>
                          <a:cs typeface="Times New Roman"/>
                        </a:rPr>
                        <a:t>temp</a:t>
                      </a:r>
                      <a:r>
                        <a:rPr lang="en-US" sz="1200" baseline="0" dirty="0" smtClean="0">
                          <a:latin typeface="Calibri"/>
                          <a:ea typeface="Calibri"/>
                          <a:cs typeface="Times New Roman"/>
                        </a:rPr>
                        <a:t> </a:t>
                      </a:r>
                      <a:r>
                        <a:rPr lang="en-US" sz="1200" dirty="0" smtClean="0">
                          <a:latin typeface="Calibri"/>
                          <a:ea typeface="Calibri"/>
                          <a:cs typeface="Times New Roman"/>
                        </a:rPr>
                        <a:t>agency</a:t>
                      </a:r>
                      <a:endParaRPr lang="en-US" sz="1200" dirty="0">
                        <a:latin typeface="Calibri"/>
                        <a:ea typeface="Calibri"/>
                        <a:cs typeface="Times New Roman"/>
                      </a:endParaRPr>
                    </a:p>
                  </a:txBody>
                  <a:tcPr marL="46842" marR="46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Symbol"/>
                        <a:buNone/>
                      </a:pPr>
                      <a:r>
                        <a:rPr lang="en-US" sz="1200" dirty="0" smtClean="0">
                          <a:latin typeface="Calibri"/>
                          <a:ea typeface="Calibri"/>
                          <a:cs typeface="Times New Roman"/>
                        </a:rPr>
                        <a:t>workforce </a:t>
                      </a:r>
                      <a:r>
                        <a:rPr lang="en-US" sz="1200" dirty="0">
                          <a:latin typeface="Calibri"/>
                          <a:ea typeface="Calibri"/>
                          <a:cs typeface="Times New Roman"/>
                        </a:rPr>
                        <a:t>center, </a:t>
                      </a:r>
                      <a:r>
                        <a:rPr lang="en-US" sz="1200" dirty="0" smtClean="0">
                          <a:latin typeface="Calibri"/>
                          <a:ea typeface="Calibri"/>
                          <a:cs typeface="Times New Roman"/>
                        </a:rPr>
                        <a:t>temp</a:t>
                      </a:r>
                      <a:r>
                        <a:rPr lang="en-US" sz="1200" baseline="0" dirty="0" smtClean="0">
                          <a:latin typeface="Calibri"/>
                          <a:ea typeface="Calibri"/>
                          <a:cs typeface="Times New Roman"/>
                        </a:rPr>
                        <a:t> </a:t>
                      </a:r>
                      <a:r>
                        <a:rPr lang="en-US" sz="1200" dirty="0" smtClean="0">
                          <a:latin typeface="Calibri"/>
                          <a:ea typeface="Calibri"/>
                          <a:cs typeface="Times New Roman"/>
                        </a:rPr>
                        <a:t>agency</a:t>
                      </a:r>
                      <a:endParaRPr lang="en-US" sz="1200" dirty="0">
                        <a:latin typeface="Calibri"/>
                        <a:ea typeface="Calibri"/>
                        <a:cs typeface="Times New Roman"/>
                      </a:endParaRPr>
                    </a:p>
                  </a:txBody>
                  <a:tcPr marL="46842" marR="46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Symbol"/>
                        <a:buNone/>
                      </a:pPr>
                      <a:r>
                        <a:rPr lang="en-US" sz="1200" dirty="0" smtClean="0">
                          <a:latin typeface="Calibri"/>
                          <a:ea typeface="Calibri"/>
                          <a:cs typeface="Times New Roman"/>
                        </a:rPr>
                        <a:t>workforce </a:t>
                      </a:r>
                      <a:r>
                        <a:rPr lang="en-US" sz="1200" dirty="0">
                          <a:latin typeface="Calibri"/>
                          <a:ea typeface="Calibri"/>
                          <a:cs typeface="Times New Roman"/>
                        </a:rPr>
                        <a:t>center, </a:t>
                      </a:r>
                      <a:r>
                        <a:rPr lang="en-US" sz="1200" dirty="0" smtClean="0">
                          <a:latin typeface="Calibri"/>
                          <a:ea typeface="Calibri"/>
                          <a:cs typeface="Times New Roman"/>
                        </a:rPr>
                        <a:t>temp</a:t>
                      </a:r>
                      <a:r>
                        <a:rPr lang="en-US" sz="1200" baseline="0" dirty="0" smtClean="0">
                          <a:latin typeface="Calibri"/>
                          <a:ea typeface="Calibri"/>
                          <a:cs typeface="Times New Roman"/>
                        </a:rPr>
                        <a:t> </a:t>
                      </a:r>
                      <a:r>
                        <a:rPr lang="en-US" sz="1200" dirty="0" smtClean="0">
                          <a:latin typeface="Calibri"/>
                          <a:ea typeface="Calibri"/>
                          <a:cs typeface="Times New Roman"/>
                        </a:rPr>
                        <a:t>agency</a:t>
                      </a:r>
                      <a:endParaRPr lang="en-US" sz="1200" dirty="0">
                        <a:latin typeface="Calibri"/>
                        <a:ea typeface="Calibri"/>
                        <a:cs typeface="Times New Roman"/>
                      </a:endParaRPr>
                    </a:p>
                  </a:txBody>
                  <a:tcPr marL="46842" marR="46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2705" name="AutoShape 1"/>
          <p:cNvSpPr>
            <a:spLocks noChangeShapeType="1"/>
          </p:cNvSpPr>
          <p:nvPr/>
        </p:nvSpPr>
        <p:spPr bwMode="auto">
          <a:xfrm>
            <a:off x="2286000" y="1066800"/>
            <a:ext cx="6176963" cy="0"/>
          </a:xfrm>
          <a:prstGeom prst="straightConnector1">
            <a:avLst/>
          </a:prstGeom>
          <a:noFill/>
          <a:ln w="25400">
            <a:solidFill>
              <a:srgbClr val="FFFF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Preview Activity: the Complete TIF</a:t>
            </a:r>
            <a:endParaRPr lang="en-US" sz="3100" dirty="0"/>
          </a:p>
        </p:txBody>
      </p:sp>
      <p:sp>
        <p:nvSpPr>
          <p:cNvPr id="3" name="Content Placeholder 2"/>
          <p:cNvSpPr>
            <a:spLocks noGrp="1"/>
          </p:cNvSpPr>
          <p:nvPr>
            <p:ph sz="quarter" idx="1"/>
          </p:nvPr>
        </p:nvSpPr>
        <p:spPr>
          <a:xfrm>
            <a:off x="228600" y="1524000"/>
            <a:ext cx="3429000" cy="5105400"/>
          </a:xfrm>
        </p:spPr>
        <p:txBody>
          <a:bodyPr>
            <a:normAutofit lnSpcReduction="10000"/>
          </a:bodyPr>
          <a:lstStyle/>
          <a:p>
            <a:pPr>
              <a:buNone/>
            </a:pPr>
            <a:r>
              <a:rPr lang="en-US" b="1" i="1" dirty="0" smtClean="0">
                <a:solidFill>
                  <a:srgbClr val="FF0000"/>
                </a:solidFill>
              </a:rPr>
              <a:t>Share Out!</a:t>
            </a:r>
          </a:p>
          <a:p>
            <a:r>
              <a:rPr lang="en-US" dirty="0" smtClean="0"/>
              <a:t>You navigated the complete TIF to find sample activities for the NS sub-skills.</a:t>
            </a:r>
          </a:p>
          <a:p>
            <a:r>
              <a:rPr lang="en-US" b="1" dirty="0" smtClean="0">
                <a:solidFill>
                  <a:srgbClr val="9966FF"/>
                </a:solidFill>
              </a:rPr>
              <a:t>What did you find?</a:t>
            </a:r>
          </a:p>
          <a:p>
            <a:r>
              <a:rPr lang="en-US" b="1" dirty="0" smtClean="0">
                <a:solidFill>
                  <a:srgbClr val="9966FF"/>
                </a:solidFill>
              </a:rPr>
              <a:t>How did you tweak it?</a:t>
            </a:r>
          </a:p>
          <a:p>
            <a:pPr>
              <a:buNone/>
            </a:pPr>
            <a:r>
              <a:rPr lang="en-US" i="1" dirty="0" smtClean="0">
                <a:solidFill>
                  <a:schemeClr val="accent2">
                    <a:lumMod val="75000"/>
                  </a:schemeClr>
                </a:solidFill>
              </a:rPr>
              <a:t>3 volunteers please!</a:t>
            </a:r>
          </a:p>
        </p:txBody>
      </p:sp>
      <p:grpSp>
        <p:nvGrpSpPr>
          <p:cNvPr id="4" name="Group 16"/>
          <p:cNvGrpSpPr/>
          <p:nvPr/>
        </p:nvGrpSpPr>
        <p:grpSpPr>
          <a:xfrm>
            <a:off x="3886200" y="2971800"/>
            <a:ext cx="4171950" cy="1981200"/>
            <a:chOff x="3505200" y="3124200"/>
            <a:chExt cx="4171950" cy="1981200"/>
          </a:xfrm>
        </p:grpSpPr>
        <p:grpSp>
          <p:nvGrpSpPr>
            <p:cNvPr id="5" name="Group 11"/>
            <p:cNvGrpSpPr>
              <a:grpSpLocks/>
            </p:cNvGrpSpPr>
            <p:nvPr/>
          </p:nvGrpSpPr>
          <p:grpSpPr bwMode="auto">
            <a:xfrm>
              <a:off x="3505200" y="3124200"/>
              <a:ext cx="1533526" cy="1809738"/>
              <a:chOff x="2205" y="2040"/>
              <a:chExt cx="2400" cy="2730"/>
            </a:xfrm>
          </p:grpSpPr>
          <p:sp>
            <p:nvSpPr>
              <p:cNvPr id="9" name="AutoShape 12"/>
              <p:cNvSpPr>
                <a:spLocks noChangeArrowheads="1"/>
              </p:cNvSpPr>
              <p:nvPr/>
            </p:nvSpPr>
            <p:spPr bwMode="auto">
              <a:xfrm flipV="1">
                <a:off x="3300" y="2040"/>
                <a:ext cx="840" cy="1605"/>
              </a:xfrm>
              <a:prstGeom prst="downArrow">
                <a:avLst>
                  <a:gd name="adj1" fmla="val 50000"/>
                  <a:gd name="adj2" fmla="val 47768"/>
                </a:avLst>
              </a:prstGeom>
              <a:solidFill>
                <a:srgbClr val="9966FF"/>
              </a:solidFill>
              <a:ln w="9525">
                <a:solidFill>
                  <a:srgbClr val="7030A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10" name="AutoShape 13"/>
              <p:cNvSpPr>
                <a:spLocks noChangeArrowheads="1"/>
              </p:cNvSpPr>
              <p:nvPr/>
            </p:nvSpPr>
            <p:spPr bwMode="auto">
              <a:xfrm>
                <a:off x="2205" y="2820"/>
                <a:ext cx="1725" cy="17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9966FF"/>
              </a:solidFill>
              <a:ln w="9525">
                <a:solidFill>
                  <a:srgbClr val="9966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AutoShape 14"/>
              <p:cNvSpPr>
                <a:spLocks noChangeArrowheads="1"/>
              </p:cNvSpPr>
              <p:nvPr/>
            </p:nvSpPr>
            <p:spPr bwMode="auto">
              <a:xfrm>
                <a:off x="3045" y="3900"/>
                <a:ext cx="1560" cy="870"/>
              </a:xfrm>
              <a:prstGeom prst="rightArrow">
                <a:avLst>
                  <a:gd name="adj1" fmla="val 50000"/>
                  <a:gd name="adj2" fmla="val 44828"/>
                </a:avLst>
              </a:prstGeom>
              <a:solidFill>
                <a:srgbClr val="9966FF"/>
              </a:solidFill>
              <a:ln w="9525">
                <a:solidFill>
                  <a:srgbClr val="9966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5"/>
              <p:cNvSpPr>
                <a:spLocks noChangeArrowheads="1"/>
              </p:cNvSpPr>
              <p:nvPr/>
            </p:nvSpPr>
            <p:spPr bwMode="auto">
              <a:xfrm>
                <a:off x="3375" y="2880"/>
                <a:ext cx="120" cy="8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6"/>
              <p:cNvSpPr>
                <a:spLocks noChangeArrowheads="1"/>
              </p:cNvSpPr>
              <p:nvPr/>
            </p:nvSpPr>
            <p:spPr bwMode="auto">
              <a:xfrm>
                <a:off x="3120" y="3990"/>
                <a:ext cx="870" cy="1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8" name="Text Box 17"/>
            <p:cNvSpPr txBox="1">
              <a:spLocks noChangeArrowheads="1"/>
            </p:cNvSpPr>
            <p:nvPr/>
          </p:nvSpPr>
          <p:spPr bwMode="auto">
            <a:xfrm>
              <a:off x="4267200" y="3200400"/>
              <a:ext cx="340995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1"/>
                </a:spcAft>
              </a:pPr>
              <a:r>
                <a:rPr lang="en-US" sz="3500" b="1" dirty="0" smtClean="0">
                  <a:latin typeface="Calibri" pitchFamily="34" charset="0"/>
                  <a:cs typeface="Arial" pitchFamily="34" charset="0"/>
                </a:rPr>
                <a:t>Transitions</a:t>
              </a:r>
            </a:p>
            <a:p>
              <a:pPr fontAlgn="base">
                <a:spcBef>
                  <a:spcPct val="0"/>
                </a:spcBef>
                <a:spcAft>
                  <a:spcPts val="1001"/>
                </a:spcAft>
              </a:pPr>
              <a:r>
                <a:rPr lang="en-US" sz="3500" b="1" dirty="0" smtClean="0">
                  <a:latin typeface="Calibri" pitchFamily="34" charset="0"/>
                  <a:cs typeface="Arial" pitchFamily="34" charset="0"/>
                </a:rPr>
                <a:t>    Integration     </a:t>
              </a:r>
            </a:p>
            <a:p>
              <a:pPr fontAlgn="base">
                <a:spcBef>
                  <a:spcPct val="0"/>
                </a:spcBef>
                <a:spcAft>
                  <a:spcPts val="1001"/>
                </a:spcAft>
              </a:pPr>
              <a:r>
                <a:rPr lang="en-US" sz="3500" b="1" dirty="0" smtClean="0">
                  <a:latin typeface="Calibri" pitchFamily="34" charset="0"/>
                  <a:cs typeface="Arial" pitchFamily="34" charset="0"/>
                </a:rPr>
                <a:t>       Framework</a:t>
              </a:r>
              <a:endParaRPr lang="en-US" dirty="0" smtClean="0">
                <a:latin typeface="Arial" pitchFamily="34" charset="0"/>
                <a:cs typeface="Arial" pitchFamily="34" charset="0"/>
              </a:endParaRPr>
            </a:p>
          </p:txBody>
        </p:sp>
      </p:grpSp>
      <p:sp>
        <p:nvSpPr>
          <p:cNvPr id="14" name="Explosion 2 13"/>
          <p:cNvSpPr/>
          <p:nvPr/>
        </p:nvSpPr>
        <p:spPr>
          <a:xfrm>
            <a:off x="2819400" y="1600200"/>
            <a:ext cx="6324600" cy="4800600"/>
          </a:xfrm>
          <a:prstGeom prst="irregularSeal2">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15"/>
          <p:cNvSpPr>
            <a:spLocks noGrp="1"/>
          </p:cNvSpPr>
          <p:nvPr>
            <p:ph type="ftr" sz="quarter" idx="11"/>
          </p:nvPr>
        </p:nvSpPr>
        <p:spPr>
          <a:xfrm>
            <a:off x="3124200" y="6324600"/>
            <a:ext cx="5421083" cy="365127"/>
          </a:xfrm>
        </p:spPr>
        <p:txBody>
          <a:bodyPr/>
          <a:lstStyle/>
          <a:p>
            <a:r>
              <a:rPr lang="en-US" dirty="0" smtClean="0"/>
              <a:t>ACES PLC II, ATLAS, January 2015</a:t>
            </a:r>
            <a:endParaRPr lang="en-US" dirty="0"/>
          </a:p>
        </p:txBody>
      </p:sp>
      <p:sp>
        <p:nvSpPr>
          <p:cNvPr id="15" name="Slide Number Placeholder 14"/>
          <p:cNvSpPr>
            <a:spLocks noGrp="1"/>
          </p:cNvSpPr>
          <p:nvPr>
            <p:ph type="sldNum" sz="quarter" idx="12"/>
          </p:nvPr>
        </p:nvSpPr>
        <p:spPr/>
        <p:txBody>
          <a:bodyPr>
            <a:normAutofit fontScale="85000" lnSpcReduction="20000"/>
          </a:bodyPr>
          <a:lstStyle/>
          <a:p>
            <a:fld id="{58F4FCFB-AAA4-4FF1-84EE-D3C7F75F194D}"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44">
      <a:dk1>
        <a:sysClr val="windowText" lastClr="000000"/>
      </a:dk1>
      <a:lt1>
        <a:sysClr val="window" lastClr="FFFFFF"/>
      </a:lt1>
      <a:dk2>
        <a:srgbClr val="775F55"/>
      </a:dk2>
      <a:lt2>
        <a:srgbClr val="EBDDC3"/>
      </a:lt2>
      <a:accent1>
        <a:srgbClr val="9966FF"/>
      </a:accent1>
      <a:accent2>
        <a:srgbClr val="0099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4815</TotalTime>
  <Words>5116</Words>
  <Application>Microsoft Office PowerPoint</Application>
  <PresentationFormat>On-screen Show (4:3)</PresentationFormat>
  <Paragraphs>693</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Median</vt:lpstr>
      <vt:lpstr>   ACES Professional Learning Community II Meeting THREE</vt:lpstr>
      <vt:lpstr>Welcome Back…Webinar Style!</vt:lpstr>
      <vt:lpstr>Meeting THREE Agenda  &amp; Webinar Tools</vt:lpstr>
      <vt:lpstr>Goal Checkpoint?</vt:lpstr>
      <vt:lpstr>TIF-ed Lesson: Try it Out 2! – Outside Task #4</vt:lpstr>
      <vt:lpstr>TIF-ed Method Implementation– Outside Task #5</vt:lpstr>
      <vt:lpstr>Navigating Systems Matching Skills &amp; Sub Skills</vt:lpstr>
      <vt:lpstr>Slide 8</vt:lpstr>
      <vt:lpstr>Preview Activity: the Complete TIF</vt:lpstr>
      <vt:lpstr>A Tale of Two Contexts… </vt:lpstr>
      <vt:lpstr>ACES Process: Step 1: Assess a Lesson Sample “Pre-ACES” Lesson</vt:lpstr>
      <vt:lpstr>Pre-ACES Lesson Plan Warm-up</vt:lpstr>
      <vt:lpstr>Pre A-c-e-s Lesson: Assess</vt:lpstr>
      <vt:lpstr>Pre-ACES Lesson Plan Introduction</vt:lpstr>
      <vt:lpstr>Pre A-c-e-s Lesson: Assess</vt:lpstr>
      <vt:lpstr>Pre-ACES Lesson Plan Guided Practice</vt:lpstr>
      <vt:lpstr>Pre A-c-e-s Lesson: Assess</vt:lpstr>
      <vt:lpstr>Pre-ACES Lesson Plan Independent Practice</vt:lpstr>
      <vt:lpstr>Pre A-c-e-s Lesson: Assess</vt:lpstr>
      <vt:lpstr>ACES Process: Step 2: Complement</vt:lpstr>
      <vt:lpstr>Post-ACES Lesson Plan  Warm-up</vt:lpstr>
      <vt:lpstr>Post A-c-e-s: Complement</vt:lpstr>
      <vt:lpstr>Post-ACES Lesson Plan Introduction</vt:lpstr>
      <vt:lpstr>Post A-c-e-s: Complement</vt:lpstr>
      <vt:lpstr>Post-ACES Lesson Plan Guided Practice</vt:lpstr>
      <vt:lpstr>Post A-c-e-s: Complement</vt:lpstr>
      <vt:lpstr>Post-ACES Lesson Plan Independent Practice</vt:lpstr>
      <vt:lpstr>Post A-c-e-s: Complement</vt:lpstr>
      <vt:lpstr>Post-ACES Lesson Plan Extension</vt:lpstr>
      <vt:lpstr>Post A-c-e-s: Complement</vt:lpstr>
      <vt:lpstr>Corrections</vt:lpstr>
      <vt:lpstr>What works best in my setting?</vt:lpstr>
      <vt:lpstr>TIF Methods</vt:lpstr>
      <vt:lpstr>TIF Methods Definitions: Matching</vt:lpstr>
      <vt:lpstr>Sharing TIF methods…</vt:lpstr>
      <vt:lpstr>ACES Resource Library</vt:lpstr>
      <vt:lpstr>Next Steps: Share Out!</vt:lpstr>
      <vt:lpstr>ACES &amp; CCRS</vt:lpstr>
      <vt:lpstr>A-C-E-S Process &amp; CCRS</vt:lpstr>
      <vt:lpstr>CEUs for You!</vt:lpstr>
      <vt:lpstr>Thank you &amp; Wrap-up</vt:lpstr>
    </vt:vector>
  </TitlesOfParts>
  <Company>Hamline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Lia</cp:lastModifiedBy>
  <cp:revision>420</cp:revision>
  <dcterms:created xsi:type="dcterms:W3CDTF">2013-09-16T19:10:41Z</dcterms:created>
  <dcterms:modified xsi:type="dcterms:W3CDTF">2015-04-18T01:55:07Z</dcterms:modified>
</cp:coreProperties>
</file>