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handoutMasterIdLst>
    <p:handoutMasterId r:id="rId24"/>
  </p:handoutMasterIdLst>
  <p:sldIdLst>
    <p:sldId id="260" r:id="rId2"/>
    <p:sldId id="264" r:id="rId3"/>
    <p:sldId id="302" r:id="rId4"/>
    <p:sldId id="310" r:id="rId5"/>
    <p:sldId id="304" r:id="rId6"/>
    <p:sldId id="311" r:id="rId7"/>
    <p:sldId id="265" r:id="rId8"/>
    <p:sldId id="312" r:id="rId9"/>
    <p:sldId id="313" r:id="rId10"/>
    <p:sldId id="288" r:id="rId11"/>
    <p:sldId id="289" r:id="rId12"/>
    <p:sldId id="317" r:id="rId13"/>
    <p:sldId id="263" r:id="rId14"/>
    <p:sldId id="316" r:id="rId15"/>
    <p:sldId id="319" r:id="rId16"/>
    <p:sldId id="257" r:id="rId17"/>
    <p:sldId id="292" r:id="rId18"/>
    <p:sldId id="314" r:id="rId19"/>
    <p:sldId id="293" r:id="rId20"/>
    <p:sldId id="315" r:id="rId21"/>
    <p:sldId id="318" r:id="rId22"/>
  </p:sldIdLst>
  <p:sldSz cx="9144000" cy="6858000" type="screen4x3"/>
  <p:notesSz cx="6858000" cy="9144000"/>
  <p:defaultTextStyle>
    <a:defPPr>
      <a:defRPr lang="en-US"/>
    </a:defPPr>
    <a:lvl1pPr marL="0" algn="l" defTabSz="914268" rtl="0" eaLnBrk="1" latinLnBrk="0" hangingPunct="1">
      <a:defRPr sz="1800" kern="1200">
        <a:solidFill>
          <a:schemeClr val="tx1"/>
        </a:solidFill>
        <a:latin typeface="+mn-lt"/>
        <a:ea typeface="+mn-ea"/>
        <a:cs typeface="+mn-cs"/>
      </a:defRPr>
    </a:lvl1pPr>
    <a:lvl2pPr marL="457133" algn="l" defTabSz="914268" rtl="0" eaLnBrk="1" latinLnBrk="0" hangingPunct="1">
      <a:defRPr sz="1800" kern="1200">
        <a:solidFill>
          <a:schemeClr val="tx1"/>
        </a:solidFill>
        <a:latin typeface="+mn-lt"/>
        <a:ea typeface="+mn-ea"/>
        <a:cs typeface="+mn-cs"/>
      </a:defRPr>
    </a:lvl2pPr>
    <a:lvl3pPr marL="914268" algn="l" defTabSz="914268" rtl="0" eaLnBrk="1" latinLnBrk="0" hangingPunct="1">
      <a:defRPr sz="1800" kern="1200">
        <a:solidFill>
          <a:schemeClr val="tx1"/>
        </a:solidFill>
        <a:latin typeface="+mn-lt"/>
        <a:ea typeface="+mn-ea"/>
        <a:cs typeface="+mn-cs"/>
      </a:defRPr>
    </a:lvl3pPr>
    <a:lvl4pPr marL="1371400" algn="l" defTabSz="914268" rtl="0" eaLnBrk="1" latinLnBrk="0" hangingPunct="1">
      <a:defRPr sz="1800" kern="1200">
        <a:solidFill>
          <a:schemeClr val="tx1"/>
        </a:solidFill>
        <a:latin typeface="+mn-lt"/>
        <a:ea typeface="+mn-ea"/>
        <a:cs typeface="+mn-cs"/>
      </a:defRPr>
    </a:lvl4pPr>
    <a:lvl5pPr marL="1828532" algn="l" defTabSz="914268" rtl="0" eaLnBrk="1" latinLnBrk="0" hangingPunct="1">
      <a:defRPr sz="1800" kern="1200">
        <a:solidFill>
          <a:schemeClr val="tx1"/>
        </a:solidFill>
        <a:latin typeface="+mn-lt"/>
        <a:ea typeface="+mn-ea"/>
        <a:cs typeface="+mn-cs"/>
      </a:defRPr>
    </a:lvl5pPr>
    <a:lvl6pPr marL="2285668" algn="l" defTabSz="914268" rtl="0" eaLnBrk="1" latinLnBrk="0" hangingPunct="1">
      <a:defRPr sz="1800" kern="1200">
        <a:solidFill>
          <a:schemeClr val="tx1"/>
        </a:solidFill>
        <a:latin typeface="+mn-lt"/>
        <a:ea typeface="+mn-ea"/>
        <a:cs typeface="+mn-cs"/>
      </a:defRPr>
    </a:lvl6pPr>
    <a:lvl7pPr marL="2742800" algn="l" defTabSz="914268" rtl="0" eaLnBrk="1" latinLnBrk="0" hangingPunct="1">
      <a:defRPr sz="1800" kern="1200">
        <a:solidFill>
          <a:schemeClr val="tx1"/>
        </a:solidFill>
        <a:latin typeface="+mn-lt"/>
        <a:ea typeface="+mn-ea"/>
        <a:cs typeface="+mn-cs"/>
      </a:defRPr>
    </a:lvl7pPr>
    <a:lvl8pPr marL="3199932" algn="l" defTabSz="914268" rtl="0" eaLnBrk="1" latinLnBrk="0" hangingPunct="1">
      <a:defRPr sz="1800" kern="1200">
        <a:solidFill>
          <a:schemeClr val="tx1"/>
        </a:solidFill>
        <a:latin typeface="+mn-lt"/>
        <a:ea typeface="+mn-ea"/>
        <a:cs typeface="+mn-cs"/>
      </a:defRPr>
    </a:lvl8pPr>
    <a:lvl9pPr marL="3657068" algn="l" defTabSz="91426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8" autoAdjust="0"/>
  </p:normalViewPr>
  <p:slideViewPr>
    <p:cSldViewPr>
      <p:cViewPr varScale="1">
        <p:scale>
          <a:sx n="45" d="100"/>
          <a:sy n="45" d="100"/>
        </p:scale>
        <p:origin x="-96" y="-162"/>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2304" y="7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D03C3A-A8A5-4760-B365-1A27A6ADC90A}" type="datetimeFigureOut">
              <a:rPr lang="en-US" smtClean="0"/>
              <a:pPr/>
              <a:t>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DB43B1-185A-48D0-B2B2-25D084813D5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5DD06-A851-4BCC-BF19-D6E7F9CD460F}" type="datetimeFigureOut">
              <a:rPr lang="en-US" smtClean="0"/>
              <a:pPr/>
              <a:t>1/2/2016</a:t>
            </a:fld>
            <a:endParaRPr lang="en-US"/>
          </a:p>
        </p:txBody>
      </p:sp>
      <p:sp>
        <p:nvSpPr>
          <p:cNvPr id="4" name="Slide Image Placeholder 3"/>
          <p:cNvSpPr>
            <a:spLocks noGrp="1" noRot="1" noChangeAspect="1"/>
          </p:cNvSpPr>
          <p:nvPr>
            <p:ph type="sldImg" idx="2"/>
          </p:nvPr>
        </p:nvSpPr>
        <p:spPr>
          <a:xfrm>
            <a:off x="685800" y="685800"/>
            <a:ext cx="54864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029200"/>
            <a:ext cx="5486400" cy="358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90AAA-1ABE-4DBE-8359-ADF1A4E8CCA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268" rtl="0" eaLnBrk="1" latinLnBrk="0" hangingPunct="1">
      <a:defRPr sz="1400" kern="1200">
        <a:solidFill>
          <a:schemeClr val="tx1"/>
        </a:solidFill>
        <a:latin typeface="+mn-lt"/>
        <a:ea typeface="+mn-ea"/>
        <a:cs typeface="+mn-cs"/>
      </a:defRPr>
    </a:lvl1pPr>
    <a:lvl2pPr marL="457133" algn="l" defTabSz="914268" rtl="0" eaLnBrk="1" latinLnBrk="0" hangingPunct="1">
      <a:defRPr sz="1400" kern="1200">
        <a:solidFill>
          <a:schemeClr val="tx1"/>
        </a:solidFill>
        <a:latin typeface="+mn-lt"/>
        <a:ea typeface="+mn-ea"/>
        <a:cs typeface="+mn-cs"/>
      </a:defRPr>
    </a:lvl2pPr>
    <a:lvl3pPr marL="914268" algn="l" defTabSz="914268" rtl="0" eaLnBrk="1" latinLnBrk="0" hangingPunct="1">
      <a:defRPr sz="1400" kern="1200">
        <a:solidFill>
          <a:schemeClr val="tx1"/>
        </a:solidFill>
        <a:latin typeface="+mn-lt"/>
        <a:ea typeface="+mn-ea"/>
        <a:cs typeface="+mn-cs"/>
      </a:defRPr>
    </a:lvl3pPr>
    <a:lvl4pPr marL="1371400" algn="l" defTabSz="914268" rtl="0" eaLnBrk="1" latinLnBrk="0" hangingPunct="1">
      <a:defRPr sz="1400" kern="1200">
        <a:solidFill>
          <a:schemeClr val="tx1"/>
        </a:solidFill>
        <a:latin typeface="+mn-lt"/>
        <a:ea typeface="+mn-ea"/>
        <a:cs typeface="+mn-cs"/>
      </a:defRPr>
    </a:lvl4pPr>
    <a:lvl5pPr marL="1828532" algn="l" defTabSz="914268" rtl="0" eaLnBrk="1" latinLnBrk="0" hangingPunct="1">
      <a:defRPr sz="1400" kern="1200">
        <a:solidFill>
          <a:schemeClr val="tx1"/>
        </a:solidFill>
        <a:latin typeface="+mn-lt"/>
        <a:ea typeface="+mn-ea"/>
        <a:cs typeface="+mn-cs"/>
      </a:defRPr>
    </a:lvl5pPr>
    <a:lvl6pPr marL="2285668" algn="l" defTabSz="914268" rtl="0" eaLnBrk="1" latinLnBrk="0" hangingPunct="1">
      <a:defRPr sz="1000" kern="1200">
        <a:solidFill>
          <a:schemeClr val="tx1"/>
        </a:solidFill>
        <a:latin typeface="+mn-lt"/>
        <a:ea typeface="+mn-ea"/>
        <a:cs typeface="+mn-cs"/>
      </a:defRPr>
    </a:lvl6pPr>
    <a:lvl7pPr marL="2742800" algn="l" defTabSz="914268" rtl="0" eaLnBrk="1" latinLnBrk="0" hangingPunct="1">
      <a:defRPr sz="1000" kern="1200">
        <a:solidFill>
          <a:schemeClr val="tx1"/>
        </a:solidFill>
        <a:latin typeface="+mn-lt"/>
        <a:ea typeface="+mn-ea"/>
        <a:cs typeface="+mn-cs"/>
      </a:defRPr>
    </a:lvl7pPr>
    <a:lvl8pPr marL="3199932" algn="l" defTabSz="914268" rtl="0" eaLnBrk="1" latinLnBrk="0" hangingPunct="1">
      <a:defRPr sz="1000" kern="1200">
        <a:solidFill>
          <a:schemeClr val="tx1"/>
        </a:solidFill>
        <a:latin typeface="+mn-lt"/>
        <a:ea typeface="+mn-ea"/>
        <a:cs typeface="+mn-cs"/>
      </a:defRPr>
    </a:lvl8pPr>
    <a:lvl9pPr marL="3657068" algn="l" defTabSz="91426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ewamericanhorizons.org/training-video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mlots.org/wendy/wend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Handouts:</a:t>
            </a:r>
          </a:p>
          <a:p>
            <a:pPr>
              <a:buFont typeface="Arial" pitchFamily="34" charset="0"/>
              <a:buChar char="•"/>
            </a:pPr>
            <a:r>
              <a:rPr lang="en-US" dirty="0" smtClean="0"/>
              <a:t>Agenda (p. </a:t>
            </a:r>
            <a:r>
              <a:rPr lang="en-US" dirty="0" smtClean="0"/>
              <a:t>20)</a:t>
            </a:r>
            <a:endParaRPr lang="en-US" dirty="0" smtClean="0"/>
          </a:p>
          <a:p>
            <a:pPr>
              <a:buFont typeface="Arial" pitchFamily="34" charset="0"/>
              <a:buChar char="•"/>
            </a:pPr>
            <a:r>
              <a:rPr lang="en-US" dirty="0" smtClean="0"/>
              <a:t>Warm-up</a:t>
            </a:r>
            <a:r>
              <a:rPr lang="en-US" baseline="0" dirty="0" smtClean="0"/>
              <a:t> Activity  Grid (p. </a:t>
            </a:r>
            <a:r>
              <a:rPr lang="en-US" baseline="0" dirty="0" smtClean="0"/>
              <a:t>21)</a:t>
            </a:r>
            <a:endParaRPr lang="en-US" baseline="0" dirty="0" smtClean="0"/>
          </a:p>
          <a:p>
            <a:pPr>
              <a:buFont typeface="Arial" pitchFamily="34" charset="0"/>
              <a:buChar char="•"/>
            </a:pPr>
            <a:r>
              <a:rPr lang="en-US" baseline="0" dirty="0" smtClean="0"/>
              <a:t>Learner Observation Notes (Outside Task #1 from PLC Meeting #1)</a:t>
            </a:r>
          </a:p>
          <a:p>
            <a:pPr>
              <a:buFont typeface="Arial" pitchFamily="34" charset="0"/>
              <a:buChar char="•"/>
            </a:pPr>
            <a:r>
              <a:rPr lang="en-US" baseline="0" dirty="0" smtClean="0"/>
              <a:t>TIF-</a:t>
            </a:r>
            <a:r>
              <a:rPr lang="en-US" baseline="0" dirty="0" err="1" smtClean="0"/>
              <a:t>ed</a:t>
            </a:r>
            <a:r>
              <a:rPr lang="en-US" baseline="0" dirty="0" smtClean="0"/>
              <a:t> Lesson: Try it Out! (Outside Task #2 from PLC Meeting #1)</a:t>
            </a:r>
          </a:p>
          <a:p>
            <a:pPr>
              <a:buFont typeface="Arial" pitchFamily="34" charset="0"/>
              <a:buChar char="•"/>
            </a:pPr>
            <a:r>
              <a:rPr lang="en-US" baseline="0" dirty="0" smtClean="0"/>
              <a:t>Evidence of Student Learning (p. </a:t>
            </a:r>
            <a:r>
              <a:rPr lang="en-US" baseline="0" dirty="0" smtClean="0"/>
              <a:t>22)</a:t>
            </a:r>
            <a:endParaRPr lang="en-US" baseline="0" dirty="0" smtClean="0"/>
          </a:p>
          <a:p>
            <a:pPr>
              <a:buFont typeface="Arial" pitchFamily="34" charset="0"/>
              <a:buChar char="•"/>
            </a:pPr>
            <a:r>
              <a:rPr lang="en-US" baseline="0" dirty="0" smtClean="0"/>
              <a:t>Study and Reflect (p. </a:t>
            </a:r>
            <a:r>
              <a:rPr lang="en-US" baseline="0" dirty="0" smtClean="0"/>
              <a:t>23)</a:t>
            </a:r>
            <a:endParaRPr lang="en-US" baseline="0" dirty="0" smtClean="0"/>
          </a:p>
          <a:p>
            <a:pPr>
              <a:buFont typeface="Arial" pitchFamily="34" charset="0"/>
              <a:buChar char="•"/>
            </a:pPr>
            <a:r>
              <a:rPr lang="en-US" baseline="0" dirty="0" smtClean="0"/>
              <a:t>TIF-</a:t>
            </a:r>
            <a:r>
              <a:rPr lang="en-US" baseline="0" dirty="0" err="1" smtClean="0"/>
              <a:t>ing</a:t>
            </a:r>
            <a:r>
              <a:rPr lang="en-US" baseline="0" dirty="0" smtClean="0"/>
              <a:t> the Classroom Visual &amp; Grid (pp. </a:t>
            </a:r>
            <a:r>
              <a:rPr lang="en-US" baseline="0" dirty="0" smtClean="0"/>
              <a:t>24-26)</a:t>
            </a:r>
            <a:endParaRPr lang="en-US" baseline="0" dirty="0" smtClean="0"/>
          </a:p>
          <a:p>
            <a:pPr>
              <a:buFont typeface="Arial" pitchFamily="34" charset="0"/>
              <a:buChar char="•"/>
            </a:pPr>
            <a:r>
              <a:rPr lang="en-US" baseline="0" dirty="0" smtClean="0"/>
              <a:t>TIF-</a:t>
            </a:r>
            <a:r>
              <a:rPr lang="en-US" baseline="0" dirty="0" err="1" smtClean="0"/>
              <a:t>ing</a:t>
            </a:r>
            <a:r>
              <a:rPr lang="en-US" baseline="0" dirty="0" smtClean="0"/>
              <a:t> Methods (Outside Task #3) (p. </a:t>
            </a:r>
            <a:r>
              <a:rPr lang="en-US" baseline="0" dirty="0" smtClean="0"/>
              <a:t>27)</a:t>
            </a:r>
            <a:endParaRPr lang="en-US" baseline="0" dirty="0" smtClean="0"/>
          </a:p>
          <a:p>
            <a:pPr marL="0" marR="0" indent="0" algn="l" defTabSz="914268"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TIF-</a:t>
            </a:r>
            <a:r>
              <a:rPr lang="en-US" baseline="0" dirty="0" err="1" smtClean="0"/>
              <a:t>ed</a:t>
            </a:r>
            <a:r>
              <a:rPr lang="en-US" baseline="0" dirty="0" smtClean="0"/>
              <a:t> Lesson: Try it Out 2! (Outside Task #4) (p. </a:t>
            </a:r>
            <a:r>
              <a:rPr lang="en-US" baseline="0" dirty="0" smtClean="0"/>
              <a:t>28)</a:t>
            </a:r>
            <a:endParaRPr lang="en-US" baseline="0" dirty="0" smtClean="0"/>
          </a:p>
          <a:p>
            <a:pPr marL="0" marR="0" indent="0" algn="l" defTabSz="914268"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Lesson Observation through TIF Lens (Outside Task #5) (p. </a:t>
            </a:r>
            <a:r>
              <a:rPr lang="en-US" baseline="0" dirty="0" smtClean="0"/>
              <a:t>29)</a:t>
            </a:r>
            <a:endParaRPr lang="en-US" baseline="0" dirty="0" smtClean="0"/>
          </a:p>
          <a:p>
            <a:pPr>
              <a:buFont typeface="Arial" pitchFamily="34" charset="0"/>
              <a:buChar char="•"/>
            </a:pPr>
            <a:endParaRPr lang="en-US" baseline="0" dirty="0" smtClean="0"/>
          </a:p>
          <a:p>
            <a:pPr>
              <a:buFont typeface="Arial" pitchFamily="34" charset="0"/>
              <a:buNone/>
            </a:pPr>
            <a:r>
              <a:rPr lang="en-US" b="1" baseline="0" dirty="0" smtClean="0"/>
              <a:t>Activity Materials &amp; Technology:</a:t>
            </a:r>
          </a:p>
          <a:p>
            <a:pPr>
              <a:buFont typeface="Arial" pitchFamily="34" charset="0"/>
              <a:buChar char="•"/>
            </a:pPr>
            <a:r>
              <a:rPr lang="en-US" baseline="0" dirty="0" smtClean="0"/>
              <a:t>Warm-up Activity Matching Sets </a:t>
            </a:r>
            <a:r>
              <a:rPr lang="en-US" b="1" u="sng" baseline="0" dirty="0" smtClean="0"/>
              <a:t>(Prepared</a:t>
            </a:r>
            <a:r>
              <a:rPr lang="en-US" b="1" u="sng" dirty="0" smtClean="0"/>
              <a:t> beforehand</a:t>
            </a:r>
            <a:r>
              <a:rPr lang="en-US" dirty="0" smtClean="0"/>
              <a:t>:  pp. 2-8)</a:t>
            </a:r>
            <a:endParaRPr lang="en-US" baseline="0" dirty="0" smtClean="0"/>
          </a:p>
          <a:p>
            <a:pPr>
              <a:buFont typeface="Arial" pitchFamily="34" charset="0"/>
              <a:buChar char="•"/>
            </a:pPr>
            <a:r>
              <a:rPr lang="en-US" baseline="0" dirty="0" smtClean="0"/>
              <a:t>Ideal ACES Practitioner Posters </a:t>
            </a:r>
            <a:r>
              <a:rPr lang="en-US" u="sng" baseline="0" dirty="0" smtClean="0"/>
              <a:t>from PLC Meeting ONE </a:t>
            </a:r>
            <a:r>
              <a:rPr lang="en-US" baseline="0" dirty="0" smtClean="0"/>
              <a:t>&amp; Markers</a:t>
            </a:r>
          </a:p>
          <a:p>
            <a:pPr>
              <a:buFont typeface="Arial" pitchFamily="34" charset="0"/>
              <a:buChar char="•"/>
            </a:pPr>
            <a:r>
              <a:rPr lang="en-US" baseline="0" dirty="0" smtClean="0"/>
              <a:t>TIF-</a:t>
            </a:r>
            <a:r>
              <a:rPr lang="en-US" baseline="0" dirty="0" err="1" smtClean="0"/>
              <a:t>ing</a:t>
            </a:r>
            <a:r>
              <a:rPr lang="en-US" baseline="0" dirty="0" smtClean="0"/>
              <a:t> Methods Matching Activity Sets (</a:t>
            </a:r>
            <a:r>
              <a:rPr lang="en-US" b="1" u="sng" baseline="0" dirty="0" smtClean="0"/>
              <a:t>Prepared</a:t>
            </a:r>
            <a:r>
              <a:rPr lang="en-US" b="1" u="sng" dirty="0" smtClean="0"/>
              <a:t> beforehand</a:t>
            </a:r>
            <a:r>
              <a:rPr lang="en-US" dirty="0" smtClean="0"/>
              <a:t>: pp. 10-15)</a:t>
            </a:r>
            <a:endParaRPr lang="en-US" baseline="0" dirty="0" smtClean="0"/>
          </a:p>
          <a:p>
            <a:pPr lvl="0">
              <a:buFont typeface="Arial" pitchFamily="34" charset="0"/>
              <a:buChar char="•"/>
            </a:pPr>
            <a:r>
              <a:rPr lang="en-US" kern="1200" dirty="0" smtClean="0">
                <a:solidFill>
                  <a:schemeClr val="tx1"/>
                </a:solidFill>
                <a:latin typeface="+mn-lt"/>
                <a:ea typeface="+mn-ea"/>
                <a:cs typeface="+mn-cs"/>
              </a:rPr>
              <a:t>Projector (preferred)</a:t>
            </a:r>
          </a:p>
          <a:p>
            <a:pPr>
              <a:buFont typeface="Arial" pitchFamily="34" charset="0"/>
              <a:buChar char="•"/>
            </a:pPr>
            <a:r>
              <a:rPr lang="en-US" kern="1200" dirty="0" smtClean="0">
                <a:solidFill>
                  <a:schemeClr val="tx1"/>
                </a:solidFill>
                <a:latin typeface="+mn-lt"/>
                <a:ea typeface="+mn-ea"/>
                <a:cs typeface="+mn-cs"/>
              </a:rPr>
              <a:t>Internet access (required)</a:t>
            </a:r>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Evidence of Student Learning (Handout p. </a:t>
            </a:r>
            <a:r>
              <a:rPr lang="en-US" sz="1400" i="1" kern="1200" dirty="0" smtClean="0">
                <a:solidFill>
                  <a:schemeClr val="tx1"/>
                </a:solidFill>
                <a:latin typeface="+mn-lt"/>
                <a:ea typeface="+mn-ea"/>
                <a:cs typeface="+mn-cs"/>
              </a:rPr>
              <a:t>22) </a:t>
            </a:r>
            <a:r>
              <a:rPr lang="en-US" sz="1400" i="1" kern="1200" dirty="0" smtClean="0">
                <a:solidFill>
                  <a:schemeClr val="tx1"/>
                </a:solidFill>
                <a:latin typeface="+mn-lt"/>
                <a:ea typeface="+mn-ea"/>
                <a:cs typeface="+mn-cs"/>
              </a:rPr>
              <a:t>(25 min)</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Play the video by clicking on the link on the PowerPoint</a:t>
            </a:r>
            <a:r>
              <a:rPr lang="en-US" sz="1400" kern="1200" baseline="0" dirty="0" smtClean="0">
                <a:solidFill>
                  <a:schemeClr val="tx1"/>
                </a:solidFill>
                <a:latin typeface="+mn-lt"/>
                <a:ea typeface="+mn-ea"/>
                <a:cs typeface="+mn-cs"/>
              </a:rPr>
              <a:t> slide.  Skip over the intro of the lesson in the beginning and the teacher’s reflection at the end. Enlarge video with control + (Firefox or Explorer) or browser menu “Zoom” feature (Google Chrome). </a:t>
            </a:r>
            <a:r>
              <a:rPr lang="en-US" sz="1400" kern="1200" dirty="0" smtClean="0">
                <a:solidFill>
                  <a:schemeClr val="tx1"/>
                </a:solidFill>
                <a:latin typeface="+mn-lt"/>
                <a:ea typeface="+mn-ea"/>
                <a:cs typeface="+mn-cs"/>
              </a:rPr>
              <a:t>Watch a brief video and note evidence of student learning. Share and discuss. On page </a:t>
            </a:r>
            <a:r>
              <a:rPr lang="en-US" dirty="0" smtClean="0"/>
              <a:t>9</a:t>
            </a:r>
            <a:r>
              <a:rPr lang="en-US" sz="1400" kern="1200" dirty="0" smtClean="0">
                <a:solidFill>
                  <a:schemeClr val="tx1"/>
                </a:solidFill>
                <a:latin typeface="+mn-lt"/>
                <a:ea typeface="+mn-ea"/>
                <a:cs typeface="+mn-cs"/>
              </a:rPr>
              <a:t> of the PLC Activities</a:t>
            </a:r>
            <a:r>
              <a:rPr lang="en-US" sz="1400" kern="1200" baseline="0" dirty="0" smtClean="0">
                <a:solidFill>
                  <a:schemeClr val="tx1"/>
                </a:solidFill>
                <a:latin typeface="+mn-lt"/>
                <a:ea typeface="+mn-ea"/>
                <a:cs typeface="+mn-cs"/>
              </a:rPr>
              <a:t> doc</a:t>
            </a:r>
            <a:r>
              <a:rPr lang="en-US" sz="1400" kern="1200" dirty="0" smtClean="0">
                <a:solidFill>
                  <a:schemeClr val="tx1"/>
                </a:solidFill>
                <a:latin typeface="+mn-lt"/>
                <a:ea typeface="+mn-ea"/>
                <a:cs typeface="+mn-cs"/>
              </a:rPr>
              <a:t>, there are</a:t>
            </a:r>
            <a:r>
              <a:rPr lang="en-US" sz="1400" kern="1200" baseline="0" dirty="0" smtClean="0">
                <a:solidFill>
                  <a:schemeClr val="tx1"/>
                </a:solidFill>
                <a:latin typeface="+mn-lt"/>
                <a:ea typeface="+mn-ea"/>
                <a:cs typeface="+mn-cs"/>
              </a:rPr>
              <a:t> possible answers listed for you to refer to.</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Discuss what “student evidence” can be used to “evaluate” lessons.  Return to the ACES Process Grid from Outside Task #2 and add notes to their “evaluate” column as needed based on this discussion.  Discuss ways to improve one’s evaluation by using “student evidence” as its basis.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Study and Reflect (Handout</a:t>
            </a:r>
            <a:r>
              <a:rPr lang="en-US" sz="1400" i="1" kern="1200" baseline="0" dirty="0" smtClean="0">
                <a:solidFill>
                  <a:schemeClr val="tx1"/>
                </a:solidFill>
                <a:latin typeface="+mn-lt"/>
                <a:ea typeface="+mn-ea"/>
                <a:cs typeface="+mn-cs"/>
              </a:rPr>
              <a:t> p. </a:t>
            </a:r>
            <a:r>
              <a:rPr lang="en-US" sz="1400" i="1" kern="1200" baseline="0" dirty="0" smtClean="0">
                <a:solidFill>
                  <a:schemeClr val="tx1"/>
                </a:solidFill>
                <a:latin typeface="+mn-lt"/>
                <a:ea typeface="+mn-ea"/>
                <a:cs typeface="+mn-cs"/>
              </a:rPr>
              <a:t>23) </a:t>
            </a:r>
            <a:r>
              <a:rPr lang="en-US" sz="1400" i="1" kern="1200" baseline="0" dirty="0" smtClean="0">
                <a:solidFill>
                  <a:schemeClr val="tx1"/>
                </a:solidFill>
                <a:latin typeface="+mn-lt"/>
                <a:ea typeface="+mn-ea"/>
                <a:cs typeface="+mn-cs"/>
              </a:rPr>
              <a:t>(10 min)-slides 11-12)</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Individually reflect on their lesson. What evidence of student learning did you observe? Based on this, what skills do your students need more practice in? What more do you need to learn about?  What help do you need?  What could/would you do differently next time? </a:t>
            </a:r>
          </a:p>
          <a:p>
            <a:r>
              <a:rPr lang="en-US" sz="1400" kern="1200" dirty="0" smtClean="0">
                <a:solidFill>
                  <a:schemeClr val="tx1"/>
                </a:solidFill>
                <a:latin typeface="+mn-lt"/>
                <a:ea typeface="+mn-ea"/>
                <a:cs typeface="+mn-cs"/>
              </a:rPr>
              <a:t>Have two or three participants share out their reflections with the larger group.</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Study and Reflect</a:t>
            </a:r>
          </a:p>
          <a:p>
            <a:r>
              <a:rPr lang="en-US" sz="1400" i="0" kern="1200" dirty="0" smtClean="0">
                <a:solidFill>
                  <a:schemeClr val="tx1"/>
                </a:solidFill>
                <a:latin typeface="+mn-lt"/>
                <a:ea typeface="+mn-ea"/>
                <a:cs typeface="+mn-cs"/>
              </a:rPr>
              <a:t>Think/Pair/Share:</a:t>
            </a:r>
            <a:r>
              <a:rPr lang="en-US" sz="1400" i="0" kern="1200" baseline="0" dirty="0" smtClean="0">
                <a:solidFill>
                  <a:schemeClr val="tx1"/>
                </a:solidFill>
                <a:latin typeface="+mn-lt"/>
                <a:ea typeface="+mn-ea"/>
                <a:cs typeface="+mn-cs"/>
              </a:rPr>
              <a:t> Reflect on your thoughts about how the lesson went as an instructor and answer the questions on slide.</a:t>
            </a:r>
            <a:endParaRPr lang="en-US" sz="14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690AAA-1ABE-4DBE-8359-ADF1A4E8CCA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TIF-</a:t>
            </a:r>
            <a:r>
              <a:rPr lang="en-US" sz="1400" i="1" kern="1200" dirty="0" err="1" smtClean="0">
                <a:solidFill>
                  <a:schemeClr val="tx1"/>
                </a:solidFill>
                <a:latin typeface="+mn-lt"/>
                <a:ea typeface="+mn-ea"/>
                <a:cs typeface="+mn-cs"/>
              </a:rPr>
              <a:t>ing</a:t>
            </a:r>
            <a:r>
              <a:rPr lang="en-US" sz="1400" i="1" kern="1200" dirty="0" smtClean="0">
                <a:solidFill>
                  <a:schemeClr val="tx1"/>
                </a:solidFill>
                <a:latin typeface="+mn-lt"/>
                <a:ea typeface="+mn-ea"/>
                <a:cs typeface="+mn-cs"/>
              </a:rPr>
              <a:t> the Classroom visual (Handout p. </a:t>
            </a:r>
            <a:r>
              <a:rPr lang="en-US" sz="1400" i="1" kern="1200" dirty="0" smtClean="0">
                <a:solidFill>
                  <a:schemeClr val="tx1"/>
                </a:solidFill>
                <a:latin typeface="+mn-lt"/>
                <a:ea typeface="+mn-ea"/>
                <a:cs typeface="+mn-cs"/>
              </a:rPr>
              <a:t>24) </a:t>
            </a:r>
            <a:r>
              <a:rPr lang="en-US" sz="1400" i="1" kern="1200" dirty="0" smtClean="0">
                <a:solidFill>
                  <a:schemeClr val="tx1"/>
                </a:solidFill>
                <a:latin typeface="+mn-lt"/>
                <a:ea typeface="+mn-ea"/>
                <a:cs typeface="+mn-cs"/>
              </a:rPr>
              <a:t>(10 min-slides</a:t>
            </a:r>
            <a:r>
              <a:rPr lang="en-US" sz="1400" i="1" kern="1200" baseline="0" dirty="0" smtClean="0">
                <a:solidFill>
                  <a:schemeClr val="tx1"/>
                </a:solidFill>
                <a:latin typeface="+mn-lt"/>
                <a:ea typeface="+mn-ea"/>
                <a:cs typeface="+mn-cs"/>
              </a:rPr>
              <a:t> 13-14)</a:t>
            </a:r>
            <a:endParaRPr lang="en-US" dirty="0" smtClean="0"/>
          </a:p>
          <a:p>
            <a:r>
              <a:rPr lang="en-US" sz="1400" kern="1200" dirty="0" smtClean="0">
                <a:solidFill>
                  <a:schemeClr val="tx1"/>
                </a:solidFill>
                <a:latin typeface="+mn-lt"/>
                <a:ea typeface="+mn-ea"/>
                <a:cs typeface="+mn-cs"/>
              </a:rPr>
              <a:t>Explain the “TIF-</a:t>
            </a:r>
            <a:r>
              <a:rPr lang="en-US" sz="1400" kern="1200" dirty="0" err="1" smtClean="0">
                <a:solidFill>
                  <a:schemeClr val="tx1"/>
                </a:solidFill>
                <a:latin typeface="+mn-lt"/>
                <a:ea typeface="+mn-ea"/>
                <a:cs typeface="+mn-cs"/>
              </a:rPr>
              <a:t>ing</a:t>
            </a:r>
            <a:r>
              <a:rPr lang="en-US" sz="1400" kern="1200" dirty="0" smtClean="0">
                <a:solidFill>
                  <a:schemeClr val="tx1"/>
                </a:solidFill>
                <a:latin typeface="+mn-lt"/>
                <a:ea typeface="+mn-ea"/>
                <a:cs typeface="+mn-cs"/>
              </a:rPr>
              <a:t> the Classroom” visual.  Describe how the inner box represents the TIF-</a:t>
            </a:r>
            <a:r>
              <a:rPr lang="en-US" sz="1400" kern="1200" dirty="0" err="1" smtClean="0">
                <a:solidFill>
                  <a:schemeClr val="tx1"/>
                </a:solidFill>
                <a:latin typeface="+mn-lt"/>
                <a:ea typeface="+mn-ea"/>
                <a:cs typeface="+mn-cs"/>
              </a:rPr>
              <a:t>ed</a:t>
            </a:r>
            <a:r>
              <a:rPr lang="en-US" sz="1400" kern="1200" dirty="0" smtClean="0">
                <a:solidFill>
                  <a:schemeClr val="tx1"/>
                </a:solidFill>
                <a:latin typeface="+mn-lt"/>
                <a:ea typeface="+mn-ea"/>
                <a:cs typeface="+mn-cs"/>
              </a:rPr>
              <a:t> lesson content while the TIF methods outside the box transcend content, i.e. can be used/done with or regardless of any content.  Explore the different ways TIF skills can be integrated into an instructional setting regardless of lesson content. </a:t>
            </a:r>
          </a:p>
        </p:txBody>
      </p:sp>
      <p:sp>
        <p:nvSpPr>
          <p:cNvPr id="4" name="Slide Number Placeholder 3"/>
          <p:cNvSpPr>
            <a:spLocks noGrp="1"/>
          </p:cNvSpPr>
          <p:nvPr>
            <p:ph type="sldNum" sz="quarter" idx="10"/>
          </p:nvPr>
        </p:nvSpPr>
        <p:spPr/>
        <p:txBody>
          <a:bodyPr/>
          <a:lstStyle/>
          <a:p>
            <a:fld id="{46690AAA-1ABE-4DBE-8359-ADF1A4E8CCA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TIF-</a:t>
            </a:r>
            <a:r>
              <a:rPr lang="en-US" dirty="0" err="1" smtClean="0"/>
              <a:t>ing</a:t>
            </a:r>
            <a:r>
              <a:rPr lang="en-US" dirty="0" smtClean="0"/>
              <a:t> Methods handouts</a:t>
            </a:r>
            <a:r>
              <a:rPr lang="en-US" baseline="0" dirty="0" smtClean="0"/>
              <a:t> (p. </a:t>
            </a:r>
            <a:r>
              <a:rPr lang="en-US" baseline="0" dirty="0" smtClean="0"/>
              <a:t>24-25) </a:t>
            </a:r>
            <a:r>
              <a:rPr lang="en-US" baseline="0" dirty="0" smtClean="0"/>
              <a:t>and discuss.</a:t>
            </a:r>
          </a:p>
          <a:p>
            <a:r>
              <a:rPr lang="en-US" b="1" i="1" baseline="0" dirty="0" smtClean="0"/>
              <a:t>Handout:</a:t>
            </a:r>
          </a:p>
          <a:p>
            <a:r>
              <a:rPr lang="en-US" sz="1400" b="1" kern="1200" dirty="0" smtClean="0">
                <a:solidFill>
                  <a:schemeClr val="tx1"/>
                </a:solidFill>
                <a:latin typeface="+mn-lt"/>
                <a:ea typeface="+mn-ea"/>
                <a:cs typeface="+mn-cs"/>
              </a:rPr>
              <a:t>TIF-</a:t>
            </a:r>
            <a:r>
              <a:rPr lang="en-US" sz="1400" b="1" kern="1200" dirty="0" err="1" smtClean="0">
                <a:solidFill>
                  <a:schemeClr val="tx1"/>
                </a:solidFill>
                <a:latin typeface="+mn-lt"/>
                <a:ea typeface="+mn-ea"/>
                <a:cs typeface="+mn-cs"/>
              </a:rPr>
              <a:t>ing</a:t>
            </a:r>
            <a:r>
              <a:rPr lang="en-US" sz="1400" b="1" kern="1200" dirty="0" smtClean="0">
                <a:solidFill>
                  <a:schemeClr val="tx1"/>
                </a:solidFill>
                <a:latin typeface="+mn-lt"/>
                <a:ea typeface="+mn-ea"/>
                <a:cs typeface="+mn-cs"/>
              </a:rPr>
              <a:t> Methods</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This TIF-</a:t>
            </a:r>
            <a:r>
              <a:rPr lang="en-US" sz="1400" kern="1200" dirty="0" err="1" smtClean="0">
                <a:solidFill>
                  <a:schemeClr val="tx1"/>
                </a:solidFill>
                <a:latin typeface="+mn-lt"/>
                <a:ea typeface="+mn-ea"/>
                <a:cs typeface="+mn-cs"/>
              </a:rPr>
              <a:t>ing</a:t>
            </a:r>
            <a:r>
              <a:rPr lang="en-US" sz="1400" kern="1200" dirty="0" smtClean="0">
                <a:solidFill>
                  <a:schemeClr val="tx1"/>
                </a:solidFill>
                <a:latin typeface="+mn-lt"/>
                <a:ea typeface="+mn-ea"/>
                <a:cs typeface="+mn-cs"/>
              </a:rPr>
              <a:t> the Classroom model presents the classroom environment as a mirror of the target environment, i.e. the environment into which your students plan to transition such as post-secondary education and training, the workplace, or increased participation in one’s community or family.  Inside the box, is the lesson content with integrated TIF skills.  Outside the box, within the circle of the classroom environment, are the methods we can use to integrate TIF skills regardless of lesson content.  Although</a:t>
            </a:r>
            <a:r>
              <a:rPr lang="en-US" sz="1400" kern="1200" baseline="0" dirty="0" smtClean="0">
                <a:solidFill>
                  <a:schemeClr val="tx1"/>
                </a:solidFill>
                <a:latin typeface="+mn-lt"/>
                <a:ea typeface="+mn-ea"/>
                <a:cs typeface="+mn-cs"/>
              </a:rPr>
              <a:t> there are 5 listed, we</a:t>
            </a:r>
            <a:r>
              <a:rPr lang="en-US" sz="1400" kern="1200" dirty="0" smtClean="0">
                <a:solidFill>
                  <a:schemeClr val="tx1"/>
                </a:solidFill>
                <a:latin typeface="+mn-lt"/>
                <a:ea typeface="+mn-ea"/>
                <a:cs typeface="+mn-cs"/>
              </a:rPr>
              <a:t> will focus on the following 3 methods:</a:t>
            </a:r>
          </a:p>
          <a:p>
            <a:r>
              <a:rPr lang="en-US" sz="1400" kern="1200" dirty="0" smtClean="0">
                <a:solidFill>
                  <a:schemeClr val="tx1"/>
                </a:solidFill>
                <a:latin typeface="+mn-lt"/>
                <a:ea typeface="+mn-ea"/>
                <a:cs typeface="+mn-cs"/>
              </a:rPr>
              <a:t> </a:t>
            </a:r>
          </a:p>
          <a:p>
            <a:pPr lvl="0"/>
            <a:r>
              <a:rPr lang="en-US" sz="1400" b="1" kern="1200" dirty="0" smtClean="0">
                <a:solidFill>
                  <a:schemeClr val="tx1"/>
                </a:solidFill>
                <a:latin typeface="+mn-lt"/>
                <a:ea typeface="+mn-ea"/>
                <a:cs typeface="+mn-cs"/>
              </a:rPr>
              <a:t>Routine:  </a:t>
            </a:r>
            <a:r>
              <a:rPr lang="en-US" sz="1400" kern="1200" dirty="0" smtClean="0">
                <a:solidFill>
                  <a:schemeClr val="tx1"/>
                </a:solidFill>
                <a:latin typeface="+mn-lt"/>
                <a:ea typeface="+mn-ea"/>
                <a:cs typeface="+mn-cs"/>
              </a:rPr>
              <a:t>a sequence of actions regularly followed</a:t>
            </a:r>
          </a:p>
          <a:p>
            <a:pPr lvl="0"/>
            <a:r>
              <a:rPr lang="en-US" sz="1400" b="1" kern="1200" dirty="0" smtClean="0">
                <a:solidFill>
                  <a:schemeClr val="tx1"/>
                </a:solidFill>
                <a:latin typeface="+mn-lt"/>
                <a:ea typeface="+mn-ea"/>
                <a:cs typeface="+mn-cs"/>
              </a:rPr>
              <a:t>Norms:  </a:t>
            </a:r>
            <a:r>
              <a:rPr lang="en-US" sz="1400" kern="1200" dirty="0" smtClean="0">
                <a:solidFill>
                  <a:schemeClr val="tx1"/>
                </a:solidFill>
                <a:latin typeface="+mn-lt"/>
                <a:ea typeface="+mn-ea"/>
                <a:cs typeface="+mn-cs"/>
              </a:rPr>
              <a:t>standards of acceptable behavior; expectations within a specified context</a:t>
            </a:r>
          </a:p>
          <a:p>
            <a:pPr lvl="0"/>
            <a:r>
              <a:rPr lang="en-US" sz="1400" b="1" kern="1200" dirty="0" smtClean="0">
                <a:solidFill>
                  <a:schemeClr val="tx1"/>
                </a:solidFill>
                <a:latin typeface="+mn-lt"/>
                <a:ea typeface="+mn-ea"/>
                <a:cs typeface="+mn-cs"/>
              </a:rPr>
              <a:t>Learning Task Formats:  </a:t>
            </a:r>
            <a:r>
              <a:rPr lang="en-US" sz="1400" kern="1200" dirty="0" smtClean="0">
                <a:solidFill>
                  <a:schemeClr val="tx1"/>
                </a:solidFill>
                <a:latin typeface="+mn-lt"/>
                <a:ea typeface="+mn-ea"/>
                <a:cs typeface="+mn-cs"/>
              </a:rPr>
              <a:t>routine structures for activities and tasks that provide practice of lesson content</a:t>
            </a:r>
          </a:p>
          <a:p>
            <a:pPr lvl="0"/>
            <a:r>
              <a:rPr lang="en-US" sz="1400" kern="1200" dirty="0" smtClean="0">
                <a:solidFill>
                  <a:schemeClr val="tx1"/>
                </a:solidFill>
                <a:latin typeface="+mn-lt"/>
                <a:ea typeface="+mn-ea"/>
                <a:cs typeface="+mn-cs"/>
              </a:rPr>
              <a:t>Discus Norms vs. Routines (Handout p. </a:t>
            </a:r>
            <a:r>
              <a:rPr lang="en-US" sz="1400" kern="1200" dirty="0" smtClean="0">
                <a:solidFill>
                  <a:schemeClr val="tx1"/>
                </a:solidFill>
                <a:latin typeface="+mn-lt"/>
                <a:ea typeface="+mn-ea"/>
                <a:cs typeface="+mn-cs"/>
              </a:rPr>
              <a:t>25)</a:t>
            </a:r>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690AAA-1ABE-4DBE-8359-ADF1A4E8CCA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Offer or elicit other examples as needed.</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Activities</a:t>
            </a:r>
            <a:r>
              <a:rPr lang="en-US" sz="1400" i="1" kern="1200" baseline="0" dirty="0" smtClean="0">
                <a:solidFill>
                  <a:schemeClr val="tx1"/>
                </a:solidFill>
                <a:latin typeface="+mn-lt"/>
                <a:ea typeface="+mn-ea"/>
                <a:cs typeface="+mn-cs"/>
              </a:rPr>
              <a:t> </a:t>
            </a:r>
            <a:r>
              <a:rPr lang="en-US" sz="1400" i="1" kern="1200" dirty="0" smtClean="0">
                <a:solidFill>
                  <a:schemeClr val="tx1"/>
                </a:solidFill>
                <a:latin typeface="+mn-lt"/>
                <a:ea typeface="+mn-ea"/>
                <a:cs typeface="+mn-cs"/>
              </a:rPr>
              <a:t>(pp. 10-15)  (Participant Handout p. </a:t>
            </a:r>
            <a:r>
              <a:rPr lang="en-US" sz="1400" i="1" kern="1200" dirty="0" smtClean="0">
                <a:solidFill>
                  <a:schemeClr val="tx1"/>
                </a:solidFill>
                <a:latin typeface="+mn-lt"/>
                <a:ea typeface="+mn-ea"/>
                <a:cs typeface="+mn-cs"/>
              </a:rPr>
              <a:t>26) </a:t>
            </a:r>
            <a:r>
              <a:rPr lang="en-US" sz="1400" i="1" kern="1200" dirty="0" smtClean="0">
                <a:solidFill>
                  <a:schemeClr val="tx1"/>
                </a:solidFill>
                <a:latin typeface="+mn-lt"/>
                <a:ea typeface="+mn-ea"/>
                <a:cs typeface="+mn-cs"/>
              </a:rPr>
              <a:t>(30 min)</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Refer to TIF-</a:t>
            </a:r>
            <a:r>
              <a:rPr lang="en-US" sz="1400" kern="1200" dirty="0" err="1" smtClean="0">
                <a:solidFill>
                  <a:schemeClr val="tx1"/>
                </a:solidFill>
                <a:latin typeface="+mn-lt"/>
                <a:ea typeface="+mn-ea"/>
                <a:cs typeface="+mn-cs"/>
              </a:rPr>
              <a:t>ing</a:t>
            </a:r>
            <a:r>
              <a:rPr lang="en-US" sz="1400" kern="1200" dirty="0" smtClean="0">
                <a:solidFill>
                  <a:schemeClr val="tx1"/>
                </a:solidFill>
                <a:latin typeface="+mn-lt"/>
                <a:ea typeface="+mn-ea"/>
                <a:cs typeface="+mn-cs"/>
              </a:rPr>
              <a:t> the Classroom: Facilitator Instructions (Activities p. 10). Sort examples of routines, norms, and learning formats into the three categories labeled “routines”, “norms”, and “learning formats”</a:t>
            </a:r>
            <a:r>
              <a:rPr lang="en-US" sz="1400" kern="1200" baseline="0" dirty="0" smtClean="0">
                <a:solidFill>
                  <a:schemeClr val="tx1"/>
                </a:solidFill>
                <a:latin typeface="+mn-lt"/>
                <a:ea typeface="+mn-ea"/>
                <a:cs typeface="+mn-cs"/>
              </a:rPr>
              <a:t> according to what they primarily fit with.  There will be 3 examples per method label.</a:t>
            </a:r>
          </a:p>
          <a:p>
            <a:r>
              <a:rPr lang="en-US" sz="1400" i="1" kern="1200" dirty="0" smtClean="0">
                <a:solidFill>
                  <a:schemeClr val="tx1"/>
                </a:solidFill>
                <a:latin typeface="+mn-lt"/>
                <a:ea typeface="+mn-ea"/>
                <a:cs typeface="+mn-cs"/>
              </a:rPr>
              <a:t>*There will be debate around where these examples should go.  The important thing is not that they fit with the designated category but that the participants can logically explain why they chose to put it in the category they did.</a:t>
            </a:r>
          </a:p>
          <a:p>
            <a:r>
              <a:rPr lang="en-US" sz="1400" kern="1200" dirty="0" smtClean="0">
                <a:solidFill>
                  <a:schemeClr val="tx1"/>
                </a:solidFill>
                <a:latin typeface="+mn-lt"/>
                <a:ea typeface="+mn-ea"/>
                <a:cs typeface="+mn-cs"/>
              </a:rPr>
              <a:t>After the matching, participants will write down one or two of the examples on the grid (Participant Handout p. </a:t>
            </a:r>
            <a:r>
              <a:rPr lang="en-US" sz="1400" kern="1200" dirty="0" smtClean="0">
                <a:solidFill>
                  <a:schemeClr val="tx1"/>
                </a:solidFill>
                <a:latin typeface="+mn-lt"/>
                <a:ea typeface="+mn-ea"/>
                <a:cs typeface="+mn-cs"/>
              </a:rPr>
              <a:t>26) </a:t>
            </a:r>
            <a:r>
              <a:rPr lang="en-US" sz="1400" kern="1200" dirty="0" smtClean="0">
                <a:solidFill>
                  <a:schemeClr val="tx1"/>
                </a:solidFill>
                <a:latin typeface="+mn-lt"/>
                <a:ea typeface="+mn-ea"/>
                <a:cs typeface="+mn-cs"/>
              </a:rPr>
              <a:t>and the TIF skills &amp; sub skills it contains from their category of focus.  </a:t>
            </a:r>
          </a:p>
          <a:p>
            <a:r>
              <a:rPr lang="en-US" sz="1400" kern="1200" dirty="0" smtClean="0">
                <a:solidFill>
                  <a:schemeClr val="tx1"/>
                </a:solidFill>
                <a:latin typeface="+mn-lt"/>
                <a:ea typeface="+mn-ea"/>
                <a:cs typeface="+mn-cs"/>
              </a:rPr>
              <a:t>Finally, they will note ways they could enhance this TIF-</a:t>
            </a:r>
            <a:r>
              <a:rPr lang="en-US" sz="1400" kern="1200" dirty="0" err="1" smtClean="0">
                <a:solidFill>
                  <a:schemeClr val="tx1"/>
                </a:solidFill>
                <a:latin typeface="+mn-lt"/>
                <a:ea typeface="+mn-ea"/>
                <a:cs typeface="+mn-cs"/>
              </a:rPr>
              <a:t>ing</a:t>
            </a:r>
            <a:r>
              <a:rPr lang="en-US" sz="1400" kern="1200" dirty="0" smtClean="0">
                <a:solidFill>
                  <a:schemeClr val="tx1"/>
                </a:solidFill>
                <a:latin typeface="+mn-lt"/>
                <a:ea typeface="+mn-ea"/>
                <a:cs typeface="+mn-cs"/>
              </a:rPr>
              <a:t> method in the “Complement” column.</a:t>
            </a:r>
          </a:p>
          <a:p>
            <a:endParaRPr lang="en-US" dirty="0" smtClean="0"/>
          </a:p>
        </p:txBody>
      </p:sp>
      <p:sp>
        <p:nvSpPr>
          <p:cNvPr id="4" name="Slide Number Placeholder 3"/>
          <p:cNvSpPr>
            <a:spLocks noGrp="1"/>
          </p:cNvSpPr>
          <p:nvPr>
            <p:ph type="sldNum" sz="quarter" idx="10"/>
          </p:nvPr>
        </p:nvSpPr>
        <p:spPr/>
        <p:txBody>
          <a:bodyPr/>
          <a:lstStyle/>
          <a:p>
            <a:fld id="{46690AAA-1ABE-4DBE-8359-ADF1A4E8CCA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Outside Task #3 (Handout p. </a:t>
            </a:r>
            <a:r>
              <a:rPr lang="en-US" sz="1400" i="1" kern="1200" dirty="0" smtClean="0">
                <a:solidFill>
                  <a:schemeClr val="tx1"/>
                </a:solidFill>
                <a:latin typeface="+mn-lt"/>
                <a:ea typeface="+mn-ea"/>
                <a:cs typeface="+mn-cs"/>
              </a:rPr>
              <a:t>27) </a:t>
            </a:r>
            <a:r>
              <a:rPr lang="en-US" sz="1400" i="1" kern="1200" baseline="0" dirty="0" smtClean="0">
                <a:solidFill>
                  <a:schemeClr val="tx1"/>
                </a:solidFill>
                <a:latin typeface="+mn-lt"/>
                <a:ea typeface="+mn-ea"/>
                <a:cs typeface="+mn-cs"/>
              </a:rPr>
              <a:t> </a:t>
            </a:r>
            <a:r>
              <a:rPr lang="en-US" sz="1400" i="1" kern="1200" baseline="0" dirty="0" smtClean="0">
                <a:solidFill>
                  <a:schemeClr val="tx1"/>
                </a:solidFill>
                <a:latin typeface="+mn-lt"/>
                <a:ea typeface="+mn-ea"/>
                <a:cs typeface="+mn-cs"/>
              </a:rPr>
              <a:t>(5 min)</a:t>
            </a:r>
          </a:p>
          <a:p>
            <a:r>
              <a:rPr lang="en-US" sz="1400" kern="1200" dirty="0" smtClean="0">
                <a:solidFill>
                  <a:schemeClr val="tx1"/>
                </a:solidFill>
                <a:latin typeface="+mn-lt"/>
                <a:ea typeface="+mn-ea"/>
                <a:cs typeface="+mn-cs"/>
              </a:rPr>
              <a:t>Consider which routine, norm, and learning format they can integrate into their setting and which TIF skills/sub skills these address.  Implement two ideas (from two of the three TIF methods) into their classroom before meeting 3 and evaluate their implementation by observing “student evidence”.  Note all information on the ACES Process Grid and prepare to share this information at meeting 3.</a:t>
            </a:r>
          </a:p>
          <a:p>
            <a:r>
              <a:rPr lang="en-US" sz="1400" b="1" i="1" kern="1200" dirty="0" smtClean="0">
                <a:solidFill>
                  <a:schemeClr val="tx1"/>
                </a:solidFill>
                <a:latin typeface="+mn-lt"/>
                <a:ea typeface="+mn-ea"/>
                <a:cs typeface="+mn-cs"/>
              </a:rPr>
              <a:t>Challenge:</a:t>
            </a:r>
            <a:r>
              <a:rPr lang="en-US" sz="1400" i="1" kern="1200" dirty="0" smtClean="0">
                <a:solidFill>
                  <a:schemeClr val="tx1"/>
                </a:solidFill>
                <a:latin typeface="+mn-lt"/>
                <a:ea typeface="+mn-ea"/>
                <a:cs typeface="+mn-cs"/>
              </a:rPr>
              <a:t> Consider all methods of TIF-</a:t>
            </a:r>
            <a:r>
              <a:rPr lang="en-US" sz="1400" i="1" kern="1200" dirty="0" err="1" smtClean="0">
                <a:solidFill>
                  <a:schemeClr val="tx1"/>
                </a:solidFill>
                <a:latin typeface="+mn-lt"/>
                <a:ea typeface="+mn-ea"/>
                <a:cs typeface="+mn-cs"/>
              </a:rPr>
              <a:t>ing</a:t>
            </a:r>
            <a:r>
              <a:rPr lang="en-US" sz="1400" i="1" kern="1200" dirty="0" smtClean="0">
                <a:solidFill>
                  <a:schemeClr val="tx1"/>
                </a:solidFill>
                <a:latin typeface="+mn-lt"/>
                <a:ea typeface="+mn-ea"/>
                <a:cs typeface="+mn-cs"/>
              </a:rPr>
              <a:t> a classroom and integrate one of each into their classroom before meeting 3. Evaluate and prepare to share at Meeting 3.</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Outside Task #4 (Handout p. </a:t>
            </a:r>
            <a:r>
              <a:rPr lang="en-US" sz="1400" i="1" kern="1200" dirty="0" smtClean="0">
                <a:solidFill>
                  <a:schemeClr val="tx1"/>
                </a:solidFill>
                <a:latin typeface="+mn-lt"/>
                <a:ea typeface="+mn-ea"/>
                <a:cs typeface="+mn-cs"/>
              </a:rPr>
              <a:t>28) </a:t>
            </a:r>
            <a:r>
              <a:rPr lang="en-US" sz="1400" i="1" kern="1200" dirty="0" smtClean="0">
                <a:solidFill>
                  <a:schemeClr val="tx1"/>
                </a:solidFill>
                <a:latin typeface="+mn-lt"/>
                <a:ea typeface="+mn-ea"/>
                <a:cs typeface="+mn-cs"/>
              </a:rPr>
              <a:t>(5</a:t>
            </a:r>
            <a:r>
              <a:rPr lang="en-US" sz="1400" i="1" kern="1200" baseline="0" dirty="0" smtClean="0">
                <a:solidFill>
                  <a:schemeClr val="tx1"/>
                </a:solidFill>
                <a:latin typeface="+mn-lt"/>
                <a:ea typeface="+mn-ea"/>
                <a:cs typeface="+mn-cs"/>
              </a:rPr>
              <a:t> min-slides 17-18)</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“TIF” another lesson/learner plan or materials using the ACES Process grid and try it out with your class.</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Use your improved evaluation based on meaningful “evidence” in the “evaluate” column. Complete the “study &amp; reflect” column as well.  Bring the ACES Grid along with the lesson/learner plan or materials to share at meeting 3.</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Outside Task #5 (Handout p. </a:t>
            </a:r>
            <a:r>
              <a:rPr lang="en-US" sz="1400" i="1" kern="1200" dirty="0" smtClean="0">
                <a:solidFill>
                  <a:schemeClr val="tx1"/>
                </a:solidFill>
                <a:latin typeface="+mn-lt"/>
                <a:ea typeface="+mn-ea"/>
                <a:cs typeface="+mn-cs"/>
              </a:rPr>
              <a:t>29)</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Discuss the Observation assignment.  Encourage them to observe a peer but allow a video (option btw ESL &amp; ABE) to be observed if this is not possible.  Using the ACES Process Grid, have them observe this lesson noting TIF sub skills it includes (especially from their category) and “complementing” that lesson with potential TIF sub skills after their observation.  “Evaluate” the lesson using “student evidence” as a basis for the evaluation. “Study and reflect” by considering what more these students need.</a:t>
            </a:r>
          </a:p>
          <a:p>
            <a:r>
              <a:rPr lang="en-US" sz="1400" i="1" kern="1200" dirty="0" smtClean="0">
                <a:solidFill>
                  <a:schemeClr val="tx1"/>
                </a:solidFill>
                <a:latin typeface="+mn-lt"/>
                <a:ea typeface="+mn-ea"/>
                <a:cs typeface="+mn-cs"/>
              </a:rPr>
              <a:t>Videos for Observation in lieu of peer observation: </a:t>
            </a:r>
            <a:endParaRPr lang="en-US" sz="1400" kern="1200" dirty="0" smtClean="0">
              <a:solidFill>
                <a:schemeClr val="tx1"/>
              </a:solidFill>
              <a:latin typeface="+mn-lt"/>
              <a:ea typeface="+mn-ea"/>
              <a:cs typeface="+mn-cs"/>
            </a:endParaRPr>
          </a:p>
          <a:p>
            <a:pPr lvl="0"/>
            <a:r>
              <a:rPr lang="en-US" sz="1400" kern="1200" dirty="0" smtClean="0">
                <a:solidFill>
                  <a:schemeClr val="tx1"/>
                </a:solidFill>
                <a:latin typeface="+mn-lt"/>
                <a:ea typeface="+mn-ea"/>
                <a:cs typeface="+mn-cs"/>
              </a:rPr>
              <a:t>ESL: </a:t>
            </a:r>
            <a:r>
              <a:rPr lang="en-US" sz="1400" u="sng" kern="1200" dirty="0" smtClean="0">
                <a:solidFill>
                  <a:schemeClr val="tx1"/>
                </a:solidFill>
                <a:latin typeface="+mn-lt"/>
                <a:ea typeface="+mn-ea"/>
                <a:cs typeface="+mn-cs"/>
                <a:hlinkClick r:id="rId3"/>
              </a:rPr>
              <a:t>http://www.newamericanhorizons.org/training-videos</a:t>
            </a:r>
            <a:endParaRPr lang="en-US" sz="1400" u="sng" kern="1200" dirty="0" smtClean="0">
              <a:solidFill>
                <a:schemeClr val="tx1"/>
              </a:solidFill>
              <a:latin typeface="+mn-lt"/>
              <a:ea typeface="+mn-ea"/>
              <a:cs typeface="+mn-cs"/>
            </a:endParaRPr>
          </a:p>
          <a:p>
            <a:pPr lvl="0"/>
            <a:r>
              <a:rPr lang="en-US" sz="1400" u="none" kern="1200" dirty="0" smtClean="0">
                <a:solidFill>
                  <a:schemeClr val="tx1"/>
                </a:solidFill>
                <a:latin typeface="+mn-lt"/>
                <a:ea typeface="+mn-ea"/>
                <a:cs typeface="+mn-cs"/>
              </a:rPr>
              <a:t>       (Choose any of the several available videos</a:t>
            </a:r>
            <a:r>
              <a:rPr lang="en-US" sz="1400" u="none" kern="1200" baseline="0" dirty="0" smtClean="0">
                <a:solidFill>
                  <a:schemeClr val="tx1"/>
                </a:solidFill>
                <a:latin typeface="+mn-lt"/>
                <a:ea typeface="+mn-ea"/>
                <a:cs typeface="+mn-cs"/>
              </a:rPr>
              <a:t>.)</a:t>
            </a:r>
            <a:endParaRPr lang="en-US" sz="1400" u="none"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ABE: </a:t>
            </a:r>
            <a:r>
              <a:rPr lang="en-US" sz="1400" u="sng" kern="1200" dirty="0" smtClean="0">
                <a:solidFill>
                  <a:schemeClr val="tx1"/>
                </a:solidFill>
                <a:latin typeface="+mn-lt"/>
                <a:ea typeface="+mn-ea"/>
                <a:cs typeface="+mn-cs"/>
                <a:hlinkClick r:id="rId4"/>
              </a:rPr>
              <a:t>http://mlots.org/wendy/wendy.html</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68" rtl="0" eaLnBrk="1" fontAlgn="auto" latinLnBrk="0" hangingPunct="1">
              <a:lnSpc>
                <a:spcPct val="100000"/>
              </a:lnSpc>
              <a:spcBef>
                <a:spcPts val="0"/>
              </a:spcBef>
              <a:spcAft>
                <a:spcPts val="0"/>
              </a:spcAft>
              <a:buClrTx/>
              <a:buSzTx/>
              <a:buFontTx/>
              <a:buNone/>
              <a:tabLst/>
              <a:defRPr/>
            </a:pPr>
            <a:r>
              <a:rPr lang="en-US" i="1" kern="1200" dirty="0" smtClean="0">
                <a:solidFill>
                  <a:schemeClr val="tx1"/>
                </a:solidFill>
                <a:latin typeface="+mn-lt"/>
                <a:ea typeface="+mn-ea"/>
                <a:cs typeface="+mn-cs"/>
              </a:rPr>
              <a:t>Agenda &amp; Re-introductions (5 min)</a:t>
            </a:r>
          </a:p>
          <a:p>
            <a:pPr marL="0" marR="0" indent="0" algn="l" defTabSz="914268"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Hand out the PLC Meeting 2 agenda (Handout p. </a:t>
            </a:r>
            <a:r>
              <a:rPr lang="en-US" kern="1200" dirty="0" smtClean="0">
                <a:solidFill>
                  <a:schemeClr val="tx1"/>
                </a:solidFill>
                <a:latin typeface="+mn-lt"/>
                <a:ea typeface="+mn-ea"/>
                <a:cs typeface="+mn-cs"/>
              </a:rPr>
              <a:t>20). </a:t>
            </a:r>
            <a:r>
              <a:rPr lang="en-US" kern="1200" dirty="0" smtClean="0">
                <a:solidFill>
                  <a:schemeClr val="tx1"/>
                </a:solidFill>
                <a:latin typeface="+mn-lt"/>
                <a:ea typeface="+mn-ea"/>
                <a:cs typeface="+mn-cs"/>
              </a:rPr>
              <a:t>Go over the agenda, beginning with a check-in to ensure outside</a:t>
            </a:r>
            <a:r>
              <a:rPr lang="en-US" kern="1200" baseline="0" dirty="0" smtClean="0">
                <a:solidFill>
                  <a:schemeClr val="tx1"/>
                </a:solidFill>
                <a:latin typeface="+mn-lt"/>
                <a:ea typeface="+mn-ea"/>
                <a:cs typeface="+mn-cs"/>
              </a:rPr>
              <a:t> tasks</a:t>
            </a:r>
            <a:r>
              <a:rPr lang="en-US" kern="1200" dirty="0" smtClean="0">
                <a:solidFill>
                  <a:schemeClr val="tx1"/>
                </a:solidFill>
                <a:latin typeface="+mn-lt"/>
                <a:ea typeface="+mn-ea"/>
                <a:cs typeface="+mn-cs"/>
              </a:rPr>
              <a:t> were completed.  If the tasks were not completed, express that much</a:t>
            </a:r>
            <a:r>
              <a:rPr lang="en-US" kern="1200" baseline="0" dirty="0" smtClean="0">
                <a:solidFill>
                  <a:schemeClr val="tx1"/>
                </a:solidFill>
                <a:latin typeface="+mn-lt"/>
                <a:ea typeface="+mn-ea"/>
                <a:cs typeface="+mn-cs"/>
              </a:rPr>
              <a:t> of the work that will be done in the PLC will be discussing these outside tasks.  Quickly visit what meeting 3 will consist of.</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Wrap-Up (5 min-slides 19-20)</a:t>
            </a:r>
          </a:p>
          <a:p>
            <a:r>
              <a:rPr lang="en-US" baseline="0" dirty="0" smtClean="0"/>
              <a:t>For a wrap-up, have each participant share their “biggest take-away” from this PLC meeting.</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over the logistics of the next meeting: day, time, place.</a:t>
            </a:r>
          </a:p>
          <a:p>
            <a:r>
              <a:rPr lang="en-US" baseline="0" dirty="0" smtClean="0"/>
              <a:t>Discuss outside tasks </a:t>
            </a:r>
            <a:r>
              <a:rPr lang="en-US" baseline="0" smtClean="0"/>
              <a:t>and questions.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Warm-up Activity</a:t>
            </a:r>
            <a:r>
              <a:rPr lang="en-US" sz="1400" i="1" kern="1200" baseline="0" dirty="0" smtClean="0">
                <a:solidFill>
                  <a:schemeClr val="tx1"/>
                </a:solidFill>
                <a:latin typeface="+mn-lt"/>
                <a:ea typeface="+mn-ea"/>
                <a:cs typeface="+mn-cs"/>
              </a:rPr>
              <a:t> (Activities pp. </a:t>
            </a:r>
            <a:r>
              <a:rPr lang="en-US" sz="1400" i="1" kern="1200" baseline="0" dirty="0" smtClean="0">
                <a:solidFill>
                  <a:schemeClr val="tx1"/>
                </a:solidFill>
                <a:latin typeface="+mn-lt"/>
                <a:ea typeface="+mn-ea"/>
                <a:cs typeface="+mn-cs"/>
              </a:rPr>
              <a:t>2-8; Handout p. 21) </a:t>
            </a:r>
            <a:r>
              <a:rPr lang="en-US" sz="1400" i="1" kern="1200" baseline="0" dirty="0" smtClean="0">
                <a:solidFill>
                  <a:schemeClr val="tx1"/>
                </a:solidFill>
                <a:latin typeface="+mn-lt"/>
                <a:ea typeface="+mn-ea"/>
                <a:cs typeface="+mn-cs"/>
              </a:rPr>
              <a:t>(10 min)</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In pairs or small groups (other than their working group) analyze a sample activity that focuses on one category of the TIF (EC, CT, SM).  Match it to the TIF category it primarily addresses.  Pull out the TIF at a Glance.  Note which skills and sub skills it addresses on the accompanying handout (Handout p.</a:t>
            </a:r>
            <a:r>
              <a:rPr lang="en-US" sz="1400" kern="1200" baseline="0" dirty="0" smtClean="0">
                <a:solidFill>
                  <a:schemeClr val="tx1"/>
                </a:solidFill>
                <a:latin typeface="+mn-lt"/>
                <a:ea typeface="+mn-ea"/>
                <a:cs typeface="+mn-cs"/>
              </a:rPr>
              <a:t> 3</a:t>
            </a:r>
            <a:r>
              <a:rPr lang="en-US" sz="1400" kern="1200" dirty="0" smtClean="0">
                <a:solidFill>
                  <a:schemeClr val="tx1"/>
                </a:solidFill>
                <a:latin typeface="+mn-lt"/>
                <a:ea typeface="+mn-ea"/>
                <a:cs typeface="+mn-cs"/>
              </a:rPr>
              <a:t>). Repeat with 2 other activities that match the two remaining categories. </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690AAA-1ABE-4DBE-8359-ADF1A4E8CCA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Ideal ACES Practitioner Poster &amp; Discussion Qs (10 min)</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Post the ideal ACES practitioner posters completed at PLC Meeting #1.</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Revisit the discussion of the ideal ACES practitioner: What new thoughts/insights do they have? Any changes in their stance? Etc.</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Observation Tool: Outside Task #1 (20</a:t>
            </a:r>
            <a:r>
              <a:rPr lang="en-US" sz="1400" i="1" kern="1200" baseline="0" dirty="0" smtClean="0">
                <a:solidFill>
                  <a:schemeClr val="tx1"/>
                </a:solidFill>
                <a:latin typeface="+mn-lt"/>
                <a:ea typeface="+mn-ea"/>
                <a:cs typeface="+mn-cs"/>
              </a:rPr>
              <a:t> min-slides 5-6)</a:t>
            </a:r>
            <a:endParaRPr lang="en-US" sz="1400" i="1"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Reflect on Outside Task #1 with a partner or group other than your working group. Discuss the skills and sub skills from one’s TIF category that the observed student demonstrated and those which he/she needs to develop. Discuss ideas for providing practice in these skills for this student.  </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Share one of these observations from each pair/group with the whole group.  If time permits, have those who haven’t shared share out as well.</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kern="1200" dirty="0" smtClean="0">
                <a:solidFill>
                  <a:schemeClr val="tx1"/>
                </a:solidFill>
                <a:latin typeface="+mn-lt"/>
                <a:ea typeface="+mn-ea"/>
                <a:cs typeface="+mn-cs"/>
              </a:rPr>
              <a:t>TIF-</a:t>
            </a:r>
            <a:r>
              <a:rPr lang="en-US" sz="1400" i="1" kern="1200" dirty="0" err="1" smtClean="0">
                <a:solidFill>
                  <a:schemeClr val="tx1"/>
                </a:solidFill>
                <a:latin typeface="+mn-lt"/>
                <a:ea typeface="+mn-ea"/>
                <a:cs typeface="+mn-cs"/>
              </a:rPr>
              <a:t>ed</a:t>
            </a:r>
            <a:r>
              <a:rPr lang="en-US" sz="1400" i="1" kern="1200" dirty="0" smtClean="0">
                <a:solidFill>
                  <a:schemeClr val="tx1"/>
                </a:solidFill>
                <a:latin typeface="+mn-lt"/>
                <a:ea typeface="+mn-ea"/>
                <a:cs typeface="+mn-cs"/>
              </a:rPr>
              <a:t> Lesson: Try</a:t>
            </a:r>
            <a:r>
              <a:rPr lang="en-US" sz="1400" i="1" kern="1200" baseline="0" dirty="0" smtClean="0">
                <a:solidFill>
                  <a:schemeClr val="tx1"/>
                </a:solidFill>
                <a:latin typeface="+mn-lt"/>
                <a:ea typeface="+mn-ea"/>
                <a:cs typeface="+mn-cs"/>
              </a:rPr>
              <a:t> it Out! </a:t>
            </a:r>
            <a:r>
              <a:rPr lang="en-US" sz="1400" i="1" kern="1200" dirty="0" smtClean="0">
                <a:solidFill>
                  <a:schemeClr val="tx1"/>
                </a:solidFill>
                <a:latin typeface="+mn-lt"/>
                <a:ea typeface="+mn-ea"/>
                <a:cs typeface="+mn-cs"/>
              </a:rPr>
              <a:t>Outside Task #2.</a:t>
            </a:r>
            <a:r>
              <a:rPr lang="en-US" sz="1400" i="1" kern="1200" baseline="0" dirty="0" smtClean="0">
                <a:solidFill>
                  <a:schemeClr val="tx1"/>
                </a:solidFill>
                <a:latin typeface="+mn-lt"/>
                <a:ea typeface="+mn-ea"/>
                <a:cs typeface="+mn-cs"/>
              </a:rPr>
              <a:t> (30 min-slides 7-8)</a:t>
            </a:r>
          </a:p>
          <a:p>
            <a:r>
              <a:rPr lang="en-US" sz="1400" kern="1200" dirty="0" smtClean="0">
                <a:solidFill>
                  <a:schemeClr val="tx1"/>
                </a:solidFill>
                <a:latin typeface="+mn-lt"/>
                <a:ea typeface="+mn-ea"/>
                <a:cs typeface="+mn-cs"/>
              </a:rPr>
              <a:t>Share the TIF-</a:t>
            </a:r>
            <a:r>
              <a:rPr lang="en-US" sz="1400" kern="1200" dirty="0" err="1" smtClean="0">
                <a:solidFill>
                  <a:schemeClr val="tx1"/>
                </a:solidFill>
                <a:latin typeface="+mn-lt"/>
                <a:ea typeface="+mn-ea"/>
                <a:cs typeface="+mn-cs"/>
              </a:rPr>
              <a:t>ed</a:t>
            </a:r>
            <a:r>
              <a:rPr lang="en-US" sz="1400" kern="1200" dirty="0" smtClean="0">
                <a:solidFill>
                  <a:schemeClr val="tx1"/>
                </a:solidFill>
                <a:latin typeface="+mn-lt"/>
                <a:ea typeface="+mn-ea"/>
                <a:cs typeface="+mn-cs"/>
              </a:rPr>
              <a:t> lesson plan/learner plan or materials tried in their class with their </a:t>
            </a:r>
            <a:r>
              <a:rPr lang="en-US" sz="1400" b="1" i="1" kern="1200" dirty="0" smtClean="0">
                <a:solidFill>
                  <a:schemeClr val="tx1"/>
                </a:solidFill>
                <a:latin typeface="+mn-lt"/>
                <a:ea typeface="+mn-ea"/>
                <a:cs typeface="+mn-cs"/>
              </a:rPr>
              <a:t>working group</a:t>
            </a:r>
            <a:r>
              <a:rPr lang="en-US" sz="1400" kern="1200" dirty="0" smtClean="0">
                <a:solidFill>
                  <a:schemeClr val="tx1"/>
                </a:solidFill>
                <a:latin typeface="+mn-lt"/>
                <a:ea typeface="+mn-ea"/>
                <a:cs typeface="+mn-cs"/>
              </a:rPr>
              <a:t>: </a:t>
            </a:r>
          </a:p>
          <a:p>
            <a:pPr lvl="0"/>
            <a:r>
              <a:rPr lang="en-US" sz="1400" kern="1200" dirty="0" smtClean="0">
                <a:solidFill>
                  <a:schemeClr val="tx1"/>
                </a:solidFill>
                <a:latin typeface="+mn-lt"/>
                <a:ea typeface="+mn-ea"/>
                <a:cs typeface="+mn-cs"/>
              </a:rPr>
              <a:t>What lesson did they assess? What skills and sub skills from their category did it contain? </a:t>
            </a:r>
          </a:p>
          <a:p>
            <a:pPr lvl="0"/>
            <a:r>
              <a:rPr lang="en-US" sz="1400" kern="1200" dirty="0" smtClean="0">
                <a:solidFill>
                  <a:schemeClr val="tx1"/>
                </a:solidFill>
                <a:latin typeface="+mn-lt"/>
                <a:ea typeface="+mn-ea"/>
                <a:cs typeface="+mn-cs"/>
              </a:rPr>
              <a:t>How did they complement the lesson? What skills and sub skills from their category did they add?  </a:t>
            </a:r>
          </a:p>
          <a:p>
            <a:pPr lvl="0"/>
            <a:r>
              <a:rPr lang="en-US" sz="1400" kern="1200" dirty="0" smtClean="0">
                <a:solidFill>
                  <a:schemeClr val="tx1"/>
                </a:solidFill>
                <a:latin typeface="+mn-lt"/>
                <a:ea typeface="+mn-ea"/>
                <a:cs typeface="+mn-cs"/>
              </a:rPr>
              <a:t>Share their “evaluation” of their lesson with their working group. How did students do?  What skills did they demonstrate? What skills do they need more practice with? </a:t>
            </a:r>
          </a:p>
        </p:txBody>
      </p:sp>
      <p:sp>
        <p:nvSpPr>
          <p:cNvPr id="4" name="Slide Number Placeholder 3"/>
          <p:cNvSpPr>
            <a:spLocks noGrp="1"/>
          </p:cNvSpPr>
          <p:nvPr>
            <p:ph type="sldNum" sz="quarter" idx="10"/>
          </p:nvPr>
        </p:nvSpPr>
        <p:spPr/>
        <p:txBody>
          <a:bodyPr/>
          <a:lstStyle/>
          <a:p>
            <a:fld id="{46690AAA-1ABE-4DBE-8359-ADF1A4E8CCA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68"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Share one of the lessons from each </a:t>
            </a:r>
            <a:r>
              <a:rPr lang="en-US" sz="1400" b="1" i="1" kern="1200" dirty="0" smtClean="0">
                <a:solidFill>
                  <a:schemeClr val="tx1"/>
                </a:solidFill>
                <a:latin typeface="+mn-lt"/>
                <a:ea typeface="+mn-ea"/>
                <a:cs typeface="+mn-cs"/>
              </a:rPr>
              <a:t>working group</a:t>
            </a:r>
            <a:r>
              <a:rPr lang="en-US" sz="1400" kern="1200" dirty="0" smtClean="0">
                <a:solidFill>
                  <a:schemeClr val="tx1"/>
                </a:solidFill>
                <a:latin typeface="+mn-lt"/>
                <a:ea typeface="+mn-ea"/>
                <a:cs typeface="+mn-cs"/>
              </a:rPr>
              <a:t> with the larger group. Participants focusing on other categories will listen to the description of the lesson and choose sub skills from their category to further complement the lessons presented. The presenter can note skills and sub skills from the other categories on their ACES Process grid.  Explain that after the break we will “evaluate” further and “study &amp; reflect”.</a:t>
            </a:r>
            <a:endParaRPr lang="en-US" dirty="0" smtClean="0"/>
          </a:p>
        </p:txBody>
      </p:sp>
      <p:sp>
        <p:nvSpPr>
          <p:cNvPr id="4" name="Slide Number Placeholder 3"/>
          <p:cNvSpPr>
            <a:spLocks noGrp="1"/>
          </p:cNvSpPr>
          <p:nvPr>
            <p:ph type="sldNum" sz="quarter" idx="10"/>
          </p:nvPr>
        </p:nvSpPr>
        <p:spPr/>
        <p:txBody>
          <a:bodyPr/>
          <a:lstStyle/>
          <a:p>
            <a:fld id="{46690AAA-1ABE-4DBE-8359-ADF1A4E8CCA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15 minute break</a:t>
            </a:r>
          </a:p>
          <a:p>
            <a:r>
              <a:rPr lang="en-US" dirty="0" smtClean="0"/>
              <a:t>When participants return from break,</a:t>
            </a:r>
            <a:r>
              <a:rPr lang="en-US" baseline="0" dirty="0" smtClean="0"/>
              <a:t> take a quick temperature of the group.  How are they doing?  Anything we did that was confusing? That needs clarification? Etc.</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9141" y="6053333"/>
            <a:ext cx="2249423"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1" name="Rectangle 10"/>
          <p:cNvSpPr/>
          <p:nvPr/>
        </p:nvSpPr>
        <p:spPr>
          <a:xfrm>
            <a:off x="2359156" y="6044190"/>
            <a:ext cx="6784847"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Title 7"/>
          <p:cNvSpPr>
            <a:spLocks noGrp="1"/>
          </p:cNvSpPr>
          <p:nvPr>
            <p:ph type="ctrTitle"/>
          </p:nvPr>
        </p:nvSpPr>
        <p:spPr>
          <a:xfrm>
            <a:off x="2362200" y="4038601"/>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6"/>
            <a:ext cx="6705600" cy="685800"/>
          </a:xfrm>
        </p:spPr>
        <p:txBody>
          <a:bodyPr anchor="ctr">
            <a:normAutofit/>
          </a:bodyPr>
          <a:lstStyle>
            <a:lvl1pPr marL="0" indent="0" algn="l">
              <a:buNone/>
              <a:defRPr sz="2500">
                <a:solidFill>
                  <a:srgbClr val="FFFFFF"/>
                </a:solidFill>
              </a:defRPr>
            </a:lvl1pPr>
            <a:lvl2pPr marL="457133" indent="0" algn="ctr">
              <a:buNone/>
            </a:lvl2pPr>
            <a:lvl3pPr marL="914268" indent="0" algn="ctr">
              <a:buNone/>
            </a:lvl3pPr>
            <a:lvl4pPr marL="1371400" indent="0" algn="ctr">
              <a:buNone/>
            </a:lvl4pPr>
            <a:lvl5pPr marL="1828532" indent="0" algn="ctr">
              <a:buNone/>
            </a:lvl5pPr>
            <a:lvl6pPr marL="2285668" indent="0" algn="ctr">
              <a:buNone/>
            </a:lvl6pPr>
            <a:lvl7pPr marL="2742800" indent="0" algn="ctr">
              <a:buNone/>
            </a:lvl7pPr>
            <a:lvl8pPr marL="3199932" indent="0" algn="ctr">
              <a:buNone/>
            </a:lvl8pPr>
            <a:lvl9pPr marL="365706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700"/>
            <a:ext cx="2057400" cy="685800"/>
          </a:xfrm>
        </p:spPr>
        <p:txBody>
          <a:bodyPr>
            <a:noAutofit/>
          </a:bodyPr>
          <a:lstStyle>
            <a:lvl1pPr algn="ctr">
              <a:defRPr sz="2100">
                <a:solidFill>
                  <a:srgbClr val="FFFFFF"/>
                </a:solidFill>
              </a:defRPr>
            </a:lvl1pPr>
          </a:lstStyle>
          <a:p>
            <a:fld id="{F01573DE-F48D-4E82-BD9C-20038E9F04BB}" type="datetime1">
              <a:rPr lang="en-US" smtClean="0"/>
              <a:pPr/>
              <a:t>1/2/2016</a:t>
            </a:fld>
            <a:endParaRPr lang="en-US"/>
          </a:p>
        </p:txBody>
      </p:sp>
      <p:sp>
        <p:nvSpPr>
          <p:cNvPr id="17" name="Footer Placeholder 16"/>
          <p:cNvSpPr>
            <a:spLocks noGrp="1"/>
          </p:cNvSpPr>
          <p:nvPr>
            <p:ph type="ftr" sz="quarter" idx="11"/>
          </p:nvPr>
        </p:nvSpPr>
        <p:spPr>
          <a:xfrm>
            <a:off x="2085393" y="236542"/>
            <a:ext cx="5867400" cy="365127"/>
          </a:xfrm>
        </p:spPr>
        <p:txBody>
          <a:bodyPr/>
          <a:lstStyle>
            <a:lvl1pPr algn="r">
              <a:defRPr>
                <a:solidFill>
                  <a:schemeClr val="tx2"/>
                </a:solidFill>
              </a:defRPr>
            </a:lvl1pPr>
          </a:lstStyle>
          <a:p>
            <a:r>
              <a:rPr lang="en-US" smtClean="0"/>
              <a:t>ACES PLC, ATLAS, March 2014</a:t>
            </a:r>
            <a:endParaRPr lang="en-US"/>
          </a:p>
        </p:txBody>
      </p:sp>
      <p:sp>
        <p:nvSpPr>
          <p:cNvPr id="29" name="Slide Number Placeholder 28"/>
          <p:cNvSpPr>
            <a:spLocks noGrp="1"/>
          </p:cNvSpPr>
          <p:nvPr>
            <p:ph type="sldNum" sz="quarter" idx="12"/>
          </p:nvPr>
        </p:nvSpPr>
        <p:spPr>
          <a:xfrm>
            <a:off x="8001001" y="228600"/>
            <a:ext cx="8382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76715B-1689-4E90-BD1C-C8CB4EEAA1E5}" type="datetime1">
              <a:rPr lang="en-US" smtClean="0"/>
              <a:pPr/>
              <a:t>1/2/2016</a:t>
            </a:fld>
            <a:endParaRPr lang="en-US"/>
          </a:p>
        </p:txBody>
      </p:sp>
      <p:sp>
        <p:nvSpPr>
          <p:cNvPr id="5" name="Footer Placeholder 4"/>
          <p:cNvSpPr>
            <a:spLocks noGrp="1"/>
          </p:cNvSpPr>
          <p:nvPr>
            <p:ph type="ftr" sz="quarter" idx="11"/>
          </p:nvPr>
        </p:nvSpPr>
        <p:spPr/>
        <p:txBody>
          <a:bodyPr/>
          <a:lstStyle/>
          <a:p>
            <a:r>
              <a:rPr lang="en-US" smtClean="0"/>
              <a:t>ACES PLC, ATLAS, March 2014</a:t>
            </a:r>
            <a:endParaRPr lang="en-US"/>
          </a:p>
        </p:txBody>
      </p:sp>
      <p:sp>
        <p:nvSpPr>
          <p:cNvPr id="6" name="Slide Number Placeholder 5"/>
          <p:cNvSpPr>
            <a:spLocks noGrp="1"/>
          </p:cNvSpPr>
          <p:nvPr>
            <p:ph type="sldNum" sz="quarter" idx="12"/>
          </p:nvPr>
        </p:nvSpPr>
        <p:spPr/>
        <p:txBody>
          <a:bodyPr/>
          <a:lstStyle/>
          <a:p>
            <a:fld id="{58F4FCFB-AAA4-4FF1-84EE-D3C7F75F19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8"/>
            <a:ext cx="2057400" cy="55165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6"/>
            <a:ext cx="2209800" cy="365127"/>
          </a:xfrm>
        </p:spPr>
        <p:txBody>
          <a:bodyPr/>
          <a:lstStyle/>
          <a:p>
            <a:fld id="{51796AF7-F851-4257-B5BA-931C823AFA30}" type="datetime1">
              <a:rPr lang="en-US" smtClean="0"/>
              <a:pPr/>
              <a:t>1/2/2016</a:t>
            </a:fld>
            <a:endParaRPr lang="en-US"/>
          </a:p>
        </p:txBody>
      </p:sp>
      <p:sp>
        <p:nvSpPr>
          <p:cNvPr id="5" name="Footer Placeholder 4"/>
          <p:cNvSpPr>
            <a:spLocks noGrp="1"/>
          </p:cNvSpPr>
          <p:nvPr>
            <p:ph type="ftr" sz="quarter" idx="11"/>
          </p:nvPr>
        </p:nvSpPr>
        <p:spPr>
          <a:xfrm>
            <a:off x="457206" y="6248211"/>
            <a:ext cx="5573483" cy="365127"/>
          </a:xfrm>
        </p:spPr>
        <p:txBody>
          <a:bodyPr/>
          <a:lstStyle/>
          <a:p>
            <a:r>
              <a:rPr lang="en-US" smtClean="0"/>
              <a:t>ACES PLC, ATLAS, March 2014</a:t>
            </a:r>
            <a:endParaRPr lang="en-US"/>
          </a:p>
        </p:txBody>
      </p:sp>
      <p:sp>
        <p:nvSpPr>
          <p:cNvPr id="7" name="Rectangle 6"/>
          <p:cNvSpPr/>
          <p:nvPr/>
        </p:nvSpPr>
        <p:spPr bwMode="white">
          <a:xfrm>
            <a:off x="6096316"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8" name="Rectangle 7"/>
          <p:cNvSpPr/>
          <p:nvPr/>
        </p:nvSpPr>
        <p:spPr>
          <a:xfrm>
            <a:off x="6142036"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9" name="Rectangle 8"/>
          <p:cNvSpPr/>
          <p:nvPr/>
        </p:nvSpPr>
        <p:spPr>
          <a:xfrm>
            <a:off x="6142036"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7" y="144465"/>
            <a:ext cx="533400" cy="244477"/>
          </a:xfrm>
        </p:spPr>
        <p:txBody>
          <a:bodyPr/>
          <a:lstStyle/>
          <a:p>
            <a:fld id="{58F4FCFB-AAA4-4FF1-84EE-D3C7F75F19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19D458-00A1-4FA2-A6EC-99A724FE2927}" type="datetime1">
              <a:rPr lang="en-US" smtClean="0"/>
              <a:pPr/>
              <a:t>1/2/2016</a:t>
            </a:fld>
            <a:endParaRPr lang="en-US"/>
          </a:p>
        </p:txBody>
      </p:sp>
      <p:sp>
        <p:nvSpPr>
          <p:cNvPr id="5" name="Footer Placeholder 4"/>
          <p:cNvSpPr>
            <a:spLocks noGrp="1"/>
          </p:cNvSpPr>
          <p:nvPr>
            <p:ph type="ftr" sz="quarter" idx="11"/>
          </p:nvPr>
        </p:nvSpPr>
        <p:spPr/>
        <p:txBody>
          <a:bodyPr/>
          <a:lstStyle/>
          <a:p>
            <a:r>
              <a:rPr lang="en-US" smtClean="0"/>
              <a:t>ACES PLC, ATLAS, March 2014</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8" name="Content Placeholder 7"/>
          <p:cNvSpPr>
            <a:spLocks noGrp="1"/>
          </p:cNvSpPr>
          <p:nvPr>
            <p:ph sz="quarter" idx="1"/>
          </p:nvPr>
        </p:nvSpPr>
        <p:spPr>
          <a:xfrm>
            <a:off x="612647"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7"/>
            <a:ext cx="7123113" cy="1673223"/>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4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5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17D7E27-49A5-40E2-9507-3922447BAEBA}" type="datetime1">
              <a:rPr lang="en-US" smtClean="0"/>
              <a:pPr/>
              <a:t>1/2/2016</a:t>
            </a:fld>
            <a:endParaRPr lang="en-US"/>
          </a:p>
        </p:txBody>
      </p:sp>
      <p:sp>
        <p:nvSpPr>
          <p:cNvPr id="13" name="Slide Number Placeholder 12"/>
          <p:cNvSpPr>
            <a:spLocks noGrp="1"/>
          </p:cNvSpPr>
          <p:nvPr>
            <p:ph type="sldNum" sz="quarter" idx="11"/>
          </p:nvPr>
        </p:nvSpPr>
        <p:spPr>
          <a:xfrm>
            <a:off x="0" y="1752600"/>
            <a:ext cx="1295400" cy="701679"/>
          </a:xfrm>
        </p:spPr>
        <p:txBody>
          <a:bodyPr>
            <a:noAutofit/>
          </a:bodyPr>
          <a:lstStyle>
            <a:lvl1pPr>
              <a:defRPr sz="2500">
                <a:solidFill>
                  <a:srgbClr val="FFFFFF"/>
                </a:solidFill>
              </a:defRPr>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ACES PLC, ATLAS, March 2014</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5951257-157B-4B8E-9274-64C5A8CDBBF8}" type="datetime1">
              <a:rPr lang="en-US" smtClean="0"/>
              <a:pPr/>
              <a:t>1/2/2016</a:t>
            </a:fld>
            <a:endParaRPr lang="en-US"/>
          </a:p>
        </p:txBody>
      </p:sp>
      <p:sp>
        <p:nvSpPr>
          <p:cNvPr id="10" name="Slide Number Placeholder 9"/>
          <p:cNvSpPr>
            <a:spLocks noGrp="1"/>
          </p:cNvSpPr>
          <p:nvPr>
            <p:ph type="sldNum" sz="quarter" idx="16"/>
          </p:nvPr>
        </p:nvSpPr>
        <p:spPr/>
        <p:txBody>
          <a:bodyPr rtlCol="0"/>
          <a:lstStyle/>
          <a:p>
            <a:fld id="{58F4FCFB-AAA4-4FF1-84EE-D3C7F75F194D}"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ACES PLC, ATLAS, March 2014</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6"/>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1"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75BE284-E7D0-4940-A766-EF396FA68ECF}" type="datetime1">
              <a:rPr lang="en-US" smtClean="0"/>
              <a:pPr/>
              <a:t>1/2/2016</a:t>
            </a:fld>
            <a:endParaRPr lang="en-US"/>
          </a:p>
        </p:txBody>
      </p:sp>
      <p:sp>
        <p:nvSpPr>
          <p:cNvPr id="12" name="Slide Number Placeholder 11"/>
          <p:cNvSpPr>
            <a:spLocks noGrp="1"/>
          </p:cNvSpPr>
          <p:nvPr>
            <p:ph type="sldNum" sz="quarter" idx="16"/>
          </p:nvPr>
        </p:nvSpPr>
        <p:spPr/>
        <p:txBody>
          <a:bodyPr rtlCol="0"/>
          <a:lstStyle/>
          <a:p>
            <a:fld id="{58F4FCFB-AAA4-4FF1-84EE-D3C7F75F194D}"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ACES PLC, ATLAS, March 2014</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1" y="1752600"/>
            <a:ext cx="3886200" cy="640080"/>
          </a:xfrm>
          <a:solidFill>
            <a:schemeClr val="accent4"/>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5C43BD-0CC5-49A6-A5DB-644319BD7DB8}" type="datetime1">
              <a:rPr lang="en-US" smtClean="0"/>
              <a:pPr/>
              <a:t>1/2/2016</a:t>
            </a:fld>
            <a:endParaRPr lang="en-US"/>
          </a:p>
        </p:txBody>
      </p:sp>
      <p:sp>
        <p:nvSpPr>
          <p:cNvPr id="4" name="Footer Placeholder 3"/>
          <p:cNvSpPr>
            <a:spLocks noGrp="1"/>
          </p:cNvSpPr>
          <p:nvPr>
            <p:ph type="ftr" sz="quarter" idx="11"/>
          </p:nvPr>
        </p:nvSpPr>
        <p:spPr/>
        <p:txBody>
          <a:bodyPr/>
          <a:lstStyle/>
          <a:p>
            <a:r>
              <a:rPr lang="en-US" smtClean="0"/>
              <a:t>ACES PLC, ATLAS, March 2014</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59665-94F2-44A2-B195-CC5863702A1E}" type="datetime1">
              <a:rPr lang="en-US" smtClean="0"/>
              <a:pPr/>
              <a:t>1/2/2016</a:t>
            </a:fld>
            <a:endParaRPr lang="en-US"/>
          </a:p>
        </p:txBody>
      </p:sp>
      <p:sp>
        <p:nvSpPr>
          <p:cNvPr id="3" name="Footer Placeholder 2"/>
          <p:cNvSpPr>
            <a:spLocks noGrp="1"/>
          </p:cNvSpPr>
          <p:nvPr>
            <p:ph type="ftr" sz="quarter" idx="11"/>
          </p:nvPr>
        </p:nvSpPr>
        <p:spPr/>
        <p:txBody>
          <a:bodyPr/>
          <a:lstStyle/>
          <a:p>
            <a:r>
              <a:rPr lang="en-US" smtClean="0"/>
              <a:t>ACES PLC, ATLAS, March 2014</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6"/>
            <a:ext cx="8077200" cy="869951"/>
          </a:xfrm>
        </p:spPr>
        <p:txBody>
          <a:bodyPr anchor="ctr"/>
          <a:lstStyle>
            <a:lvl1pPr algn="l">
              <a:buNone/>
              <a:defRPr sz="45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B1E729-1379-44E7-B423-7BB16CE454C3}" type="datetime1">
              <a:rPr lang="en-US" smtClean="0"/>
              <a:pPr/>
              <a:t>1/2/2016</a:t>
            </a:fld>
            <a:endParaRPr lang="en-US"/>
          </a:p>
        </p:txBody>
      </p:sp>
      <p:sp>
        <p:nvSpPr>
          <p:cNvPr id="6" name="Footer Placeholder 5"/>
          <p:cNvSpPr>
            <a:spLocks noGrp="1"/>
          </p:cNvSpPr>
          <p:nvPr>
            <p:ph type="ftr" sz="quarter" idx="11"/>
          </p:nvPr>
        </p:nvSpPr>
        <p:spPr/>
        <p:txBody>
          <a:bodyPr/>
          <a:lstStyle/>
          <a:p>
            <a:r>
              <a:rPr lang="en-US" smtClean="0"/>
              <a:t>ACES PLC, ATLAS, March 2014</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39" tIns="182854" rIns="137139" bIns="91429"/>
          <a:lstStyle>
            <a:lvl1pPr marL="0" indent="0">
              <a:spcAft>
                <a:spcPts val="1001"/>
              </a:spcAft>
              <a:buNone/>
              <a:defRPr sz="1800"/>
            </a:lvl1pPr>
            <a:lvl2pPr>
              <a:buNone/>
              <a:defRPr sz="1000"/>
            </a:lvl2pPr>
            <a:lvl3pPr>
              <a:buNone/>
              <a:defRPr sz="1000"/>
            </a:lvl3pPr>
            <a:lvl4pPr>
              <a:buNone/>
              <a:defRPr sz="1000"/>
            </a:lvl4pPr>
            <a:lvl5pPr>
              <a:buNone/>
              <a:defRPr sz="10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1"/>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lvl1pPr>
            <a:lvl2pPr>
              <a:buFontTx/>
              <a:buNone/>
              <a:defRPr sz="1000"/>
            </a:lvl2pPr>
            <a:lvl3pPr>
              <a:buFontTx/>
              <a:buNone/>
              <a:defRPr sz="1000"/>
            </a:lvl3pPr>
            <a:lvl4pPr>
              <a:buFontTx/>
              <a:buNone/>
              <a:defRPr sz="1000"/>
            </a:lvl4pPr>
            <a:lvl5pPr>
              <a:buFontTx/>
              <a:buNone/>
              <a:defRPr sz="1000"/>
            </a:lvl5pPr>
          </a:lstStyle>
          <a:p>
            <a:pPr lvl="0" eaLnBrk="1" latinLnBrk="0" hangingPunct="1"/>
            <a:r>
              <a:rPr kumimoji="0" lang="en-US" smtClean="0"/>
              <a:t>Click to edit Master text styles</a:t>
            </a:r>
          </a:p>
        </p:txBody>
      </p:sp>
      <p:sp>
        <p:nvSpPr>
          <p:cNvPr id="8" name="Rectangle 7"/>
          <p:cNvSpPr/>
          <p:nvPr/>
        </p:nvSpPr>
        <p:spPr bwMode="white">
          <a:xfrm>
            <a:off x="-9143" y="457200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9143" y="4663443"/>
            <a:ext cx="1463040"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1545340" y="4654302"/>
            <a:ext cx="7598663"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1"/>
            <a:ext cx="100584" cy="686714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7"/>
          </a:xfrm>
        </p:spPr>
        <p:txBody>
          <a:bodyPr rtlCol="0"/>
          <a:lstStyle/>
          <a:p>
            <a:fld id="{4B75F6FC-10CD-41C1-9721-D07B31EDE40F}" type="datetime1">
              <a:rPr lang="en-US" smtClean="0"/>
              <a:pPr/>
              <a:t>1/2/2016</a:t>
            </a:fld>
            <a:endParaRPr lang="en-US"/>
          </a:p>
        </p:txBody>
      </p:sp>
      <p:sp>
        <p:nvSpPr>
          <p:cNvPr id="13" name="Slide Number Placeholder 12"/>
          <p:cNvSpPr>
            <a:spLocks noGrp="1"/>
          </p:cNvSpPr>
          <p:nvPr>
            <p:ph type="sldNum" sz="quarter" idx="11"/>
          </p:nvPr>
        </p:nvSpPr>
        <p:spPr>
          <a:xfrm>
            <a:off x="0" y="4667253"/>
            <a:ext cx="1447800" cy="663577"/>
          </a:xfrm>
        </p:spPr>
        <p:txBody>
          <a:bodyPr rtlCol="0"/>
          <a:lstStyle>
            <a:lvl1pPr>
              <a:defRPr sz="2800"/>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a:xfrm>
            <a:off x="1600200" y="6248211"/>
            <a:ext cx="4572000" cy="365127"/>
          </a:xfrm>
        </p:spPr>
        <p:txBody>
          <a:bodyPr rtlCol="0"/>
          <a:lstStyle/>
          <a:p>
            <a:r>
              <a:rPr lang="en-US" smtClean="0"/>
              <a:t>ACES PLC, ATLAS, March 2014</a:t>
            </a:r>
            <a:endParaRPr lang="en-US"/>
          </a:p>
        </p:txBody>
      </p:sp>
      <p:sp>
        <p:nvSpPr>
          <p:cNvPr id="3" name="Picture Placeholder 2"/>
          <p:cNvSpPr>
            <a:spLocks noGrp="1"/>
          </p:cNvSpPr>
          <p:nvPr>
            <p:ph type="pic" idx="1"/>
          </p:nvPr>
        </p:nvSpPr>
        <p:spPr>
          <a:xfrm>
            <a:off x="1560579" y="3"/>
            <a:ext cx="7583423" cy="4568952"/>
          </a:xfrm>
          <a:solidFill>
            <a:schemeClr val="accent1">
              <a:tint val="40000"/>
            </a:schemeClr>
          </a:solidFill>
          <a:ln>
            <a:noFill/>
          </a:ln>
        </p:spPr>
        <p:txBody>
          <a:bodyPr/>
          <a:lstStyle>
            <a:lvl1pPr marL="0" indent="0">
              <a:buNone/>
              <a:defRPr sz="31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29" tIns="45714" rIns="91429" bIns="45714"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7" y="1600200"/>
            <a:ext cx="8153400" cy="4526280"/>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7"/>
          </a:xfrm>
          <a:prstGeom prst="rect">
            <a:avLst/>
          </a:prstGeom>
        </p:spPr>
        <p:txBody>
          <a:bodyPr vert="horz" lIns="91429" tIns="45714" rIns="91429" bIns="45714" anchor="ctr" anchorCtr="0"/>
          <a:lstStyle>
            <a:lvl1pPr algn="l" eaLnBrk="1" latinLnBrk="0" hangingPunct="1">
              <a:defRPr kumimoji="0" sz="1400">
                <a:solidFill>
                  <a:schemeClr val="tx2"/>
                </a:solidFill>
              </a:defRPr>
            </a:lvl1pPr>
          </a:lstStyle>
          <a:p>
            <a:fld id="{99ACC0D0-0A43-4F6D-AAE9-818D9C6CB459}" type="datetime1">
              <a:rPr lang="en-US" smtClean="0"/>
              <a:pPr/>
              <a:t>1/2/2016</a:t>
            </a:fld>
            <a:endParaRPr lang="en-US"/>
          </a:p>
        </p:txBody>
      </p:sp>
      <p:sp>
        <p:nvSpPr>
          <p:cNvPr id="3" name="Footer Placeholder 2"/>
          <p:cNvSpPr>
            <a:spLocks noGrp="1"/>
          </p:cNvSpPr>
          <p:nvPr>
            <p:ph type="ftr" sz="quarter" idx="3"/>
          </p:nvPr>
        </p:nvSpPr>
        <p:spPr>
          <a:xfrm>
            <a:off x="609607" y="6248211"/>
            <a:ext cx="5421083" cy="365127"/>
          </a:xfrm>
          <a:prstGeom prst="rect">
            <a:avLst/>
          </a:prstGeom>
        </p:spPr>
        <p:txBody>
          <a:bodyPr vert="horz" lIns="91429" tIns="45714" rIns="91429" bIns="45714" anchor="ctr"/>
          <a:lstStyle>
            <a:lvl1pPr algn="r" eaLnBrk="1" latinLnBrk="0" hangingPunct="1">
              <a:defRPr kumimoji="0" sz="1400">
                <a:solidFill>
                  <a:schemeClr val="tx2"/>
                </a:solidFill>
              </a:defRPr>
            </a:lvl1pPr>
          </a:lstStyle>
          <a:p>
            <a:r>
              <a:rPr lang="en-US" smtClean="0"/>
              <a:t>ACES PLC, ATLAS, March 2014</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590552"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3"/>
            <a:ext cx="533400" cy="244477"/>
          </a:xfrm>
          <a:prstGeom prst="rect">
            <a:avLst/>
          </a:prstGeom>
        </p:spPr>
        <p:txBody>
          <a:bodyPr vert="horz" lIns="91429" tIns="45714" rIns="91429" bIns="45714" anchor="ctr" anchorCtr="0">
            <a:normAutofit/>
          </a:bodyPr>
          <a:lstStyle>
            <a:lvl1pPr algn="ctr" eaLnBrk="1" latinLnBrk="0" hangingPunct="1">
              <a:defRPr kumimoji="0" sz="1400" b="1">
                <a:solidFill>
                  <a:srgbClr val="FFFFFF"/>
                </a:solidFill>
              </a:defRPr>
            </a:lvl1pPr>
          </a:lstStyle>
          <a:p>
            <a:fld id="{58F4FCFB-AAA4-4FF1-84EE-D3C7F75F19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500" kern="1200">
          <a:solidFill>
            <a:schemeClr val="tx2"/>
          </a:solidFill>
          <a:latin typeface="+mj-lt"/>
          <a:ea typeface="+mj-ea"/>
          <a:cs typeface="+mj-cs"/>
        </a:defRPr>
      </a:lvl1pPr>
    </p:titleStyle>
    <p:bodyStyle>
      <a:lvl1pPr marL="319993" indent="-319993" algn="l" rtl="0" eaLnBrk="1" latinLnBrk="0" hangingPunct="1">
        <a:spcBef>
          <a:spcPts val="700"/>
        </a:spcBef>
        <a:buClr>
          <a:schemeClr val="accent2"/>
        </a:buClr>
        <a:buSzPct val="60000"/>
        <a:buFont typeface="Wingdings"/>
        <a:buChar char=""/>
        <a:defRPr kumimoji="0" sz="2800" kern="1200">
          <a:solidFill>
            <a:schemeClr val="tx1"/>
          </a:solidFill>
          <a:latin typeface="+mn-lt"/>
          <a:ea typeface="+mn-ea"/>
          <a:cs typeface="+mn-cs"/>
        </a:defRPr>
      </a:lvl1pPr>
      <a:lvl2pPr marL="639985" indent="-274279" algn="l" rtl="0" eaLnBrk="1" latinLnBrk="0" hangingPunct="1">
        <a:spcBef>
          <a:spcPts val="550"/>
        </a:spcBef>
        <a:buClr>
          <a:schemeClr val="accent1"/>
        </a:buClr>
        <a:buSzPct val="70000"/>
        <a:buFont typeface="Wingdings 2"/>
        <a:buChar char=""/>
        <a:defRPr kumimoji="0" sz="2500" kern="1200">
          <a:solidFill>
            <a:schemeClr val="tx1"/>
          </a:solidFill>
          <a:latin typeface="+mn-lt"/>
          <a:ea typeface="+mn-ea"/>
          <a:cs typeface="+mn-cs"/>
        </a:defRPr>
      </a:lvl2pPr>
      <a:lvl3pPr marL="914268" indent="-228568" algn="l" rtl="0" eaLnBrk="1" latinLnBrk="0" hangingPunct="1">
        <a:spcBef>
          <a:spcPts val="500"/>
        </a:spcBef>
        <a:buClr>
          <a:schemeClr val="accent2"/>
        </a:buClr>
        <a:buSzPct val="75000"/>
        <a:buFont typeface="Wingdings"/>
        <a:buChar char=""/>
        <a:defRPr kumimoji="0" sz="2500" kern="1200">
          <a:solidFill>
            <a:schemeClr val="tx1"/>
          </a:solidFill>
          <a:latin typeface="+mn-lt"/>
          <a:ea typeface="+mn-ea"/>
          <a:cs typeface="+mn-cs"/>
        </a:defRPr>
      </a:lvl3pPr>
      <a:lvl4pPr marL="1371400" indent="-228568" algn="l" rtl="0" eaLnBrk="1" latinLnBrk="0" hangingPunct="1">
        <a:spcBef>
          <a:spcPts val="399"/>
        </a:spcBef>
        <a:buClr>
          <a:schemeClr val="accent3"/>
        </a:buClr>
        <a:buSzPct val="75000"/>
        <a:buFont typeface="Wingdings"/>
        <a:buChar char=""/>
        <a:defRPr kumimoji="0" sz="2100" kern="1200">
          <a:solidFill>
            <a:schemeClr val="tx1"/>
          </a:solidFill>
          <a:latin typeface="+mn-lt"/>
          <a:ea typeface="+mn-ea"/>
          <a:cs typeface="+mn-cs"/>
        </a:defRPr>
      </a:lvl4pPr>
      <a:lvl5pPr marL="1828532" indent="-228568" algn="l" rtl="0" eaLnBrk="1" latinLnBrk="0" hangingPunct="1">
        <a:spcBef>
          <a:spcPts val="399"/>
        </a:spcBef>
        <a:buClr>
          <a:schemeClr val="accent4"/>
        </a:buClr>
        <a:buSzPct val="65000"/>
        <a:buFont typeface="Wingdings"/>
        <a:buChar char=""/>
        <a:defRPr kumimoji="0" sz="2100" kern="1200">
          <a:solidFill>
            <a:schemeClr val="tx1"/>
          </a:solidFill>
          <a:latin typeface="+mn-lt"/>
          <a:ea typeface="+mn-ea"/>
          <a:cs typeface="+mn-cs"/>
        </a:defRPr>
      </a:lvl5pPr>
      <a:lvl6pPr marL="2102814" indent="-22856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093" indent="-22856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372" indent="-22856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654" indent="-22856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3" algn="l" rtl="0" eaLnBrk="1" latinLnBrk="0" hangingPunct="1">
        <a:defRPr kumimoji="0" kern="1200">
          <a:solidFill>
            <a:schemeClr val="tx1"/>
          </a:solidFill>
          <a:latin typeface="+mn-lt"/>
          <a:ea typeface="+mn-ea"/>
          <a:cs typeface="+mn-cs"/>
        </a:defRPr>
      </a:lvl2pPr>
      <a:lvl3pPr marL="914268" algn="l" rtl="0" eaLnBrk="1" latinLnBrk="0" hangingPunct="1">
        <a:defRPr kumimoji="0" kern="1200">
          <a:solidFill>
            <a:schemeClr val="tx1"/>
          </a:solidFill>
          <a:latin typeface="+mn-lt"/>
          <a:ea typeface="+mn-ea"/>
          <a:cs typeface="+mn-cs"/>
        </a:defRPr>
      </a:lvl3pPr>
      <a:lvl4pPr marL="1371400" algn="l" rtl="0" eaLnBrk="1" latinLnBrk="0" hangingPunct="1">
        <a:defRPr kumimoji="0" kern="1200">
          <a:solidFill>
            <a:schemeClr val="tx1"/>
          </a:solidFill>
          <a:latin typeface="+mn-lt"/>
          <a:ea typeface="+mn-ea"/>
          <a:cs typeface="+mn-cs"/>
        </a:defRPr>
      </a:lvl4pPr>
      <a:lvl5pPr marL="1828532" algn="l" rtl="0" eaLnBrk="1" latinLnBrk="0" hangingPunct="1">
        <a:defRPr kumimoji="0" kern="1200">
          <a:solidFill>
            <a:schemeClr val="tx1"/>
          </a:solidFill>
          <a:latin typeface="+mn-lt"/>
          <a:ea typeface="+mn-ea"/>
          <a:cs typeface="+mn-cs"/>
        </a:defRPr>
      </a:lvl5pPr>
      <a:lvl6pPr marL="2285668" algn="l" rtl="0" eaLnBrk="1" latinLnBrk="0" hangingPunct="1">
        <a:defRPr kumimoji="0" kern="1200">
          <a:solidFill>
            <a:schemeClr val="tx1"/>
          </a:solidFill>
          <a:latin typeface="+mn-lt"/>
          <a:ea typeface="+mn-ea"/>
          <a:cs typeface="+mn-cs"/>
        </a:defRPr>
      </a:lvl6pPr>
      <a:lvl7pPr marL="2742800" algn="l" rtl="0" eaLnBrk="1" latinLnBrk="0" hangingPunct="1">
        <a:defRPr kumimoji="0" kern="1200">
          <a:solidFill>
            <a:schemeClr val="tx1"/>
          </a:solidFill>
          <a:latin typeface="+mn-lt"/>
          <a:ea typeface="+mn-ea"/>
          <a:cs typeface="+mn-cs"/>
        </a:defRPr>
      </a:lvl7pPr>
      <a:lvl8pPr marL="3199932" algn="l" rtl="0" eaLnBrk="1" latinLnBrk="0" hangingPunct="1">
        <a:defRPr kumimoji="0" kern="1200">
          <a:solidFill>
            <a:schemeClr val="tx1"/>
          </a:solidFill>
          <a:latin typeface="+mn-lt"/>
          <a:ea typeface="+mn-ea"/>
          <a:cs typeface="+mn-cs"/>
        </a:defRPr>
      </a:lvl8pPr>
      <a:lvl9pPr marL="365706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mlots.org/Elana/numbersflash/number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hyperlink" Target="http://mlots.org/wendy/wendy.html" TargetMode="External"/><Relationship Id="rId4" Type="http://schemas.openxmlformats.org/officeDocument/2006/relationships/hyperlink" Target="http://www.newamericanhorizons.org/training-video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00"/>
            <a:ext cx="8077200" cy="2057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ACES Professional Learning Community,</a:t>
            </a:r>
            <a:br>
              <a:rPr lang="en-US" dirty="0" smtClean="0"/>
            </a:br>
            <a:r>
              <a:rPr lang="en-US" sz="5900" b="1" dirty="0" smtClean="0"/>
              <a:t>Meeting TWO</a:t>
            </a:r>
            <a:endParaRPr lang="en-US" b="1" dirty="0"/>
          </a:p>
        </p:txBody>
      </p:sp>
      <p:sp>
        <p:nvSpPr>
          <p:cNvPr id="2" name="Text Placeholder 1"/>
          <p:cNvSpPr>
            <a:spLocks noGrp="1"/>
          </p:cNvSpPr>
          <p:nvPr>
            <p:ph type="subTitle" idx="1"/>
          </p:nvPr>
        </p:nvSpPr>
        <p:spPr/>
        <p:txBody>
          <a:bodyPr/>
          <a:lstStyle/>
          <a:p>
            <a:r>
              <a:rPr lang="en-US" dirty="0" smtClean="0"/>
              <a:t> </a:t>
            </a:r>
            <a:endParaRPr lang="en-US" dirty="0"/>
          </a:p>
        </p:txBody>
      </p:sp>
      <p:pic>
        <p:nvPicPr>
          <p:cNvPr id="1026" name="Picture 2" descr="C:\Users\pvinogradov01\Desktop\ACES-logo.jpg"/>
          <p:cNvPicPr>
            <a:picLocks noChangeAspect="1" noChangeArrowheads="1"/>
          </p:cNvPicPr>
          <p:nvPr/>
        </p:nvPicPr>
        <p:blipFill>
          <a:blip r:embed="rId3" cstate="print"/>
          <a:srcRect/>
          <a:stretch>
            <a:fillRect/>
          </a:stretch>
        </p:blipFill>
        <p:spPr bwMode="auto">
          <a:xfrm>
            <a:off x="838200" y="457201"/>
            <a:ext cx="7086600" cy="3248025"/>
          </a:xfrm>
          <a:prstGeom prst="rect">
            <a:avLst/>
          </a:prstGeom>
          <a:noFill/>
        </p:spPr>
      </p:pic>
      <p:sp>
        <p:nvSpPr>
          <p:cNvPr id="5" name="Slide Number Placeholder 4"/>
          <p:cNvSpPr>
            <a:spLocks noGrp="1"/>
          </p:cNvSpPr>
          <p:nvPr>
            <p:ph type="sldNum" sz="quarter" idx="12"/>
          </p:nvPr>
        </p:nvSpPr>
        <p:spPr/>
        <p:txBody>
          <a:bodyPr/>
          <a:lstStyle/>
          <a:p>
            <a:fld id="{58F4FCFB-AAA4-4FF1-84EE-D3C7F75F194D}" type="slidenum">
              <a:rPr lang="en-US" smtClean="0"/>
              <a:pPr/>
              <a:t>1</a:t>
            </a:fld>
            <a:endParaRPr lang="en-US"/>
          </a:p>
        </p:txBody>
      </p:sp>
      <p:sp>
        <p:nvSpPr>
          <p:cNvPr id="6" name="Footer Placeholder 5"/>
          <p:cNvSpPr>
            <a:spLocks noGrp="1"/>
          </p:cNvSpPr>
          <p:nvPr>
            <p:ph type="ftr" sz="quarter" idx="11"/>
          </p:nvPr>
        </p:nvSpPr>
        <p:spPr>
          <a:xfrm>
            <a:off x="228600" y="6248400"/>
            <a:ext cx="5867400" cy="365127"/>
          </a:xfrm>
        </p:spPr>
        <p:txBody>
          <a:bodyPr/>
          <a:lstStyle/>
          <a:p>
            <a:r>
              <a:rPr lang="en-US" dirty="0" smtClean="0"/>
              <a:t>ACES PLC, ATLAS, March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know it’s working? </a:t>
            </a:r>
            <a:endParaRPr lang="en-US" dirty="0"/>
          </a:p>
        </p:txBody>
      </p:sp>
      <p:sp>
        <p:nvSpPr>
          <p:cNvPr id="3" name="Content Placeholder 2"/>
          <p:cNvSpPr>
            <a:spLocks noGrp="1"/>
          </p:cNvSpPr>
          <p:nvPr>
            <p:ph sz="quarter" idx="1"/>
          </p:nvPr>
        </p:nvSpPr>
        <p:spPr>
          <a:xfrm>
            <a:off x="228600" y="1828800"/>
            <a:ext cx="4876800" cy="3962400"/>
          </a:xfrm>
        </p:spPr>
        <p:txBody>
          <a:bodyPr>
            <a:normAutofit/>
          </a:bodyPr>
          <a:lstStyle/>
          <a:p>
            <a:r>
              <a:rPr lang="en-US" dirty="0" smtClean="0"/>
              <a:t>Student Evidence: what ‘evidence’ can be used to evaluate your TIF-</a:t>
            </a:r>
            <a:r>
              <a:rPr lang="en-US" dirty="0" err="1" smtClean="0"/>
              <a:t>ed</a:t>
            </a:r>
            <a:r>
              <a:rPr lang="en-US" dirty="0" smtClean="0"/>
              <a:t> lessons?</a:t>
            </a:r>
          </a:p>
          <a:p>
            <a:r>
              <a:rPr lang="en-US" dirty="0" smtClean="0"/>
              <a:t>Watch a video and note evidence of student learning.</a:t>
            </a:r>
          </a:p>
          <a:p>
            <a:pPr>
              <a:buNone/>
            </a:pPr>
            <a:r>
              <a:rPr lang="en-US" dirty="0" smtClean="0"/>
              <a:t>	</a:t>
            </a:r>
          </a:p>
        </p:txBody>
      </p:sp>
      <p:sp>
        <p:nvSpPr>
          <p:cNvPr id="5" name="TextBox 4"/>
          <p:cNvSpPr txBox="1"/>
          <p:nvPr/>
        </p:nvSpPr>
        <p:spPr>
          <a:xfrm>
            <a:off x="838200" y="5638800"/>
            <a:ext cx="7772400" cy="954095"/>
          </a:xfrm>
          <a:prstGeom prst="rect">
            <a:avLst/>
          </a:prstGeom>
          <a:noFill/>
          <a:ln w="28575">
            <a:solidFill>
              <a:srgbClr val="FF0000"/>
            </a:solidFill>
          </a:ln>
        </p:spPr>
        <p:txBody>
          <a:bodyPr wrap="square" lIns="91429" tIns="45714" rIns="91429" bIns="45714" rtlCol="0">
            <a:spAutoFit/>
          </a:bodyPr>
          <a:lstStyle/>
          <a:p>
            <a:r>
              <a:rPr lang="en-US" sz="2800" dirty="0" smtClean="0"/>
              <a:t>What are ways to improve our evaluation of TIF-</a:t>
            </a:r>
            <a:r>
              <a:rPr lang="en-US" sz="2800" dirty="0" err="1" smtClean="0"/>
              <a:t>ed</a:t>
            </a:r>
            <a:r>
              <a:rPr lang="en-US" sz="2800" dirty="0" smtClean="0"/>
              <a:t> lessons by using student evidence?</a:t>
            </a:r>
            <a:endParaRPr lang="en-US" sz="2800" dirty="0"/>
          </a:p>
        </p:txBody>
      </p:sp>
      <p:pic>
        <p:nvPicPr>
          <p:cNvPr id="30722" name="Picture 2" descr="http://police.fullerton.edu/images/evidence.jpg"/>
          <p:cNvPicPr>
            <a:picLocks noChangeAspect="1" noChangeArrowheads="1"/>
          </p:cNvPicPr>
          <p:nvPr/>
        </p:nvPicPr>
        <p:blipFill>
          <a:blip r:embed="rId3" cstate="print"/>
          <a:srcRect/>
          <a:stretch>
            <a:fillRect/>
          </a:stretch>
        </p:blipFill>
        <p:spPr bwMode="auto">
          <a:xfrm>
            <a:off x="5334000" y="1676400"/>
            <a:ext cx="2819400" cy="2819400"/>
          </a:xfrm>
          <a:prstGeom prst="rect">
            <a:avLst/>
          </a:prstGeom>
          <a:noFill/>
        </p:spPr>
      </p:pic>
      <p:sp>
        <p:nvSpPr>
          <p:cNvPr id="6" name="TextBox 5"/>
          <p:cNvSpPr txBox="1"/>
          <p:nvPr/>
        </p:nvSpPr>
        <p:spPr>
          <a:xfrm>
            <a:off x="609600" y="5029200"/>
            <a:ext cx="8001000" cy="461665"/>
          </a:xfrm>
          <a:prstGeom prst="rect">
            <a:avLst/>
          </a:prstGeom>
          <a:noFill/>
        </p:spPr>
        <p:txBody>
          <a:bodyPr wrap="square" rtlCol="0">
            <a:spAutoFit/>
          </a:bodyPr>
          <a:lstStyle/>
          <a:p>
            <a:r>
              <a:rPr lang="en-US" sz="2400" dirty="0" smtClean="0"/>
              <a:t>Link: </a:t>
            </a:r>
            <a:r>
              <a:rPr lang="en-US" sz="2400" dirty="0" smtClean="0">
                <a:hlinkClick r:id="rId4"/>
              </a:rPr>
              <a:t>http://mlots.org/Elana/numbersflash/numbers.html</a:t>
            </a:r>
            <a:endParaRPr lang="en-US" sz="2400" dirty="0" smtClean="0"/>
          </a:p>
        </p:txBody>
      </p:sp>
      <p:sp>
        <p:nvSpPr>
          <p:cNvPr id="7" name="Slide Number Placeholder 6"/>
          <p:cNvSpPr>
            <a:spLocks noGrp="1"/>
          </p:cNvSpPr>
          <p:nvPr>
            <p:ph type="sldNum" sz="quarter" idx="12"/>
          </p:nvPr>
        </p:nvSpPr>
        <p:spPr/>
        <p:txBody>
          <a:bodyPr>
            <a:normAutofit fontScale="85000" lnSpcReduction="20000"/>
          </a:bodyPr>
          <a:lstStyle/>
          <a:p>
            <a:fld id="{58F4FCFB-AAA4-4FF1-84EE-D3C7F75F194D}"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ACES PLC, ATLAS, March 2014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a moment to think quietly</a:t>
            </a:r>
            <a:endParaRPr lang="en-US" dirty="0"/>
          </a:p>
        </p:txBody>
      </p:sp>
      <p:sp>
        <p:nvSpPr>
          <p:cNvPr id="4" name="Content Placeholder 2"/>
          <p:cNvSpPr txBox="1">
            <a:spLocks noGrp="1"/>
          </p:cNvSpPr>
          <p:nvPr>
            <p:ph sz="quarter" idx="1"/>
          </p:nvPr>
        </p:nvSpPr>
        <p:spPr>
          <a:xfrm>
            <a:off x="609600" y="1752600"/>
            <a:ext cx="4267200" cy="2133601"/>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anchor="ctr">
            <a:noAutofit/>
          </a:bodyPr>
          <a:lstStyle/>
          <a:p>
            <a:pPr marL="0" indent="0" algn="ctr" defTabSz="914268">
              <a:buNone/>
              <a:defRPr/>
            </a:pPr>
            <a:endParaRPr lang="en-US" b="1" dirty="0" smtClean="0">
              <a:solidFill>
                <a:schemeClr val="accent3">
                  <a:lumMod val="25000"/>
                </a:schemeClr>
              </a:solidFill>
            </a:endParaRPr>
          </a:p>
          <a:p>
            <a:pPr marL="0" indent="0" defTabSz="914268">
              <a:buNone/>
              <a:defRPr/>
            </a:pPr>
            <a:r>
              <a:rPr lang="en-US" b="1" dirty="0" smtClean="0">
                <a:solidFill>
                  <a:schemeClr val="accent3">
                    <a:lumMod val="25000"/>
                  </a:schemeClr>
                </a:solidFill>
              </a:rPr>
              <a:t>Reflect on the TIF-</a:t>
            </a:r>
            <a:r>
              <a:rPr lang="en-US" b="1" dirty="0" err="1" smtClean="0">
                <a:solidFill>
                  <a:schemeClr val="accent3">
                    <a:lumMod val="25000"/>
                  </a:schemeClr>
                </a:solidFill>
              </a:rPr>
              <a:t>ed</a:t>
            </a:r>
            <a:r>
              <a:rPr lang="en-US" b="1" dirty="0" smtClean="0">
                <a:solidFill>
                  <a:schemeClr val="accent3">
                    <a:lumMod val="25000"/>
                  </a:schemeClr>
                </a:solidFill>
              </a:rPr>
              <a:t> lesson you brought for Outside Task #2. </a:t>
            </a:r>
          </a:p>
          <a:p>
            <a:pPr marL="0" indent="0" defTabSz="914268">
              <a:buNone/>
              <a:defRPr/>
            </a:pPr>
            <a:r>
              <a:rPr lang="en-US" b="1" dirty="0" smtClean="0">
                <a:solidFill>
                  <a:schemeClr val="accent3">
                    <a:lumMod val="25000"/>
                  </a:schemeClr>
                </a:solidFill>
              </a:rPr>
              <a:t>Write notes on handout.</a:t>
            </a:r>
          </a:p>
          <a:p>
            <a:pPr marL="0" indent="0" algn="ctr" defTabSz="914268">
              <a:buNone/>
              <a:defRPr/>
            </a:pPr>
            <a:endParaRPr lang="en-US" b="1" dirty="0" smtClean="0">
              <a:solidFill>
                <a:schemeClr val="accent3">
                  <a:lumMod val="25000"/>
                </a:schemeClr>
              </a:solidFill>
            </a:endParaRPr>
          </a:p>
        </p:txBody>
      </p:sp>
      <p:sp>
        <p:nvSpPr>
          <p:cNvPr id="7" name="Rectangle 6"/>
          <p:cNvSpPr/>
          <p:nvPr/>
        </p:nvSpPr>
        <p:spPr>
          <a:xfrm>
            <a:off x="381000" y="4180344"/>
            <a:ext cx="8534400" cy="2246769"/>
          </a:xfrm>
          <a:prstGeom prst="rect">
            <a:avLst/>
          </a:prstGeom>
          <a:ln w="38100">
            <a:solidFill>
              <a:srgbClr val="FF0000"/>
            </a:solidFill>
          </a:ln>
        </p:spPr>
        <p:txBody>
          <a:bodyPr wrap="square">
            <a:spAutoFit/>
          </a:bodyPr>
          <a:lstStyle/>
          <a:p>
            <a:pPr>
              <a:defRPr/>
            </a:pPr>
            <a:r>
              <a:rPr lang="en-US" sz="2800" dirty="0" smtClean="0"/>
              <a:t>What evidence of student learning did you observe?</a:t>
            </a:r>
          </a:p>
          <a:p>
            <a:pPr>
              <a:defRPr/>
            </a:pPr>
            <a:r>
              <a:rPr lang="en-US" sz="2800" dirty="0" smtClean="0"/>
              <a:t>What skills do your students need more practice in?</a:t>
            </a:r>
          </a:p>
          <a:p>
            <a:pPr>
              <a:defRPr/>
            </a:pPr>
            <a:r>
              <a:rPr lang="en-US" sz="2800" dirty="0" smtClean="0"/>
              <a:t>What more do you need to learn about?  </a:t>
            </a:r>
          </a:p>
          <a:p>
            <a:pPr>
              <a:defRPr/>
            </a:pPr>
            <a:r>
              <a:rPr lang="en-US" sz="2800" dirty="0" smtClean="0"/>
              <a:t>What guidance would be helpful?  </a:t>
            </a:r>
          </a:p>
          <a:p>
            <a:pPr>
              <a:defRPr/>
            </a:pPr>
            <a:r>
              <a:rPr lang="en-US" sz="2800" dirty="0" smtClean="0"/>
              <a:t>What could/would you do differently next time?</a:t>
            </a:r>
            <a:endParaRPr lang="en-US" sz="2800" dirty="0"/>
          </a:p>
        </p:txBody>
      </p:sp>
      <p:pic>
        <p:nvPicPr>
          <p:cNvPr id="29698" name="Picture 2" descr="http://thestrategyguysite.com/wp-content/uploads/2011/06/the-thinker.jpg"/>
          <p:cNvPicPr>
            <a:picLocks noChangeAspect="1" noChangeArrowheads="1"/>
          </p:cNvPicPr>
          <p:nvPr/>
        </p:nvPicPr>
        <p:blipFill>
          <a:blip r:embed="rId3" cstate="print"/>
          <a:srcRect/>
          <a:stretch>
            <a:fillRect/>
          </a:stretch>
        </p:blipFill>
        <p:spPr bwMode="auto">
          <a:xfrm>
            <a:off x="5867401" y="1219200"/>
            <a:ext cx="2119424" cy="29718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ACES PLC, ATLAS, March 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Think/Pair/Share</a:t>
            </a:r>
            <a:endParaRPr lang="en-US" dirty="0"/>
          </a:p>
        </p:txBody>
      </p:sp>
      <p:sp>
        <p:nvSpPr>
          <p:cNvPr id="4" name="Content Placeholder 2"/>
          <p:cNvSpPr txBox="1">
            <a:spLocks noGrp="1"/>
          </p:cNvSpPr>
          <p:nvPr>
            <p:ph sz="quarter" idx="1"/>
          </p:nvPr>
        </p:nvSpPr>
        <p:spPr>
          <a:xfrm>
            <a:off x="609600" y="1752600"/>
            <a:ext cx="4648200" cy="304800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anchor="ctr">
            <a:noAutofit/>
          </a:bodyPr>
          <a:lstStyle/>
          <a:p>
            <a:pPr marL="0" indent="0" algn="ctr" defTabSz="914268">
              <a:buNone/>
              <a:defRPr/>
            </a:pPr>
            <a:endParaRPr lang="en-US" b="1" dirty="0" smtClean="0">
              <a:solidFill>
                <a:schemeClr val="accent3">
                  <a:lumMod val="25000"/>
                </a:schemeClr>
              </a:solidFill>
            </a:endParaRPr>
          </a:p>
          <a:p>
            <a:pPr marL="0" indent="0" defTabSz="914268">
              <a:buNone/>
              <a:defRPr/>
            </a:pPr>
            <a:r>
              <a:rPr lang="en-US" b="1" dirty="0" smtClean="0">
                <a:solidFill>
                  <a:schemeClr val="accent3">
                    <a:lumMod val="25000"/>
                  </a:schemeClr>
                </a:solidFill>
              </a:rPr>
              <a:t>Reflect on how you thought the lesson went for you as an instructor. Then share with a partner and the larger group if you wish.</a:t>
            </a:r>
          </a:p>
          <a:p>
            <a:pPr marL="0" indent="0" algn="ctr" defTabSz="914268">
              <a:buNone/>
              <a:defRPr/>
            </a:pPr>
            <a:endParaRPr lang="en-US" b="1" dirty="0" smtClean="0">
              <a:solidFill>
                <a:schemeClr val="accent3">
                  <a:lumMod val="25000"/>
                </a:schemeClr>
              </a:solidFill>
            </a:endParaRPr>
          </a:p>
        </p:txBody>
      </p:sp>
      <p:sp>
        <p:nvSpPr>
          <p:cNvPr id="7" name="Rectangle 6"/>
          <p:cNvSpPr/>
          <p:nvPr/>
        </p:nvSpPr>
        <p:spPr>
          <a:xfrm>
            <a:off x="304800" y="5105400"/>
            <a:ext cx="8534400" cy="1384995"/>
          </a:xfrm>
          <a:prstGeom prst="rect">
            <a:avLst/>
          </a:prstGeom>
          <a:ln w="38100">
            <a:solidFill>
              <a:srgbClr val="FF0000"/>
            </a:solidFill>
          </a:ln>
        </p:spPr>
        <p:txBody>
          <a:bodyPr wrap="square">
            <a:spAutoFit/>
          </a:bodyPr>
          <a:lstStyle/>
          <a:p>
            <a:pPr>
              <a:defRPr/>
            </a:pPr>
            <a:r>
              <a:rPr lang="en-US" sz="2800" dirty="0" smtClean="0"/>
              <a:t>How did the lesson go for you?</a:t>
            </a:r>
          </a:p>
          <a:p>
            <a:pPr>
              <a:defRPr/>
            </a:pPr>
            <a:r>
              <a:rPr lang="en-US" sz="2800" dirty="0" smtClean="0"/>
              <a:t>What was especially positive?</a:t>
            </a:r>
          </a:p>
          <a:p>
            <a:pPr>
              <a:defRPr/>
            </a:pPr>
            <a:r>
              <a:rPr lang="en-US" sz="2800" dirty="0" smtClean="0"/>
              <a:t>Where did you feel challenged? Surprised? Excited?  </a:t>
            </a:r>
          </a:p>
        </p:txBody>
      </p:sp>
      <p:pic>
        <p:nvPicPr>
          <p:cNvPr id="29698" name="Picture 2" descr="http://thestrategyguysite.com/wp-content/uploads/2011/06/the-thinker.jpg"/>
          <p:cNvPicPr>
            <a:picLocks noChangeAspect="1" noChangeArrowheads="1"/>
          </p:cNvPicPr>
          <p:nvPr/>
        </p:nvPicPr>
        <p:blipFill>
          <a:blip r:embed="rId3" cstate="print"/>
          <a:srcRect/>
          <a:stretch>
            <a:fillRect/>
          </a:stretch>
        </p:blipFill>
        <p:spPr bwMode="auto">
          <a:xfrm>
            <a:off x="5257800" y="457200"/>
            <a:ext cx="1467294" cy="2057400"/>
          </a:xfrm>
          <a:prstGeom prst="rect">
            <a:avLst/>
          </a:prstGeom>
          <a:noFill/>
        </p:spPr>
      </p:pic>
      <p:pic>
        <p:nvPicPr>
          <p:cNvPr id="6" name="Picture 2" descr="http://sovereigngracesociety.files.wordpress.com/2012/04/share1.png"/>
          <p:cNvPicPr>
            <a:picLocks noChangeAspect="1" noChangeArrowheads="1"/>
          </p:cNvPicPr>
          <p:nvPr/>
        </p:nvPicPr>
        <p:blipFill>
          <a:blip r:embed="rId4" cstate="print"/>
          <a:srcRect/>
          <a:stretch>
            <a:fillRect/>
          </a:stretch>
        </p:blipFill>
        <p:spPr bwMode="auto">
          <a:xfrm>
            <a:off x="6248400" y="2819400"/>
            <a:ext cx="2363373" cy="15240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ACES PLC, ATLAS, March 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8229600" cy="1219200"/>
          </a:xfrm>
        </p:spPr>
        <p:txBody>
          <a:bodyPr>
            <a:normAutofit/>
          </a:bodyPr>
          <a:lstStyle/>
          <a:p>
            <a:r>
              <a:rPr lang="en-US" sz="4900" b="1" dirty="0" smtClean="0"/>
              <a:t>TIF Your Classroom!</a:t>
            </a:r>
            <a:endParaRPr lang="en-US" sz="4900" b="1" dirty="0"/>
          </a:p>
        </p:txBody>
      </p:sp>
      <p:pic>
        <p:nvPicPr>
          <p:cNvPr id="2050" name="Picture 2" descr="C:\Users\pvinogradov01\Desktop\ACES-logo.jpg"/>
          <p:cNvPicPr>
            <a:picLocks noChangeAspect="1" noChangeArrowheads="1"/>
          </p:cNvPicPr>
          <p:nvPr/>
        </p:nvPicPr>
        <p:blipFill>
          <a:blip r:embed="rId3" cstate="print"/>
          <a:srcRect/>
          <a:stretch>
            <a:fillRect/>
          </a:stretch>
        </p:blipFill>
        <p:spPr bwMode="auto">
          <a:xfrm>
            <a:off x="6324600" y="0"/>
            <a:ext cx="2819400" cy="1292225"/>
          </a:xfrm>
          <a:prstGeom prst="rect">
            <a:avLst/>
          </a:prstGeom>
          <a:noFill/>
        </p:spPr>
      </p:pic>
      <p:sp>
        <p:nvSpPr>
          <p:cNvPr id="7" name="TextBox 6"/>
          <p:cNvSpPr txBox="1"/>
          <p:nvPr/>
        </p:nvSpPr>
        <p:spPr>
          <a:xfrm>
            <a:off x="304800" y="1981200"/>
            <a:ext cx="3352800" cy="4031873"/>
          </a:xfrm>
          <a:prstGeom prst="rect">
            <a:avLst/>
          </a:prstGeom>
          <a:noFill/>
          <a:ln w="28575">
            <a:solidFill>
              <a:srgbClr val="FF0000"/>
            </a:solidFill>
          </a:ln>
        </p:spPr>
        <p:txBody>
          <a:bodyPr wrap="square" rtlCol="0">
            <a:spAutoFit/>
          </a:bodyPr>
          <a:lstStyle/>
          <a:p>
            <a:r>
              <a:rPr lang="en-US" sz="3200" dirty="0" smtClean="0"/>
              <a:t>What are some ways that TIF skills can be integrated into an instructional setting regardless of lesson content?</a:t>
            </a:r>
            <a:endParaRPr lang="en-US" sz="3200" dirty="0"/>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ACES PLC, ATLAS, March 2014</a:t>
            </a:r>
            <a:endParaRPr lang="en-US"/>
          </a:p>
        </p:txBody>
      </p:sp>
      <p:pic>
        <p:nvPicPr>
          <p:cNvPr id="11" name="Picture 10"/>
          <p:cNvPicPr/>
          <p:nvPr/>
        </p:nvPicPr>
        <p:blipFill>
          <a:blip r:embed="rId4" cstate="print"/>
          <a:srcRect t="1253"/>
          <a:stretch>
            <a:fillRect/>
          </a:stretch>
        </p:blipFill>
        <p:spPr bwMode="auto">
          <a:xfrm>
            <a:off x="3962400" y="1828800"/>
            <a:ext cx="4818764" cy="418922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TIF-</a:t>
            </a:r>
            <a:r>
              <a:rPr lang="en-US" sz="4000" dirty="0" err="1" smtClean="0"/>
              <a:t>ing</a:t>
            </a:r>
            <a:r>
              <a:rPr lang="en-US" sz="4000" dirty="0" smtClean="0"/>
              <a:t> the Classroom:</a:t>
            </a:r>
            <a:r>
              <a:rPr lang="en-US" dirty="0" smtClean="0"/>
              <a:t/>
            </a:r>
            <a:br>
              <a:rPr lang="en-US" dirty="0" smtClean="0"/>
            </a:br>
            <a:r>
              <a:rPr lang="en-US" sz="4000" b="1" dirty="0" smtClean="0">
                <a:solidFill>
                  <a:srgbClr val="9966FF"/>
                </a:solidFill>
              </a:rPr>
              <a:t>Definitions of TIF-</a:t>
            </a:r>
            <a:r>
              <a:rPr lang="en-US" sz="4000" b="1" dirty="0" err="1" smtClean="0">
                <a:solidFill>
                  <a:srgbClr val="9966FF"/>
                </a:solidFill>
              </a:rPr>
              <a:t>ing</a:t>
            </a:r>
            <a:r>
              <a:rPr lang="en-US" sz="4000" b="1" dirty="0" smtClean="0">
                <a:solidFill>
                  <a:srgbClr val="9966FF"/>
                </a:solidFill>
              </a:rPr>
              <a:t> Methods</a:t>
            </a:r>
            <a:endParaRPr lang="en-US" dirty="0"/>
          </a:p>
        </p:txBody>
      </p:sp>
      <p:sp>
        <p:nvSpPr>
          <p:cNvPr id="3" name="Content Placeholder 2"/>
          <p:cNvSpPr>
            <a:spLocks noGrp="1"/>
          </p:cNvSpPr>
          <p:nvPr>
            <p:ph sz="quarter" idx="1"/>
          </p:nvPr>
        </p:nvSpPr>
        <p:spPr>
          <a:xfrm>
            <a:off x="612647" y="1600200"/>
            <a:ext cx="8153400" cy="4953000"/>
          </a:xfrm>
        </p:spPr>
        <p:txBody>
          <a:bodyPr>
            <a:normAutofit fontScale="92500" lnSpcReduction="10000"/>
          </a:bodyPr>
          <a:lstStyle/>
          <a:p>
            <a:pPr lvl="0"/>
            <a:r>
              <a:rPr lang="en-US" b="1" dirty="0" smtClean="0">
                <a:solidFill>
                  <a:srgbClr val="7030A0"/>
                </a:solidFill>
              </a:rPr>
              <a:t>Routines:  </a:t>
            </a:r>
            <a:r>
              <a:rPr lang="en-US" dirty="0" smtClean="0">
                <a:solidFill>
                  <a:srgbClr val="7030A0"/>
                </a:solidFill>
              </a:rPr>
              <a:t>a sequence of </a:t>
            </a:r>
            <a:r>
              <a:rPr lang="en-US" i="1" dirty="0" smtClean="0">
                <a:solidFill>
                  <a:srgbClr val="7030A0"/>
                </a:solidFill>
              </a:rPr>
              <a:t>actions</a:t>
            </a:r>
            <a:r>
              <a:rPr lang="en-US" dirty="0" smtClean="0">
                <a:solidFill>
                  <a:srgbClr val="7030A0"/>
                </a:solidFill>
              </a:rPr>
              <a:t> regularly followed; a routine </a:t>
            </a:r>
            <a:r>
              <a:rPr lang="en-US" i="1" dirty="0" smtClean="0">
                <a:solidFill>
                  <a:srgbClr val="C00000"/>
                </a:solidFill>
              </a:rPr>
              <a:t>process</a:t>
            </a:r>
            <a:endParaRPr lang="en-US" dirty="0" smtClean="0">
              <a:solidFill>
                <a:srgbClr val="C00000"/>
              </a:solidFill>
            </a:endParaRPr>
          </a:p>
          <a:p>
            <a:pPr lvl="0"/>
            <a:r>
              <a:rPr lang="en-US" b="1" dirty="0" smtClean="0">
                <a:solidFill>
                  <a:srgbClr val="7030A0"/>
                </a:solidFill>
              </a:rPr>
              <a:t>Norms:  </a:t>
            </a:r>
            <a:r>
              <a:rPr lang="en-US" dirty="0" smtClean="0">
                <a:solidFill>
                  <a:srgbClr val="7030A0"/>
                </a:solidFill>
              </a:rPr>
              <a:t>standards of acceptable </a:t>
            </a:r>
            <a:r>
              <a:rPr lang="en-US" i="1" dirty="0" smtClean="0">
                <a:solidFill>
                  <a:srgbClr val="C00000"/>
                </a:solidFill>
              </a:rPr>
              <a:t>behavior</a:t>
            </a:r>
            <a:r>
              <a:rPr lang="en-US" dirty="0" smtClean="0">
                <a:solidFill>
                  <a:srgbClr val="7030A0"/>
                </a:solidFill>
              </a:rPr>
              <a:t>; </a:t>
            </a:r>
            <a:r>
              <a:rPr lang="en-US" i="1" dirty="0" smtClean="0">
                <a:solidFill>
                  <a:srgbClr val="7030A0"/>
                </a:solidFill>
              </a:rPr>
              <a:t>expectations</a:t>
            </a:r>
            <a:r>
              <a:rPr lang="en-US" dirty="0" smtClean="0">
                <a:solidFill>
                  <a:srgbClr val="7030A0"/>
                </a:solidFill>
              </a:rPr>
              <a:t> within a specified context</a:t>
            </a:r>
          </a:p>
          <a:p>
            <a:pPr lvl="0"/>
            <a:r>
              <a:rPr lang="en-US" b="1" dirty="0" smtClean="0">
                <a:solidFill>
                  <a:srgbClr val="7030A0"/>
                </a:solidFill>
              </a:rPr>
              <a:t>Learning Task Formats:  </a:t>
            </a:r>
            <a:r>
              <a:rPr lang="en-US" dirty="0" smtClean="0">
                <a:solidFill>
                  <a:srgbClr val="7030A0"/>
                </a:solidFill>
              </a:rPr>
              <a:t>routine </a:t>
            </a:r>
            <a:r>
              <a:rPr lang="en-US" i="1" dirty="0" smtClean="0">
                <a:solidFill>
                  <a:srgbClr val="C00000"/>
                </a:solidFill>
              </a:rPr>
              <a:t>structures</a:t>
            </a:r>
            <a:r>
              <a:rPr lang="en-US" dirty="0" smtClean="0">
                <a:solidFill>
                  <a:srgbClr val="7030A0"/>
                </a:solidFill>
              </a:rPr>
              <a:t> for activities and tasks that provide practice of lesson content</a:t>
            </a:r>
          </a:p>
          <a:p>
            <a:pPr lvl="0"/>
            <a:r>
              <a:rPr lang="en-US" b="1" dirty="0" smtClean="0">
                <a:solidFill>
                  <a:srgbClr val="7030A0"/>
                </a:solidFill>
              </a:rPr>
              <a:t>Language</a:t>
            </a:r>
            <a:r>
              <a:rPr lang="en-US" b="1" dirty="0" smtClean="0">
                <a:solidFill>
                  <a:srgbClr val="C00000"/>
                </a:solidFill>
              </a:rPr>
              <a:t>:</a:t>
            </a:r>
            <a:r>
              <a:rPr lang="en-US" dirty="0" smtClean="0">
                <a:solidFill>
                  <a:srgbClr val="C00000"/>
                </a:solidFill>
              </a:rPr>
              <a:t> </a:t>
            </a:r>
            <a:r>
              <a:rPr lang="en-US" i="1" dirty="0" smtClean="0">
                <a:solidFill>
                  <a:srgbClr val="C00000"/>
                </a:solidFill>
              </a:rPr>
              <a:t>vocabulary</a:t>
            </a:r>
            <a:r>
              <a:rPr lang="en-US" dirty="0" smtClean="0">
                <a:solidFill>
                  <a:srgbClr val="C00000"/>
                </a:solidFill>
              </a:rPr>
              <a:t> </a:t>
            </a:r>
            <a:r>
              <a:rPr lang="en-US" dirty="0" smtClean="0">
                <a:solidFill>
                  <a:srgbClr val="7030A0"/>
                </a:solidFill>
              </a:rPr>
              <a:t>and </a:t>
            </a:r>
            <a:r>
              <a:rPr lang="en-US" i="1" dirty="0" smtClean="0">
                <a:solidFill>
                  <a:srgbClr val="C00000"/>
                </a:solidFill>
              </a:rPr>
              <a:t>language structures</a:t>
            </a:r>
            <a:r>
              <a:rPr lang="en-US" dirty="0" smtClean="0">
                <a:solidFill>
                  <a:srgbClr val="C00000"/>
                </a:solidFill>
              </a:rPr>
              <a:t> </a:t>
            </a:r>
            <a:r>
              <a:rPr lang="en-US" dirty="0" smtClean="0">
                <a:solidFill>
                  <a:srgbClr val="7030A0"/>
                </a:solidFill>
              </a:rPr>
              <a:t>that are necessary to effectively address a specified TIF skill</a:t>
            </a:r>
          </a:p>
          <a:p>
            <a:pPr lvl="0"/>
            <a:r>
              <a:rPr lang="en-US" b="1" dirty="0" smtClean="0">
                <a:solidFill>
                  <a:srgbClr val="7030A0"/>
                </a:solidFill>
              </a:rPr>
              <a:t>Technology: </a:t>
            </a:r>
            <a:r>
              <a:rPr lang="en-US" dirty="0" smtClean="0">
                <a:solidFill>
                  <a:srgbClr val="7030A0"/>
                </a:solidFill>
              </a:rPr>
              <a:t>technology use that mirrors what is necessary in the “target” environment.</a:t>
            </a:r>
          </a:p>
        </p:txBody>
      </p:sp>
      <p:sp>
        <p:nvSpPr>
          <p:cNvPr id="20482" name="AutoShape 2" descr="data:image/jpeg;base64,/9j/4AAQSkZJRgABAQAAAQABAAD/2wCEAAkGBhISDxUUERQUEhAWFBAQFBAQDxQPFRIQFBAVFBQQFRIXGyYeFxkjGRQUHy8gIycpLCwsFR4xNTAqNSYrLCkBCQoKDgwOGg8PGi0kHyQqKSwvLCwpKiwpLCwpLiksLCwsLCksLCwpLCwsLCksKSksLCwsLCksLCksLCwpLCkpKf/AABEIAKoBKAMBIgACEQEDEQH/xAAbAAABBQEBAAAAAAAAAAAAAAAAAwQFBgcCAf/EAEYQAAECAwQEDAMECAUFAAAAAAEAAgMEEQUSITEGQVFxBxMXIjJSYYGRk7HRVKHSI3KSwRQVFkJTY8LhM0Nzg7JEYoLw8f/EABoBAAIDAQEAAAAAAAAAAAAAAAMEAAIFAQb/xAArEQACAgEDAgUEAwEBAAAAAAAAAQIDEQQSITFBExQyUWEiM4GxBZGhQiP/2gAMAwEAAhEDEQA/ANxQhChAUXbmksCUuceXC/eDbrC/o0rllmFKLPOFzoy2+P6Q0WmCnNRZSyTjFtE1ylSPXf5L/Ze8pEj13+S/2WPtSgWh5Ov5FPMSNd5R5Hrv8l/sjlGkuu/yX+yyUL1TydfyTzEjWuUSS67/ACX+yOUSS67/ACX+yyeqKrnlIfJPMSNY5RJLrv8AJf7I5RJLrP8AJf7LJ17VTykPknmJGr8okl13+S/2XvKHJdd/kv8AZZMCu2lTylfyTzEjVxwgyfWf5L/Zds07lDk5/lO9llAKVgRiDgqvSw+Tqvka7K6Ty8Q81zu9jh6p3+tIe0/hKp1mPbcDsic9WKcPtBuo1okHHnCHE+OS0/rSHtP4Svf1kzafwlV6VfUVrmngQ3wXwiW/WLNp8Ck4lsQm5kj/AMSo5N5yWD20KifuRoenS6WBpedX/Td7JdukME0oXY5cwqkTllOhkOBvnKgwonUk9wNX4dmdEWfhxWUykFNvGC3Rrfgt6Tj+Epn+2srjznYfy3eyrs40RKVrQbMK96aGyoZFBVp21rjuKFG2n/psK6LeqRcGaXyxyc7y3eyVmNJoDGXnF13sYT8lnceE+EQSKtGvV/ZJx4zo+FaAak3GmMsOL4FXOUeGuS8HhCkuu/yX+y85RJLrv8l/ssujsumlapIppaSv5AePI1blFkuu/wAl/sjlFkuu/wAl/ssnK8XfKV/JzzEjWOUaS67/ACX+ylLF0igTV7iS43LodeYWdKtM88isTWgcFWUxvg+kRBu00IQckErulKWGX9CEJAaBCEKEBCEKEBZ5wu9GW3x/SGtDWecLvRlt8f0hpjTfdQK70MzpqUak2rsLZM8UC6XAXS4Q9XqEELhAqvKr2iKKEAL0FW/RvRaE6E2JGF8uF4MqQGtOVaZk59690i0VhthOiwAWluLmVLgW6yK4ghLeahv2B/Alt3FSBXcMYpMBS9g2Y6JEByaMaos5KKywUIuTwhaVESoBJaMMTlVS8vJOBrneIxGW9ShkGuwLagbVIMhgCgWXO/PRGhGnA2kZVzQbxrjhTUE9AXgXqWbyHSwcxYgaCTkMVExbTccuaP8A3WnNsR6MptxO4Krz04Q0kasd/Yl7ZY4Q5p6lLlkq6JXWuXRAFBwrYbSpNDsOCjo+kIdEDGnAG852QoNQ2pfI6qi2iMK0SlQqnGtoNDiDiG4b1OyMxzR3KFZQxySAdXAqPnbKwJhUDurqO7Ynt9KByvXbOp5ixayqNixJFEmIbmuIeCDrBSau87IMiijxjqcMCO9Vm0rEfCxHOZ1hq3jUt7Ta6FvD4Zi36SdfK5RGFeIK8qtESArQeCnozG+D6RFnpWg8FPRmN8H0iJfVfaf4/YWn1o0BCELHNAEIQoQEIQoQFnnC70ZbfH9Ia0NZ5wudGX3xvSGmNN91ArvQzOmrsLgBKBbJnnQXa4C6C4Q6C6Damgzy71yFI2HAvzMMarwPc3nfkqSeE2disvBPDQQFg+1Iia6sq2uwY1TGPoTMDo3H7n3T4OorwF6shau1dzSengxlYsB7IDGxBR4aGkVBpTAZdlF7bxd+iRAxpc5wuUaKmjiATTcnq9ql931bvnIbbxgzeXsOOXCsGJSor9m4K4WZImE3Ft1tKknVvUwmlrNrLRh/Kif8Cj2ah2cNAYUqHKIyJpnKNwvF33W+5XEHTmXc4NaHkkgdEayANe0rKIL+aprRmYayYY5/RD4ZJ2AE49xIPctN6GtRb5YstRNvBr1UxnrdgQXhsV4a4i8AQcq0rhuTsFZnwsxmmLCDTz2MdepqvOq0HwJ71mUVqye1jlktscosdsWqIrqQftBgOZiO/ZnrTEyEZw6AG9zfdOrKjMZAY1gFy42h61RW8dpOaUizAFCMCa1WbbhybXQ16XJRSK7M2HMip4q9roHNr6qHtKQj0vMgRg4fyneGAV9ZNEpVkRCD75dzN4MnNvoHS0YHDEQ3AfMYK9y0jEwBAYMMScTuCkS9eMiYqA3Js8bAIwr3AJVjaL2qFxgwK8rtXRC8uqpwirQ0ehxMW8x3YMD3KDmdH4zNV4bW4q3kry8nqdfbWsdV8ilmjrs56FCdAcMwRvFFf+CnKY3wfSIkYsNrukAd4U7oVJsZxtwUqYdRuDvdOv8AkI3R2NYYm9E6nuzwWhCEIJ0EIQoQEIQoQFnvC30ZffG9Ia0JZ9wtDmy++N6Q0xpvuoFd6GZyuwuV6FsmedtXYXAXQXCHYCd2bPGDFbEABIrgddRRNmNJyFdwql2yEQ5MedzHH8lSW1rEi0VLOUTw03iXsYbbuwE18VapGcbFhh7ciK/2WZiC69dob2V2hrXctCsCRdCl2Nd0sSRsLiTTuqs3VVVwSceo7p7JybUiTXq5quwkBwZWpa0KXZfjPDGk0AoXOc7qtaMSdygounco+FEBc9hLIgHGQnC8SwgAEVCrfCc9/wCmsr0OJbc2VL3X6dtbvgFVWxDtK1NPoo2QUmxO3UOMsJHEDLYl2PokqrsFbCECZgaVzDGXWxHAZDXTcdSh5qIYji55qTiSTWq8QAqqEY8pFnJvqx5Y9pRYRDAb0PU1xIujM3Ts7FoEtYURzGvFDea19L+IvAGmIWasfQ4JwLZmqACZjhrQGta2KWgACgGCztT/AB8bXmPD7j9GtnWsM0g2REArdOGOBBPgDimonWDCpB7WkfkutArdjRmuhx3GI5oD2RD0i2tC11MyDTHtVpiyzHdJrXb2grFt03hy2s0a9XuWWViHPQ3YNc0nZXHwSgdipONo5BLrzW3Hf9uXgU5jWcxzaEUNKXmihCF4QTx49iMaapQBIx7OiMy57ezPvC8gx9Rw7ChuDRbcn0HAagtXgiBdXwubTm4ScxJuau3xQuONCptLpnlxWLRNuETez0coERQp/RV1RE3s9HIlS+tArn9DJ9CEJ4zwQhChAQhChAWf8LA5svvjekNaAqBwr9GX3xvRiY033UCt9DM7up5CseM7Jh7+b6p/o9LipiOFaYNrqOtynOPqi6nXOueyCLabReJHdJkHL6MPPTc1o2DnH2UvLWVAh6rx2ux+WSbz9qBmah4tqxYjg2EL1TSg1dpOxZdusts4b/o1qdBXHnH9llizzGDCg3Ci8sq0nF5cB9nQi+cBeqKAbdaj5WzQMYpvu2fuj3UjxeFDlhSmpKp8jEoRxhE1BtAE1oDtIzT4KuSLS0GuqtXHIDaSpOFbUANH2rNmDgcdiYrbbwxK6tQ5RIr1ctdVevcBnhXKpRRcZWzYcGahhkZtaYtcDRzTtB/LJVC2+D+XgykWIHxS5jC5t5zaVqM6NV8vKtcIs6GSBbriPYwbgbx+QTFNk1JRi3ywVkY4baMphZYpUFJgKy6K6PiYfzyQ0C8aZ0rQAdpNfAr0U5qEdzMqMXJ4RXry9BWnzmgMpEYQ1rob6YRGvcSDtIJodyzGNAdDivhP6cN7oZIyJaaVG/NBp1MLuIhLKpQ6jiRk+MeG1pXWp2PweTjXUAZEb1mRAKbw6iibEfSKPHwIK2kFA1eonU1tC0VxmnkgtFNHjLQzfpxhABoa3RsrrU6ULxY85uctzHoxUVhAvF6VySqFhKNWmChrQnw2t5tT2j81MRSo+flBEGOWxEhjPJSWccEPKWoHHnAAaiE8ZMAmgOOahJqWuPo3bkRkvWRDewOO2ibdMXzEVVsujJ6E1jgb7bpGRBpXtURM2ixjs8PH0S04xzYdT2DBQ0zI3jXIKkdPCfMgj1FkOhMwpxrhUHDaDVWzQ11RE3w/RyyjjnQ38wkDWNR3haNwaT3GtjYUIMKveH5eCBZo5VPcuUHWqjbFxfDLshCFQoCEIUICEIUICoPCu3mS/wB6L/xYr8qhwgyt/wDR65B7ydwaPzoiVTUJKT7FZRcltRToEAw4bRrpU7ziU5yZj4//AFdxCBid6biMYpo1tW63uNG921Zk5uUnJ9zaqioxSXREBMQYr44YAXtdWjuqNZcdQU9LSDYTbrMSek7b/ZOYTGtFG951lPJeXqqBZWZGUtCNVKsa0NqaAAVJOFBtKRtCbhy7Lz8zg1oxc47AFVLRZMTVbziyDmIQ/qd+8fkrJYIk589hW1dJRHPFQT9iDRz8uMNcgOr2615JwKOY12RiN8FEWdZ7oT7rgc89o2qctkUcwDUyvfeTWjhvtX5/QPXyVWn474/ZoUPIKtaetFYJ10iCnZVuPqmEpplFY2hY15GTiSPGiibRtOJHiX4hqcgBgGjYAtPT6acJ5l2PP3XxlHCPZa0IjDzXuHYHGngvLWmnzLQ2M4uDcW0oLp24Js04pSI6pwT+xZzgT3PGMkczR5zq3XjDHnAj0Uzo5HfAdjTU3A1BFSa/NIw4pANNaVkxU7lJtyi1Lodi8NNGgykxeAWYzui07EmIsQwHVfEe/AtIoXYY12UWhWUTcqcypFj1lVWumT2o0ZQViWTNrL0JmxEBdDutxBLnswB10BWnsFABnQAV20GaQdMIbMhcuvndjcdhXGHQXJRVMI09TMpRk6060Hay+5DslJvemjrQASUScC7tZzchzxuK7isBGxNQ7Cq4mJq6KqY9iZGseyml1SanamtyFDFQRXt19if/AKYCMFDWhR7hUYbaJiGXwwE2lyhtaNu36ClAM1HutTHBJ2nAANWqOctGuuOOBOU23yP5mdYQRTHarlwTZTH3oPpEWdlaJwS9GY+9A9IipqIpVP8AH7LUvM0aEhCFkD4IQhQgIQhQgKsabPoIW+J6NVnVR4QH0bC3xPRqpZ6WFp9aKjHdU45axt7F1Dj1wGWVEyiRl3KPxSBrLoS8tBUnCAaKnABNpVuFUvHFWkbRTxV0ij5KTEmnzE8XRAQ1puNaTg1oJ+Z1qSj6QwA/imBz3aywVANci6ufYvLYlInG8XD5jXND3xB0sai43ZlnnjqRZ1hCFTDcdpU6DOU0s9MEvKS7XNvPaKUrQ4qpxnlziTjv2agrRakV0KDS6QXAtBpQCuZ8FVyFs/x1bjFyfc87/I27pKKYmUL1O7Os0xXAZN1nYtRyUVlmYk28IQgy7ndEE7gnP6tiAVLXU3K1SlmiFiMcAN6k4TgfZIz1fPCG46f3ZQ4tmRALxbgcd29K2fQOAIBxV9jSrXChHyUJa9jtEOrAA4EYtFDRVWp3/Szro28okJeO27ggzWaYMhRIcIUbeOtLSb77akY60q49xhS7DePamNElBmS/LCqb6QQbmIwB19qipSZdXBNwrUo5QtKbUsMsTpYkc47guobbuaSgzQwvZ7Uq7nA0KC89wix2I+0J2rqavVdSjTXPDYkpiHtpUFEOfa3PvCPj6cIDnnLLFAdVqZzs40ZqJfbZODMNqiZmM4lUhp3nkvK9Y4JsRwcG+KUrQUOShZckbUuYpcM0R1g1M5jPYXGtB3JhGl23SMN42pOYcdfim3GFNRiBchItWg8Eo5sx96D6RFQarQeCkYTG+D6RFXVfaf4/Zan1ov6EIWMaAIQhQgIQhQgKlcJLqNg74voxXVUbhOOEDfG9GIdnpYaj7iKUE8kmYppBFVJSjEng1CZlDgnTQmksnV6gRYoDJnjLLvxL96goG0pXI1qCpODKtbkMduZ8V5Lso0JWqNGKQrOxy4EpuUbEaWuFQfl2qp2hok5jXOa4OaBWlKEq4goKYrtlX0Fp1xn1MtbCqaKzaPygYKnMp9bGjnGODod1hxrhn24KKl5wwqtdm3CidlZ4sMRFFDw5cllDb25LQ4IbvUFA0kacKEHauoVr4n94bMko6p+wx4sSeEYbVy7FQzLTFcaCpyqpOBFwqhyg4hIyTHAaknXWjYvIkwAK5qBtC1TiMl2EHJ8HJzUUIW9PB1RTDKuxJWRLMABd4pnDaXnftU1Bs4m7qAxzT0sQjtFI5nLcPoknebzaAEZqMm6wqNbidfuppsSmFVXrei0iVB1eCDTmUsBbcJZEpuMRidah5h9TVESMXZpNz1owhtEpSyDYpC6EcoaAvSwK3BUUhzBXYJGRzTetF1DmKLjR1M9mW7UxLk9jvDikBABqrR46nHyN1oXBSebMb4PpEWeFaHwUdGY+9B9IiFqvtP8AH7CUetGgIQhYxoAhCFCAhCFCAqNwnDmwN8b0YryqdwhQbwg74voxDs9LDUfcRn8B+KmpLFNmWapGWl6JRGk2PoYTiWbecNiasacvkFKykG6Mc0eKF5ywhySuary8vKowodVXocuKr0FQgpVZ/pBHH6Q+7lXZTHWrPb9rcUyjekqNMTBe4udmcStDSVv1MS1M16Tp0fuTmFaFM/FRxK8Lk+4piaY+M1zq1UnZ9qml3EHtNVXS5dwopBqM1SdSki0ZtMtbrSIN0YjAkqDnZv7QnPFNXTzzrSBcq10qJ2VjkSUrONrjVvarAy1LsMHPtyVOa5eujE6+5SdKmdhY4k3MW4STsOrYoycm723vKaly5JRI1qPQpKbfUUD15VcArqiIVFGoeV7LS7nmjRVSEOwohFXCgVHKMerOqLfQYwYd7BdxJJ2qhUvJ2a0g6iPmu4cANdQ5dqE7ueAir9yvRIRBxS0GIO9SFrMbWooogPoUSMt6KNbWIOGK0Lgo6Mxvg+kRUWIxtKitVeuCjozH3oPpEQ9S81P8fsvT60aAhCFjmgCEIUICEIUICq2m7f8AB3xPRitKr2lzcIe9/wDSqT9IWp4misQ4eCdS8vXdtXsCCKp2Chxh3Dzs7I7hMDcvFd3kneQXo2ADeRS8vLyaxpsNFSomNpI0HbuRI1yl0QOU4x6lgvprHtZjTQuHioyJpA0Qr373VVWm52++9l2I9Wncn9QGy9R6FntdrIjHPJzAx2KnxM1KxLXHE3LpqRmdqhnOT1EHFYYpbJSeUFUErmqEyCPQuqrkIquEPar2q4Xq6Q6XoXNV6CuEAldQ4LndEE7km5PJOautXJNpcHUSliWKeMDngXaZHHFOrVsVrnVbQbhmkIcybgNcK6inf6VVtQUjJz3bsjK27cDix5FkIVAN6lDVTF0OFFBQp/IA4qRfNXW110S1kZOWWMQlFLB5Mygaag0KhbSdXXjtqurRtR5Gar8aZJzKapql1YtZYuiPZiISUgWmtF0ImRXMSYqU4soWPQ1X7gqdUTG+D6RFnj4pK0DglPNmPvQPSIg6lf8Ak/x+wtPrRoSEIWOaAIQhQgIQhQgKOteyzGu0cG3b1aita09lIoUaydTx0IAaNOH74/Cfde/s47rj8J91PIUJlkD+zjuu38J91y7Rp/8AEb+A+6sCFCZKXO6Dx31HHsDTq4px/qTSHwZvGcZh/wBo/Ur+hGV00sIE64vllEmODh7hRsZg/wBsn8005LIv8dnlO+paMhdWosXc46YPsZy7gsin/qGeU76lxyURfiGeU76lpKFbzVnv/hzwIexm3JRF+IZ5TvqXvJTF+IZ5TvqWkIU81b7/AOE8CHsZvyUxfiGeU76kclMX4hnlO+paQhTzVvuTwIexm/JTF+IZ5TvqRyUxfiGeU76lpCFPNW+5PAh7Gb8lMX4hnlO+pHJVF+IZ5TvqWkIU81b7k8CHsZueCmL8QzynfUgcFMX4hnlO+paQhTzVvv8A4TwIexQpTg4iszjsPZxTvqSzOD+IP85m7i3fUruhUd833LeFEpjNAng141lf9M+66i6DxXf5zPLd7q4oXPFl1O+HEo0Tg7iFpHHMqdfFu+pMuSyJ/HZ5TvqWjIV1qbF0ZV0wfYzh/BXEI/x2eU76knyTRfiGeU76lpaF3zVvuc8CHsZpyTRfiGeU76lZtDdE3SQiB0RsS+YZF1hbS6HbSesrKhVnqLJra2WjVGLygQhCAEBCEK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36600"/>
          </a:xfrm>
        </p:spPr>
        <p:txBody>
          <a:bodyPr>
            <a:normAutofit fontScale="90000"/>
          </a:bodyPr>
          <a:lstStyle/>
          <a:p>
            <a:r>
              <a:rPr lang="en-US" dirty="0" smtClean="0"/>
              <a:t>Which TIF-</a:t>
            </a:r>
            <a:r>
              <a:rPr lang="en-US" dirty="0" err="1" smtClean="0"/>
              <a:t>ing</a:t>
            </a:r>
            <a:r>
              <a:rPr lang="en-US" dirty="0" smtClean="0"/>
              <a:t> method is which?</a:t>
            </a:r>
            <a:endParaRPr lang="en-US" dirty="0"/>
          </a:p>
        </p:txBody>
      </p:sp>
      <p:sp>
        <p:nvSpPr>
          <p:cNvPr id="3" name="Content Placeholder 2"/>
          <p:cNvSpPr>
            <a:spLocks noGrp="1"/>
          </p:cNvSpPr>
          <p:nvPr>
            <p:ph idx="1"/>
          </p:nvPr>
        </p:nvSpPr>
        <p:spPr>
          <a:xfrm>
            <a:off x="685800" y="1498599"/>
            <a:ext cx="7772400" cy="5207001"/>
          </a:xfrm>
        </p:spPr>
        <p:txBody>
          <a:bodyPr>
            <a:normAutofit/>
          </a:bodyPr>
          <a:lstStyle/>
          <a:p>
            <a:r>
              <a:rPr lang="en-US" dirty="0" smtClean="0"/>
              <a:t>TIF-</a:t>
            </a:r>
            <a:r>
              <a:rPr lang="en-US" dirty="0" err="1" smtClean="0"/>
              <a:t>ing</a:t>
            </a:r>
            <a:r>
              <a:rPr lang="en-US" dirty="0" smtClean="0"/>
              <a:t> methods can be labeled in more than one way:</a:t>
            </a:r>
          </a:p>
          <a:p>
            <a:pPr lvl="1"/>
            <a:r>
              <a:rPr lang="en-US" sz="2800" dirty="0" smtClean="0">
                <a:solidFill>
                  <a:srgbClr val="7030A0"/>
                </a:solidFill>
              </a:rPr>
              <a:t>Expecting students to email assignments is both </a:t>
            </a:r>
            <a:r>
              <a:rPr lang="en-US" sz="2800" i="1" dirty="0" smtClean="0">
                <a:solidFill>
                  <a:srgbClr val="C00000"/>
                </a:solidFill>
              </a:rPr>
              <a:t>technology</a:t>
            </a:r>
            <a:r>
              <a:rPr lang="en-US" sz="2800" dirty="0" smtClean="0">
                <a:solidFill>
                  <a:srgbClr val="C00000"/>
                </a:solidFill>
              </a:rPr>
              <a:t> </a:t>
            </a:r>
            <a:r>
              <a:rPr lang="en-US" sz="2800" dirty="0" smtClean="0">
                <a:solidFill>
                  <a:srgbClr val="7030A0"/>
                </a:solidFill>
              </a:rPr>
              <a:t>and a </a:t>
            </a:r>
            <a:r>
              <a:rPr lang="en-US" sz="2800" i="1" dirty="0" smtClean="0">
                <a:solidFill>
                  <a:srgbClr val="C00000"/>
                </a:solidFill>
              </a:rPr>
              <a:t>norm</a:t>
            </a:r>
            <a:r>
              <a:rPr lang="en-US" sz="2800" dirty="0" smtClean="0">
                <a:solidFill>
                  <a:srgbClr val="7030A0"/>
                </a:solidFill>
              </a:rPr>
              <a:t>. </a:t>
            </a:r>
          </a:p>
          <a:p>
            <a:pPr lvl="1"/>
            <a:r>
              <a:rPr lang="en-US" sz="2800" dirty="0" smtClean="0">
                <a:solidFill>
                  <a:srgbClr val="7030A0"/>
                </a:solidFill>
              </a:rPr>
              <a:t>Expecting students to speak courteously is a </a:t>
            </a:r>
            <a:r>
              <a:rPr lang="en-US" sz="2800" i="1" dirty="0" smtClean="0">
                <a:solidFill>
                  <a:srgbClr val="C00000"/>
                </a:solidFill>
              </a:rPr>
              <a:t>norm</a:t>
            </a:r>
            <a:r>
              <a:rPr lang="en-US" sz="2800" dirty="0" smtClean="0">
                <a:solidFill>
                  <a:srgbClr val="7030A0"/>
                </a:solidFill>
              </a:rPr>
              <a:t> but when you highlight the language structures (e.g. Could/can/may I…), it is also a </a:t>
            </a:r>
            <a:r>
              <a:rPr lang="en-US" sz="2800" i="1" dirty="0" smtClean="0">
                <a:solidFill>
                  <a:srgbClr val="C00000"/>
                </a:solidFill>
              </a:rPr>
              <a:t>language</a:t>
            </a:r>
            <a:r>
              <a:rPr lang="en-US" sz="2800" dirty="0" smtClean="0">
                <a:solidFill>
                  <a:srgbClr val="7030A0"/>
                </a:solidFill>
              </a:rPr>
              <a:t> method.  </a:t>
            </a:r>
          </a:p>
          <a:p>
            <a:r>
              <a:rPr lang="en-US" dirty="0" smtClean="0"/>
              <a:t>The important thing is that all of these methods reinforce TIF skills </a:t>
            </a:r>
            <a:r>
              <a:rPr lang="en-US" i="1" dirty="0" smtClean="0"/>
              <a:t>consistently</a:t>
            </a:r>
            <a:r>
              <a:rPr lang="en-US" dirty="0" smtClean="0"/>
              <a:t> and </a:t>
            </a:r>
            <a:r>
              <a:rPr lang="en-US" i="1" dirty="0" smtClean="0"/>
              <a:t>authentically</a:t>
            </a:r>
            <a:r>
              <a:rPr lang="en-US" dirty="0" smtClean="0"/>
              <a:t> </a:t>
            </a:r>
            <a:r>
              <a:rPr lang="en-US" u="sng" dirty="0" smtClean="0">
                <a:solidFill>
                  <a:srgbClr val="C00000"/>
                </a:solidFill>
              </a:rPr>
              <a:t>regardless of lesson content</a:t>
            </a:r>
            <a:r>
              <a:rPr lang="en-US" dirty="0" smtClean="0"/>
              <a:t>.</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7" cy="990600"/>
          </a:xfrm>
        </p:spPr>
        <p:txBody>
          <a:bodyPr>
            <a:normAutofit fontScale="90000"/>
          </a:bodyPr>
          <a:lstStyle/>
          <a:p>
            <a:r>
              <a:rPr lang="en-US" dirty="0" smtClean="0"/>
              <a:t>Routines, Norms &amp; Learning Task Formats – TIF your classroom!</a:t>
            </a:r>
            <a:endParaRPr lang="en-US" dirty="0"/>
          </a:p>
        </p:txBody>
      </p:sp>
      <p:sp>
        <p:nvSpPr>
          <p:cNvPr id="3" name="Content Placeholder 2"/>
          <p:cNvSpPr>
            <a:spLocks noGrp="1"/>
          </p:cNvSpPr>
          <p:nvPr>
            <p:ph sz="quarter" idx="1"/>
          </p:nvPr>
        </p:nvSpPr>
        <p:spPr>
          <a:xfrm>
            <a:off x="228600" y="1600201"/>
            <a:ext cx="3962400" cy="3200399"/>
          </a:xfrm>
        </p:spPr>
        <p:txBody>
          <a:bodyPr>
            <a:normAutofit lnSpcReduction="10000"/>
          </a:bodyPr>
          <a:lstStyle/>
          <a:p>
            <a:pPr marL="514277" indent="-514277">
              <a:buClrTx/>
              <a:buNone/>
            </a:pPr>
            <a:r>
              <a:rPr lang="en-US" sz="3100" dirty="0" smtClean="0">
                <a:solidFill>
                  <a:schemeClr val="accent3">
                    <a:lumMod val="25000"/>
                  </a:schemeClr>
                </a:solidFill>
              </a:rPr>
              <a:t>Matching activity</a:t>
            </a:r>
          </a:p>
          <a:p>
            <a:pPr marL="514277" indent="-514277">
              <a:buClrTx/>
            </a:pPr>
            <a:r>
              <a:rPr lang="en-US" b="1" i="1" dirty="0" smtClean="0">
                <a:solidFill>
                  <a:srgbClr val="9966FF"/>
                </a:solidFill>
              </a:rPr>
              <a:t>Match 3 methods to each method label.</a:t>
            </a:r>
          </a:p>
          <a:p>
            <a:pPr marL="514277" lvl="0" indent="-514277">
              <a:buClrTx/>
            </a:pPr>
            <a:r>
              <a:rPr lang="en-US" b="1" i="1" dirty="0" smtClean="0">
                <a:solidFill>
                  <a:srgbClr val="9966FF"/>
                </a:solidFill>
              </a:rPr>
              <a:t>Write down 1 or 2 examples on the grid.</a:t>
            </a:r>
            <a:endParaRPr lang="en-US" i="1" dirty="0" smtClean="0"/>
          </a:p>
          <a:p>
            <a:pPr marL="514277" indent="-514277">
              <a:buClrTx/>
            </a:pPr>
            <a:endParaRPr lang="en-US" dirty="0" smtClean="0">
              <a:solidFill>
                <a:schemeClr val="accent3">
                  <a:lumMod val="25000"/>
                </a:schemeClr>
              </a:solidFill>
            </a:endParaRPr>
          </a:p>
        </p:txBody>
      </p:sp>
      <p:sp>
        <p:nvSpPr>
          <p:cNvPr id="20" name="Oval Callout 19"/>
          <p:cNvSpPr/>
          <p:nvPr/>
        </p:nvSpPr>
        <p:spPr>
          <a:xfrm>
            <a:off x="5181600" y="1447800"/>
            <a:ext cx="3505200" cy="2667000"/>
          </a:xfrm>
          <a:prstGeom prst="wedgeEllipseCallout">
            <a:avLst>
              <a:gd name="adj1" fmla="val -85123"/>
              <a:gd name="adj2" fmla="val -1486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800" b="1" dirty="0" smtClean="0"/>
              <a:t>Is this a routine, a norm, or a learning task format?</a:t>
            </a:r>
            <a:endParaRPr lang="en-US" sz="2800" b="1" dirty="0"/>
          </a:p>
        </p:txBody>
      </p:sp>
      <p:pic>
        <p:nvPicPr>
          <p:cNvPr id="14" name="Picture 2" descr="http://reasontostand.org/wp-content/uploads/2010/12/matchingshapes_2.jpg"/>
          <p:cNvPicPr>
            <a:picLocks noChangeAspect="1" noChangeArrowheads="1"/>
          </p:cNvPicPr>
          <p:nvPr/>
        </p:nvPicPr>
        <p:blipFill>
          <a:blip r:embed="rId3" cstate="print"/>
          <a:srcRect/>
          <a:stretch>
            <a:fillRect/>
          </a:stretch>
        </p:blipFill>
        <p:spPr bwMode="auto">
          <a:xfrm>
            <a:off x="609600" y="4541520"/>
            <a:ext cx="2895600" cy="2316480"/>
          </a:xfrm>
          <a:prstGeom prst="rect">
            <a:avLst/>
          </a:prstGeom>
          <a:noFill/>
        </p:spPr>
      </p:pic>
      <p:sp>
        <p:nvSpPr>
          <p:cNvPr id="7" name="Slide Number Placeholder 6"/>
          <p:cNvSpPr>
            <a:spLocks noGrp="1"/>
          </p:cNvSpPr>
          <p:nvPr>
            <p:ph type="sldNum" sz="quarter" idx="12"/>
          </p:nvPr>
        </p:nvSpPr>
        <p:spPr/>
        <p:txBody>
          <a:bodyPr>
            <a:normAutofit fontScale="85000" lnSpcReduction="20000"/>
          </a:bodyPr>
          <a:lstStyle/>
          <a:p>
            <a:fld id="{58F4FCFB-AAA4-4FF1-84EE-D3C7F75F194D}" type="slidenum">
              <a:rPr lang="en-US" smtClean="0"/>
              <a:pPr/>
              <a:t>16</a:t>
            </a:fld>
            <a:endParaRPr lang="en-US"/>
          </a:p>
        </p:txBody>
      </p:sp>
      <p:sp>
        <p:nvSpPr>
          <p:cNvPr id="8" name="Content Placeholder 2"/>
          <p:cNvSpPr txBox="1">
            <a:spLocks/>
          </p:cNvSpPr>
          <p:nvPr/>
        </p:nvSpPr>
        <p:spPr>
          <a:xfrm>
            <a:off x="4038600" y="4191000"/>
            <a:ext cx="4572000" cy="2590800"/>
          </a:xfrm>
          <a:prstGeom prst="rect">
            <a:avLst/>
          </a:prstGeom>
        </p:spPr>
        <p:txBody>
          <a:bodyPr vert="horz" lIns="91429" tIns="45714" rIns="91429" bIns="45714">
            <a:normAutofit lnSpcReduction="10000"/>
          </a:bodyPr>
          <a:lstStyle/>
          <a:p>
            <a:pPr marL="514277" lvl="0" indent="-514277" defTabSz="914400">
              <a:spcBef>
                <a:spcPts val="700"/>
              </a:spcBef>
              <a:buSzPct val="60000"/>
              <a:buFont typeface="Wingdings"/>
              <a:buChar char=""/>
            </a:pPr>
            <a:r>
              <a:rPr lang="en-US" sz="2800" b="1" i="1" baseline="0" dirty="0" smtClean="0">
                <a:solidFill>
                  <a:srgbClr val="9966FF"/>
                </a:solidFill>
              </a:rPr>
              <a:t>Write</a:t>
            </a:r>
            <a:r>
              <a:rPr lang="en-US" sz="2800" b="1" i="1" dirty="0" smtClean="0">
                <a:solidFill>
                  <a:srgbClr val="9966FF"/>
                </a:solidFill>
              </a:rPr>
              <a:t> the TIF skills and sub skills it addresses from your category</a:t>
            </a:r>
          </a:p>
          <a:p>
            <a:pPr marL="514277" marR="0" lvl="0" indent="-514277" algn="l" defTabSz="914400" rtl="0" eaLnBrk="1" fontAlgn="auto" latinLnBrk="0" hangingPunct="1">
              <a:lnSpc>
                <a:spcPct val="100000"/>
              </a:lnSpc>
              <a:spcBef>
                <a:spcPts val="700"/>
              </a:spcBef>
              <a:spcAft>
                <a:spcPts val="0"/>
              </a:spcAft>
              <a:buClrTx/>
              <a:buSzPct val="60000"/>
              <a:buFont typeface="Wingdings"/>
              <a:buChar char=""/>
              <a:tabLst/>
              <a:defRPr/>
            </a:pPr>
            <a:r>
              <a:rPr kumimoji="0" lang="en-US" sz="2800" b="1" i="1" u="none" strike="noStrike" kern="1200" cap="none" spc="0" normalizeH="0" baseline="0" noProof="0" dirty="0" smtClean="0">
                <a:ln>
                  <a:noFill/>
                </a:ln>
                <a:solidFill>
                  <a:srgbClr val="9966FF"/>
                </a:solidFill>
                <a:effectLst/>
                <a:uLnTx/>
                <a:uFillTx/>
                <a:latin typeface="+mn-lt"/>
                <a:ea typeface="+mn-ea"/>
                <a:cs typeface="+mn-cs"/>
              </a:rPr>
              <a:t>Complement it with additional skills and</a:t>
            </a:r>
            <a:r>
              <a:rPr kumimoji="0" lang="en-US" sz="2800" b="1" i="1" u="none" strike="noStrike" kern="1200" cap="none" spc="0" normalizeH="0" noProof="0" dirty="0" smtClean="0">
                <a:ln>
                  <a:noFill/>
                </a:ln>
                <a:solidFill>
                  <a:srgbClr val="9966FF"/>
                </a:solidFill>
                <a:effectLst/>
                <a:uLnTx/>
                <a:uFillTx/>
                <a:latin typeface="+mn-lt"/>
                <a:ea typeface="+mn-ea"/>
                <a:cs typeface="+mn-cs"/>
              </a:rPr>
              <a:t> sub skills</a:t>
            </a:r>
            <a:endParaRPr kumimoji="0" lang="en-US" sz="2800" b="1" i="1" u="none" strike="noStrike" kern="1200" cap="none" spc="0" normalizeH="0" baseline="0" noProof="0" dirty="0" smtClean="0">
              <a:ln>
                <a:noFill/>
              </a:ln>
              <a:solidFill>
                <a:srgbClr val="9966FF"/>
              </a:solidFill>
              <a:effectLst/>
              <a:uLnTx/>
              <a:uFillTx/>
              <a:latin typeface="+mn-lt"/>
              <a:ea typeface="+mn-ea"/>
              <a:cs typeface="+mn-cs"/>
            </a:endParaRPr>
          </a:p>
          <a:p>
            <a:pPr marL="514277" marR="0" lvl="0" indent="-514277" algn="l" defTabSz="914400" rtl="0" eaLnBrk="1" fontAlgn="auto" latinLnBrk="0" hangingPunct="1">
              <a:lnSpc>
                <a:spcPct val="100000"/>
              </a:lnSpc>
              <a:spcBef>
                <a:spcPts val="700"/>
              </a:spcBef>
              <a:spcAft>
                <a:spcPts val="0"/>
              </a:spcAft>
              <a:buClrTx/>
              <a:buSzPct val="60000"/>
              <a:buFont typeface="Wingdings"/>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514277" marR="0" lvl="0" indent="-514277" algn="l" defTabSz="914400" rtl="0" eaLnBrk="1" fontAlgn="auto" latinLnBrk="0" hangingPunct="1">
              <a:lnSpc>
                <a:spcPct val="100000"/>
              </a:lnSpc>
              <a:spcBef>
                <a:spcPts val="700"/>
              </a:spcBef>
              <a:spcAft>
                <a:spcPts val="0"/>
              </a:spcAft>
              <a:buClrTx/>
              <a:buSzPct val="60000"/>
              <a:buFont typeface="Wingdings"/>
              <a:buChar char=""/>
              <a:tabLst/>
              <a:defRPr/>
            </a:pPr>
            <a:endParaRPr kumimoji="0" lang="en-US" sz="2800" b="0" i="0" u="none" strike="noStrike" kern="1200" cap="none" spc="0" normalizeH="0" baseline="0" noProof="0" dirty="0" smtClean="0">
              <a:ln>
                <a:noFill/>
              </a:ln>
              <a:solidFill>
                <a:schemeClr val="accent3">
                  <a:lumMod val="25000"/>
                </a:schemeClr>
              </a:solidFill>
              <a:effectLst/>
              <a:uLnTx/>
              <a:uFillTx/>
              <a:latin typeface="+mn-lt"/>
              <a:ea typeface="+mn-ea"/>
              <a:cs typeface="+mn-cs"/>
            </a:endParaRPr>
          </a:p>
        </p:txBody>
      </p:sp>
      <p:sp>
        <p:nvSpPr>
          <p:cNvPr id="9" name="Footer Placeholder 8"/>
          <p:cNvSpPr>
            <a:spLocks noGrp="1"/>
          </p:cNvSpPr>
          <p:nvPr>
            <p:ph type="ftr" sz="quarter" idx="11"/>
          </p:nvPr>
        </p:nvSpPr>
        <p:spPr/>
        <p:txBody>
          <a:bodyPr/>
          <a:lstStyle/>
          <a:p>
            <a:r>
              <a:rPr lang="en-US" smtClean="0"/>
              <a:t>ACES PLC, ATLAS, March 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Outside Task #3 –Routines, Norms, &amp; Learning Task Formats</a:t>
            </a:r>
            <a:endParaRPr lang="en-US" dirty="0"/>
          </a:p>
        </p:txBody>
      </p:sp>
      <p:sp>
        <p:nvSpPr>
          <p:cNvPr id="3" name="Content Placeholder 2"/>
          <p:cNvSpPr>
            <a:spLocks noGrp="1"/>
          </p:cNvSpPr>
          <p:nvPr>
            <p:ph sz="quarter" idx="1"/>
          </p:nvPr>
        </p:nvSpPr>
        <p:spPr>
          <a:xfrm>
            <a:off x="2895600" y="1600200"/>
            <a:ext cx="6019800" cy="5257800"/>
          </a:xfrm>
        </p:spPr>
        <p:txBody>
          <a:bodyPr>
            <a:normAutofit fontScale="92500"/>
          </a:bodyPr>
          <a:lstStyle/>
          <a:p>
            <a:r>
              <a:rPr lang="en-US" dirty="0" smtClean="0"/>
              <a:t>Using the matching activity and our discussion, consider which routine, norm, and learning task format you can integrate into your setting and which TIF skill(s) it addresses.</a:t>
            </a:r>
          </a:p>
          <a:p>
            <a:r>
              <a:rPr lang="en-US" dirty="0" smtClean="0"/>
              <a:t>Implement two ideas (from two of the three TIF methods) into your classroom before meeting 3</a:t>
            </a:r>
          </a:p>
          <a:p>
            <a:r>
              <a:rPr lang="en-US" dirty="0" smtClean="0"/>
              <a:t>Evaluate how it’s going by gathering ‘student evidence.’</a:t>
            </a:r>
          </a:p>
          <a:p>
            <a:r>
              <a:rPr lang="en-US" dirty="0" smtClean="0"/>
              <a:t>Come prepared to share this evaluation at the next meeting!</a:t>
            </a:r>
          </a:p>
          <a:p>
            <a:pPr>
              <a:buNone/>
            </a:pPr>
            <a:endParaRPr lang="en-US" dirty="0"/>
          </a:p>
        </p:txBody>
      </p:sp>
      <p:pic>
        <p:nvPicPr>
          <p:cNvPr id="22530" name="Picture 2" descr="http://www.upsidetrader.com/wp-content/uploads/try-it.jpg"/>
          <p:cNvPicPr>
            <a:picLocks noChangeAspect="1" noChangeArrowheads="1"/>
          </p:cNvPicPr>
          <p:nvPr/>
        </p:nvPicPr>
        <p:blipFill>
          <a:blip r:embed="rId3" cstate="print"/>
          <a:srcRect/>
          <a:stretch>
            <a:fillRect/>
          </a:stretch>
        </p:blipFill>
        <p:spPr bwMode="auto">
          <a:xfrm>
            <a:off x="0" y="2895601"/>
            <a:ext cx="3014168" cy="1752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Outside Task #4 – TIF-</a:t>
            </a:r>
            <a:r>
              <a:rPr lang="en-US" dirty="0" err="1" smtClean="0"/>
              <a:t>ed</a:t>
            </a:r>
            <a:r>
              <a:rPr lang="en-US" dirty="0" smtClean="0"/>
              <a:t> Lesson: Try it Out 2!</a:t>
            </a:r>
            <a:endParaRPr lang="en-US" dirty="0"/>
          </a:p>
        </p:txBody>
      </p:sp>
      <p:sp>
        <p:nvSpPr>
          <p:cNvPr id="3" name="Content Placeholder 2"/>
          <p:cNvSpPr>
            <a:spLocks noGrp="1"/>
          </p:cNvSpPr>
          <p:nvPr>
            <p:ph sz="quarter" idx="1"/>
          </p:nvPr>
        </p:nvSpPr>
        <p:spPr>
          <a:xfrm>
            <a:off x="228600" y="1600200"/>
            <a:ext cx="4114800" cy="4572000"/>
          </a:xfrm>
        </p:spPr>
        <p:txBody>
          <a:bodyPr>
            <a:normAutofit lnSpcReduction="10000"/>
          </a:bodyPr>
          <a:lstStyle/>
          <a:p>
            <a:r>
              <a:rPr lang="en-US" dirty="0" smtClean="0"/>
              <a:t>Revisit the ACES Process.</a:t>
            </a:r>
          </a:p>
          <a:p>
            <a:pPr>
              <a:buNone/>
            </a:pPr>
            <a:endParaRPr lang="en-US" dirty="0"/>
          </a:p>
        </p:txBody>
      </p:sp>
      <p:sp>
        <p:nvSpPr>
          <p:cNvPr id="4" name="Content Placeholder 3"/>
          <p:cNvSpPr>
            <a:spLocks noGrp="1"/>
          </p:cNvSpPr>
          <p:nvPr>
            <p:ph sz="quarter" idx="2"/>
          </p:nvPr>
        </p:nvSpPr>
        <p:spPr>
          <a:xfrm>
            <a:off x="4267200" y="1589569"/>
            <a:ext cx="4463900" cy="4572000"/>
          </a:xfrm>
        </p:spPr>
        <p:txBody>
          <a:bodyPr>
            <a:normAutofit lnSpcReduction="10000"/>
          </a:bodyPr>
          <a:lstStyle/>
          <a:p>
            <a:r>
              <a:rPr lang="en-US" dirty="0" smtClean="0"/>
              <a:t>“TIF” another lesson or materials of your choice, focusing on your one TIF category.</a:t>
            </a:r>
          </a:p>
          <a:p>
            <a:r>
              <a:rPr lang="en-US" dirty="0" smtClean="0"/>
              <a:t>Try this “TIF-</a:t>
            </a:r>
            <a:r>
              <a:rPr lang="en-US" dirty="0" err="1" smtClean="0"/>
              <a:t>ed</a:t>
            </a:r>
            <a:r>
              <a:rPr lang="en-US" dirty="0" smtClean="0"/>
              <a:t>” lesson out with learners.</a:t>
            </a:r>
          </a:p>
          <a:p>
            <a:r>
              <a:rPr lang="en-US" dirty="0" smtClean="0"/>
              <a:t>Evaluate how it went.</a:t>
            </a:r>
          </a:p>
          <a:p>
            <a:r>
              <a:rPr lang="en-US" dirty="0" smtClean="0"/>
              <a:t>Be ready to share your response at Meeting Three.</a:t>
            </a:r>
            <a:endParaRPr lang="en-US" dirty="0"/>
          </a:p>
        </p:txBody>
      </p:sp>
      <p:pic>
        <p:nvPicPr>
          <p:cNvPr id="6" name="Picture 2" descr="http://1.bp.blogspot.com/-kAtrmSETCPk/UZrU-8Lf-NI/AAAAAAAAAtY/ny_4MCh9guQ/s1600/img-process-improve.jpg"/>
          <p:cNvPicPr>
            <a:picLocks noChangeAspect="1" noChangeArrowheads="1"/>
          </p:cNvPicPr>
          <p:nvPr/>
        </p:nvPicPr>
        <p:blipFill>
          <a:blip r:embed="rId3" cstate="print"/>
          <a:srcRect/>
          <a:stretch>
            <a:fillRect/>
          </a:stretch>
        </p:blipFill>
        <p:spPr bwMode="auto">
          <a:xfrm>
            <a:off x="304800" y="2819400"/>
            <a:ext cx="3783385" cy="3505200"/>
          </a:xfrm>
          <a:prstGeom prst="rect">
            <a:avLst/>
          </a:prstGeom>
          <a:noFill/>
        </p:spPr>
      </p:pic>
      <p:sp>
        <p:nvSpPr>
          <p:cNvPr id="7" name="Slide Number Placeholder 6"/>
          <p:cNvSpPr>
            <a:spLocks noGrp="1"/>
          </p:cNvSpPr>
          <p:nvPr>
            <p:ph type="sldNum" sz="quarter" idx="16"/>
          </p:nvPr>
        </p:nvSpPr>
        <p:spPr/>
        <p:txBody>
          <a:bodyPr>
            <a:normAutofit fontScale="85000" lnSpcReduction="20000"/>
          </a:bodyPr>
          <a:lstStyle/>
          <a:p>
            <a:fld id="{58F4FCFB-AAA4-4FF1-84EE-D3C7F75F194D}" type="slidenum">
              <a:rPr lang="en-US" smtClean="0"/>
              <a:pPr/>
              <a:t>18</a:t>
            </a:fld>
            <a:endParaRPr lang="en-US"/>
          </a:p>
        </p:txBody>
      </p:sp>
      <p:sp>
        <p:nvSpPr>
          <p:cNvPr id="8" name="Footer Placeholder 7"/>
          <p:cNvSpPr>
            <a:spLocks noGrp="1"/>
          </p:cNvSpPr>
          <p:nvPr>
            <p:ph type="ftr" sz="quarter" idx="17"/>
          </p:nvPr>
        </p:nvSpPr>
        <p:spPr/>
        <p:txBody>
          <a:bodyPr/>
          <a:lstStyle/>
          <a:p>
            <a:r>
              <a:rPr lang="en-US" smtClean="0"/>
              <a:t>ACES PLC, ATLAS, March 2014</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noAutofit/>
          </a:bodyPr>
          <a:lstStyle/>
          <a:p>
            <a:r>
              <a:rPr lang="en-US" sz="4000" dirty="0" smtClean="0"/>
              <a:t>Outside Task #5 – Lesson Observation through TIF Lens</a:t>
            </a:r>
            <a:endParaRPr lang="en-US" sz="4000" dirty="0"/>
          </a:p>
        </p:txBody>
      </p:sp>
      <p:sp>
        <p:nvSpPr>
          <p:cNvPr id="3" name="Content Placeholder 2"/>
          <p:cNvSpPr>
            <a:spLocks noGrp="1"/>
          </p:cNvSpPr>
          <p:nvPr>
            <p:ph sz="quarter" idx="1"/>
          </p:nvPr>
        </p:nvSpPr>
        <p:spPr>
          <a:xfrm>
            <a:off x="304800" y="1524000"/>
            <a:ext cx="4264153" cy="5105400"/>
          </a:xfrm>
        </p:spPr>
        <p:txBody>
          <a:bodyPr>
            <a:normAutofit fontScale="92500" lnSpcReduction="10000"/>
          </a:bodyPr>
          <a:lstStyle/>
          <a:p>
            <a:r>
              <a:rPr lang="en-US" dirty="0" smtClean="0"/>
              <a:t>Apply the ACES process to an observation of a colleague’s lesson or a lesson video.</a:t>
            </a:r>
          </a:p>
          <a:p>
            <a:r>
              <a:rPr lang="en-US" dirty="0" smtClean="0"/>
              <a:t>Note the TIF skills and sub-skills it includes (particularly from your category of focus).</a:t>
            </a:r>
          </a:p>
          <a:p>
            <a:r>
              <a:rPr lang="en-US" dirty="0" smtClean="0"/>
              <a:t>Consider ways to “TIF” the lesson you observed.</a:t>
            </a:r>
          </a:p>
          <a:p>
            <a:r>
              <a:rPr lang="en-US" dirty="0" smtClean="0"/>
              <a:t>What else do these students need?  Study and reflect.</a:t>
            </a:r>
            <a:endParaRPr lang="en-US" dirty="0"/>
          </a:p>
        </p:txBody>
      </p:sp>
      <p:pic>
        <p:nvPicPr>
          <p:cNvPr id="21508" name="Picture 4" descr="http://www.aaroads.com/west/wyoming014/us-014a_observation_point_072599.jpg"/>
          <p:cNvPicPr>
            <a:picLocks noChangeAspect="1" noChangeArrowheads="1"/>
          </p:cNvPicPr>
          <p:nvPr/>
        </p:nvPicPr>
        <p:blipFill>
          <a:blip r:embed="rId3" cstate="print"/>
          <a:srcRect/>
          <a:stretch>
            <a:fillRect/>
          </a:stretch>
        </p:blipFill>
        <p:spPr bwMode="auto">
          <a:xfrm>
            <a:off x="4876800" y="1752600"/>
            <a:ext cx="3505200" cy="26289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19</a:t>
            </a:fld>
            <a:endParaRPr lang="en-US"/>
          </a:p>
        </p:txBody>
      </p:sp>
      <p:sp>
        <p:nvSpPr>
          <p:cNvPr id="7" name="TextBox 6"/>
          <p:cNvSpPr txBox="1"/>
          <p:nvPr/>
        </p:nvSpPr>
        <p:spPr>
          <a:xfrm>
            <a:off x="4648200" y="4648200"/>
            <a:ext cx="4267200" cy="1754326"/>
          </a:xfrm>
          <a:prstGeom prst="rect">
            <a:avLst/>
          </a:prstGeom>
          <a:noFill/>
        </p:spPr>
        <p:txBody>
          <a:bodyPr wrap="square" rtlCol="0">
            <a:spAutoFit/>
          </a:bodyPr>
          <a:lstStyle/>
          <a:p>
            <a:r>
              <a:rPr lang="en-US" i="1" dirty="0" smtClean="0"/>
              <a:t>Videos to observe in lieu of a peer: </a:t>
            </a:r>
            <a:endParaRPr lang="en-US" dirty="0" smtClean="0"/>
          </a:p>
          <a:p>
            <a:pPr lvl="0">
              <a:buFont typeface="Wingdings" pitchFamily="2" charset="2"/>
              <a:buChar char="q"/>
            </a:pPr>
            <a:r>
              <a:rPr lang="en-US" dirty="0" smtClean="0"/>
              <a:t>ESL: </a:t>
            </a:r>
            <a:r>
              <a:rPr lang="en-US" u="sng" dirty="0" smtClean="0">
                <a:hlinkClick r:id="rId4"/>
              </a:rPr>
              <a:t>http://www.newamericanhorizons.org/training-videos</a:t>
            </a:r>
            <a:endParaRPr lang="en-US" dirty="0" smtClean="0"/>
          </a:p>
          <a:p>
            <a:pPr>
              <a:buFont typeface="Wingdings" pitchFamily="2" charset="2"/>
              <a:buChar char="q"/>
            </a:pPr>
            <a:r>
              <a:rPr lang="en-US" dirty="0" smtClean="0"/>
              <a:t>ABE: </a:t>
            </a:r>
            <a:r>
              <a:rPr lang="en-US" u="sng" dirty="0" smtClean="0">
                <a:hlinkClick r:id="rId5"/>
              </a:rPr>
              <a:t>http://mlots.org/wendy/wendy.html</a:t>
            </a:r>
            <a:endParaRPr lang="en-US" dirty="0"/>
          </a:p>
        </p:txBody>
      </p:sp>
      <p:pic>
        <p:nvPicPr>
          <p:cNvPr id="8" name="Picture 7" descr="C:\Users\Lia\AppData\Local\Microsoft\Windows\Temporary Internet Files\Content.IE5\EW0CHPY0\MC900250392[1].wmf"/>
          <p:cNvPicPr/>
          <p:nvPr/>
        </p:nvPicPr>
        <p:blipFill>
          <a:blip r:embed="rId6" cstate="print"/>
          <a:srcRect/>
          <a:stretch>
            <a:fillRect/>
          </a:stretch>
        </p:blipFill>
        <p:spPr bwMode="auto">
          <a:xfrm>
            <a:off x="7391400" y="0"/>
            <a:ext cx="1420052" cy="16002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Two Agenda</a:t>
            </a:r>
            <a:endParaRPr lang="en-US" dirty="0"/>
          </a:p>
        </p:txBody>
      </p:sp>
      <p:sp>
        <p:nvSpPr>
          <p:cNvPr id="3" name="Content Placeholder 2"/>
          <p:cNvSpPr>
            <a:spLocks noGrp="1"/>
          </p:cNvSpPr>
          <p:nvPr>
            <p:ph sz="quarter" idx="1"/>
          </p:nvPr>
        </p:nvSpPr>
        <p:spPr>
          <a:xfrm>
            <a:off x="1524000" y="1828800"/>
            <a:ext cx="6400800" cy="4495800"/>
          </a:xfrm>
        </p:spPr>
        <p:txBody>
          <a:bodyPr>
            <a:normAutofit fontScale="92500" lnSpcReduction="10000"/>
          </a:bodyPr>
          <a:lstStyle/>
          <a:p>
            <a:r>
              <a:rPr lang="en-US" dirty="0" smtClean="0"/>
              <a:t>Welcome, re-introductions as needed</a:t>
            </a:r>
          </a:p>
          <a:p>
            <a:r>
              <a:rPr lang="en-US" dirty="0" smtClean="0"/>
              <a:t>Sharing Outside Task #1</a:t>
            </a:r>
          </a:p>
          <a:p>
            <a:r>
              <a:rPr lang="en-US" dirty="0" smtClean="0"/>
              <a:t>ACES Process &amp; Outside Task #2</a:t>
            </a:r>
          </a:p>
          <a:p>
            <a:r>
              <a:rPr lang="en-US" dirty="0" smtClean="0"/>
              <a:t>Video: Evidence of Student Learning</a:t>
            </a:r>
          </a:p>
          <a:p>
            <a:r>
              <a:rPr lang="en-US" dirty="0" smtClean="0"/>
              <a:t>TIF-</a:t>
            </a:r>
            <a:r>
              <a:rPr lang="en-US" dirty="0" err="1" smtClean="0"/>
              <a:t>ing</a:t>
            </a:r>
            <a:r>
              <a:rPr lang="en-US" dirty="0" smtClean="0"/>
              <a:t> the Classroom</a:t>
            </a:r>
          </a:p>
          <a:p>
            <a:r>
              <a:rPr lang="en-US" dirty="0" smtClean="0"/>
              <a:t>Routines, Norms, &amp; Learning Task Formats</a:t>
            </a:r>
          </a:p>
          <a:p>
            <a:r>
              <a:rPr lang="en-US" dirty="0" smtClean="0"/>
              <a:t>Next Outside Tasks</a:t>
            </a:r>
          </a:p>
          <a:p>
            <a:r>
              <a:rPr lang="en-US" dirty="0" smtClean="0"/>
              <a:t>Wrap-up, questions, &amp; plans for Meeting Three</a:t>
            </a:r>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sz="quarter" idx="1"/>
          </p:nvPr>
        </p:nvSpPr>
        <p:spPr>
          <a:xfrm>
            <a:off x="304800" y="1554164"/>
            <a:ext cx="8839200" cy="2789236"/>
          </a:xfrm>
        </p:spPr>
        <p:txBody>
          <a:bodyPr>
            <a:normAutofit/>
          </a:bodyPr>
          <a:lstStyle/>
          <a:p>
            <a:pPr>
              <a:buNone/>
            </a:pPr>
            <a:endParaRPr lang="en-US" dirty="0" smtClean="0"/>
          </a:p>
          <a:p>
            <a:pPr>
              <a:buNone/>
            </a:pPr>
            <a:r>
              <a:rPr lang="en-US" dirty="0" smtClean="0"/>
              <a:t>Think/Pair/Share:</a:t>
            </a:r>
          </a:p>
          <a:p>
            <a:pPr>
              <a:buNone/>
            </a:pPr>
            <a:endParaRPr lang="en-US" sz="1400" dirty="0" smtClean="0"/>
          </a:p>
          <a:p>
            <a:pPr>
              <a:buNone/>
            </a:pPr>
            <a:endParaRPr lang="en-US" sz="800" dirty="0" smtClean="0"/>
          </a:p>
          <a:p>
            <a:pPr>
              <a:buNone/>
            </a:pPr>
            <a:r>
              <a:rPr lang="en-US" sz="3200" i="1" dirty="0" smtClean="0"/>
              <a:t>My biggest take away from this meeting is…</a:t>
            </a:r>
          </a:p>
          <a:p>
            <a:pPr>
              <a:buNone/>
            </a:pPr>
            <a:endParaRPr lang="en-US" dirty="0" smtClean="0"/>
          </a:p>
        </p:txBody>
      </p:sp>
      <p:pic>
        <p:nvPicPr>
          <p:cNvPr id="7170" name="Picture 2" descr="https://encrypted-tbn1.gstatic.com/images?q=tbn:ANd9GcQHibs3Hcq3iYdJ0HQAqsjNm9aUiz2akje_EZ3bKBu63G0xQjKF3A"/>
          <p:cNvPicPr>
            <a:picLocks noChangeAspect="1" noChangeArrowheads="1"/>
          </p:cNvPicPr>
          <p:nvPr/>
        </p:nvPicPr>
        <p:blipFill>
          <a:blip r:embed="rId3" cstate="print"/>
          <a:srcRect/>
          <a:stretch>
            <a:fillRect/>
          </a:stretch>
        </p:blipFill>
        <p:spPr bwMode="auto">
          <a:xfrm>
            <a:off x="2514600" y="3657600"/>
            <a:ext cx="3973286" cy="2667000"/>
          </a:xfrm>
          <a:prstGeom prst="rect">
            <a:avLst/>
          </a:prstGeom>
          <a:noFill/>
        </p:spPr>
      </p:pic>
      <p:pic>
        <p:nvPicPr>
          <p:cNvPr id="7" name="Picture 2" descr="http://sovereigngracesociety.files.wordpress.com/2012/04/share1.png"/>
          <p:cNvPicPr>
            <a:picLocks noChangeAspect="1" noChangeArrowheads="1"/>
          </p:cNvPicPr>
          <p:nvPr/>
        </p:nvPicPr>
        <p:blipFill>
          <a:blip r:embed="rId4" cstate="print"/>
          <a:srcRect/>
          <a:stretch>
            <a:fillRect/>
          </a:stretch>
        </p:blipFill>
        <p:spPr bwMode="auto">
          <a:xfrm>
            <a:off x="6374306" y="1600200"/>
            <a:ext cx="2008867" cy="1295400"/>
          </a:xfrm>
          <a:prstGeom prst="rect">
            <a:avLst/>
          </a:prstGeom>
          <a:ln>
            <a:noFill/>
          </a:ln>
          <a:effectLst>
            <a:outerShdw blurRad="292100" dist="139700" dir="2700000" algn="tl" rotWithShape="0">
              <a:srgbClr val="333333">
                <a:alpha val="65000"/>
              </a:srgbClr>
            </a:outerShdw>
          </a:effectLst>
        </p:spPr>
      </p:pic>
      <p:pic>
        <p:nvPicPr>
          <p:cNvPr id="8" name="Picture 2" descr="http://thestrategyguysite.com/wp-content/uploads/2011/06/the-thinker.jpg"/>
          <p:cNvPicPr>
            <a:picLocks noChangeAspect="1" noChangeArrowheads="1"/>
          </p:cNvPicPr>
          <p:nvPr/>
        </p:nvPicPr>
        <p:blipFill>
          <a:blip r:embed="rId5" cstate="print"/>
          <a:srcRect/>
          <a:stretch>
            <a:fillRect/>
          </a:stretch>
        </p:blipFill>
        <p:spPr bwMode="auto">
          <a:xfrm>
            <a:off x="4419600" y="1524828"/>
            <a:ext cx="1086294" cy="1523172"/>
          </a:xfrm>
          <a:prstGeom prst="rect">
            <a:avLst/>
          </a:prstGeom>
          <a:noFill/>
        </p:spPr>
      </p:pic>
      <p:sp>
        <p:nvSpPr>
          <p:cNvPr id="9" name="Slide Number Placeholder 8"/>
          <p:cNvSpPr>
            <a:spLocks noGrp="1"/>
          </p:cNvSpPr>
          <p:nvPr>
            <p:ph type="sldNum" sz="quarter" idx="12"/>
          </p:nvPr>
        </p:nvSpPr>
        <p:spPr/>
        <p:txBody>
          <a:bodyPr>
            <a:normAutofit fontScale="85000" lnSpcReduction="20000"/>
          </a:bodyPr>
          <a:lstStyle/>
          <a:p>
            <a:fld id="{58F4FCFB-AAA4-4FF1-84EE-D3C7F75F194D}" type="slidenum">
              <a:rPr lang="en-US" smtClean="0"/>
              <a:pPr/>
              <a:t>20</a:t>
            </a:fld>
            <a:endParaRPr lang="en-US"/>
          </a:p>
        </p:txBody>
      </p:sp>
      <p:sp>
        <p:nvSpPr>
          <p:cNvPr id="10" name="Footer Placeholder 9"/>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a:xfrm>
            <a:off x="304801" y="1554164"/>
            <a:ext cx="4114800" cy="4770439"/>
          </a:xfrm>
        </p:spPr>
        <p:txBody>
          <a:bodyPr>
            <a:normAutofit/>
          </a:bodyPr>
          <a:lstStyle/>
          <a:p>
            <a:pPr>
              <a:buNone/>
            </a:pPr>
            <a:endParaRPr lang="en-US" dirty="0" smtClean="0"/>
          </a:p>
          <a:p>
            <a:pPr>
              <a:buNone/>
            </a:pPr>
            <a:r>
              <a:rPr lang="en-US" dirty="0" smtClean="0">
                <a:latin typeface="+mj-lt"/>
              </a:rPr>
              <a:t>Next Meeting: day, time, place</a:t>
            </a:r>
          </a:p>
          <a:p>
            <a:pPr>
              <a:buFont typeface="Wingdings" pitchFamily="2" charset="2"/>
              <a:buChar char="ü"/>
            </a:pPr>
            <a:r>
              <a:rPr lang="en-US" b="1" dirty="0" smtClean="0">
                <a:latin typeface="+mj-lt"/>
              </a:rPr>
              <a:t>Tasks before we meet again?  </a:t>
            </a:r>
          </a:p>
          <a:p>
            <a:pPr>
              <a:buFont typeface="Wingdings" pitchFamily="2" charset="2"/>
              <a:buChar char="ü"/>
            </a:pPr>
            <a:r>
              <a:rPr lang="en-US" b="1" dirty="0" smtClean="0">
                <a:latin typeface="+mj-lt"/>
              </a:rPr>
              <a:t>Come ready to share!</a:t>
            </a:r>
            <a:endParaRPr lang="en-US" b="1" dirty="0">
              <a:latin typeface="+mj-lt"/>
            </a:endParaRPr>
          </a:p>
        </p:txBody>
      </p:sp>
      <p:pic>
        <p:nvPicPr>
          <p:cNvPr id="31746" name="Picture 2" descr="http://rosediamonds.files.wordpress.com/2013/08/now-what_1.gif"/>
          <p:cNvPicPr>
            <a:picLocks noChangeAspect="1" noChangeArrowheads="1"/>
          </p:cNvPicPr>
          <p:nvPr/>
        </p:nvPicPr>
        <p:blipFill>
          <a:blip r:embed="rId3" cstate="print"/>
          <a:srcRect/>
          <a:stretch>
            <a:fillRect/>
          </a:stretch>
        </p:blipFill>
        <p:spPr bwMode="auto">
          <a:xfrm>
            <a:off x="4648594" y="1600200"/>
            <a:ext cx="4495406" cy="3097190"/>
          </a:xfrm>
          <a:prstGeom prst="rect">
            <a:avLst/>
          </a:prstGeom>
          <a:noFill/>
        </p:spPr>
      </p:pic>
      <p:sp>
        <p:nvSpPr>
          <p:cNvPr id="5" name="TextBox 4"/>
          <p:cNvSpPr txBox="1"/>
          <p:nvPr/>
        </p:nvSpPr>
        <p:spPr>
          <a:xfrm>
            <a:off x="2362200" y="4876800"/>
            <a:ext cx="3124200" cy="1292649"/>
          </a:xfrm>
          <a:prstGeom prst="rect">
            <a:avLst/>
          </a:prstGeom>
          <a:noFill/>
          <a:ln w="28575">
            <a:solidFill>
              <a:srgbClr val="FF0000"/>
            </a:solidFill>
          </a:ln>
        </p:spPr>
        <p:txBody>
          <a:bodyPr wrap="square" lIns="91429" tIns="45714" rIns="91429" bIns="45714" rtlCol="0">
            <a:spAutoFit/>
          </a:bodyPr>
          <a:lstStyle/>
          <a:p>
            <a:pPr algn="ctr"/>
            <a:r>
              <a:rPr lang="en-US" sz="3900" b="1" dirty="0" smtClean="0">
                <a:latin typeface="Arial Rounded MT Bold" pitchFamily="34" charset="0"/>
              </a:rPr>
              <a:t>THANK YOU!!!</a:t>
            </a:r>
            <a:endParaRPr lang="en-US" sz="3900" b="1" dirty="0">
              <a:latin typeface="Arial Rounded MT Bold"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Activity</a:t>
            </a:r>
            <a:endParaRPr lang="en-US" dirty="0"/>
          </a:p>
        </p:txBody>
      </p:sp>
      <p:sp>
        <p:nvSpPr>
          <p:cNvPr id="6" name="Content Placeholder 5"/>
          <p:cNvSpPr>
            <a:spLocks noGrp="1"/>
          </p:cNvSpPr>
          <p:nvPr>
            <p:ph sz="quarter" idx="1"/>
          </p:nvPr>
        </p:nvSpPr>
        <p:spPr>
          <a:xfrm>
            <a:off x="612647" y="1600200"/>
            <a:ext cx="4645153" cy="4495800"/>
          </a:xfrm>
        </p:spPr>
        <p:txBody>
          <a:bodyPr/>
          <a:lstStyle/>
          <a:p>
            <a:r>
              <a:rPr lang="en-US" dirty="0" smtClean="0"/>
              <a:t>Analyze a sample activity that addresses one category of the TIF.  Match it to the appropriate TIF category.</a:t>
            </a:r>
          </a:p>
          <a:p>
            <a:r>
              <a:rPr lang="en-US" dirty="0" smtClean="0"/>
              <a:t>Note which skills and sub skills it addresses on the grid.</a:t>
            </a:r>
          </a:p>
          <a:p>
            <a:r>
              <a:rPr lang="en-US" dirty="0" smtClean="0"/>
              <a:t>Repeat!</a:t>
            </a:r>
            <a:endParaRPr lang="en-US" dirty="0"/>
          </a:p>
        </p:txBody>
      </p:sp>
      <p:pic>
        <p:nvPicPr>
          <p:cNvPr id="33794" name="Picture 2" descr="http://i1.wp.com/catherinescareercorner.com/wp-content/uploads/2013/07/Skills_for_Today.jpg"/>
          <p:cNvPicPr>
            <a:picLocks noChangeAspect="1" noChangeArrowheads="1"/>
          </p:cNvPicPr>
          <p:nvPr/>
        </p:nvPicPr>
        <p:blipFill>
          <a:blip r:embed="rId3" cstate="print"/>
          <a:srcRect/>
          <a:stretch>
            <a:fillRect/>
          </a:stretch>
        </p:blipFill>
        <p:spPr bwMode="auto">
          <a:xfrm>
            <a:off x="5223932" y="3581400"/>
            <a:ext cx="3615267" cy="2602991"/>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the ideal ACES practitioner?</a:t>
            </a:r>
            <a:endParaRPr lang="en-US" dirty="0"/>
          </a:p>
        </p:txBody>
      </p:sp>
      <p:sp>
        <p:nvSpPr>
          <p:cNvPr id="3" name="Content Placeholder 2"/>
          <p:cNvSpPr>
            <a:spLocks noGrp="1"/>
          </p:cNvSpPr>
          <p:nvPr>
            <p:ph sz="quarter" idx="1"/>
          </p:nvPr>
        </p:nvSpPr>
        <p:spPr>
          <a:xfrm>
            <a:off x="152400" y="1600200"/>
            <a:ext cx="6629400" cy="5105400"/>
          </a:xfrm>
        </p:spPr>
        <p:txBody>
          <a:bodyPr>
            <a:normAutofit/>
          </a:bodyPr>
          <a:lstStyle/>
          <a:p>
            <a:r>
              <a:rPr lang="en-US" sz="4000" b="1" dirty="0" smtClean="0"/>
              <a:t>The ideal ACES practitioner </a:t>
            </a:r>
          </a:p>
          <a:p>
            <a:pPr lvl="1"/>
            <a:r>
              <a:rPr lang="en-US" sz="4000" dirty="0" smtClean="0"/>
              <a:t>knows about…</a:t>
            </a:r>
          </a:p>
          <a:p>
            <a:pPr lvl="1"/>
            <a:r>
              <a:rPr lang="en-US" sz="4000" dirty="0" smtClean="0"/>
              <a:t>knows how to…</a:t>
            </a:r>
          </a:p>
          <a:p>
            <a:pPr lvl="1"/>
            <a:r>
              <a:rPr lang="en-US" sz="4000" dirty="0" smtClean="0"/>
              <a:t>is committed to…</a:t>
            </a:r>
          </a:p>
          <a:p>
            <a:pPr lvl="1">
              <a:buNone/>
            </a:pPr>
            <a:endParaRPr lang="en-US" sz="4500" b="1" dirty="0" smtClean="0"/>
          </a:p>
          <a:p>
            <a:pPr lvl="1"/>
            <a:endParaRPr lang="en-US" dirty="0" smtClean="0"/>
          </a:p>
        </p:txBody>
      </p:sp>
      <p:sp>
        <p:nvSpPr>
          <p:cNvPr id="4" name="Cloud Callout 3"/>
          <p:cNvSpPr/>
          <p:nvPr/>
        </p:nvSpPr>
        <p:spPr>
          <a:xfrm>
            <a:off x="4876800" y="2895600"/>
            <a:ext cx="3657600" cy="2971800"/>
          </a:xfrm>
          <a:prstGeom prst="cloudCallout">
            <a:avLst>
              <a:gd name="adj1" fmla="val -55459"/>
              <a:gd name="adj2" fmla="val 59530"/>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should we add to our list from last time?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Outside Task #1 - Sharing</a:t>
            </a:r>
            <a:endParaRPr lang="en-US" dirty="0"/>
          </a:p>
        </p:txBody>
      </p:sp>
      <p:sp>
        <p:nvSpPr>
          <p:cNvPr id="3" name="Content Placeholder 2"/>
          <p:cNvSpPr>
            <a:spLocks noGrp="1"/>
          </p:cNvSpPr>
          <p:nvPr>
            <p:ph sz="quarter" idx="1"/>
          </p:nvPr>
        </p:nvSpPr>
        <p:spPr>
          <a:xfrm>
            <a:off x="304800" y="1600200"/>
            <a:ext cx="5029200" cy="5029200"/>
          </a:xfrm>
        </p:spPr>
        <p:txBody>
          <a:bodyPr>
            <a:normAutofit lnSpcReduction="10000"/>
          </a:bodyPr>
          <a:lstStyle/>
          <a:p>
            <a:r>
              <a:rPr lang="en-US" dirty="0" smtClean="0"/>
              <a:t>Talk with a partner or small group (NOT your working group, people who are focusing on a different TIF category).</a:t>
            </a:r>
          </a:p>
          <a:p>
            <a:r>
              <a:rPr lang="en-US" dirty="0" smtClean="0"/>
              <a:t>Share your observations about your student.</a:t>
            </a:r>
          </a:p>
          <a:p>
            <a:r>
              <a:rPr lang="en-US" dirty="0" smtClean="0"/>
              <a:t>Skills and sub-skills your student needs?  </a:t>
            </a:r>
          </a:p>
          <a:p>
            <a:r>
              <a:rPr lang="en-US" dirty="0" smtClean="0"/>
              <a:t>How can you provide such practice?</a:t>
            </a:r>
          </a:p>
          <a:p>
            <a:pPr>
              <a:buNone/>
            </a:pPr>
            <a:endParaRPr lang="en-US" dirty="0" smtClean="0"/>
          </a:p>
          <a:p>
            <a:endParaRPr lang="en-US" dirty="0" smtClean="0"/>
          </a:p>
          <a:p>
            <a:pPr>
              <a:buNone/>
            </a:pPr>
            <a:endParaRPr lang="en-US" dirty="0" smtClean="0"/>
          </a:p>
        </p:txBody>
      </p:sp>
      <p:grpSp>
        <p:nvGrpSpPr>
          <p:cNvPr id="6" name="Group 10"/>
          <p:cNvGrpSpPr>
            <a:grpSpLocks/>
          </p:cNvGrpSpPr>
          <p:nvPr/>
        </p:nvGrpSpPr>
        <p:grpSpPr bwMode="auto">
          <a:xfrm>
            <a:off x="5257800" y="2819400"/>
            <a:ext cx="4184650" cy="1933575"/>
            <a:chOff x="3193" y="1560"/>
            <a:chExt cx="6590" cy="3045"/>
          </a:xfrm>
        </p:grpSpPr>
        <p:grpSp>
          <p:nvGrpSpPr>
            <p:cNvPr id="7" name="Group 11"/>
            <p:cNvGrpSpPr>
              <a:grpSpLocks/>
            </p:cNvGrpSpPr>
            <p:nvPr/>
          </p:nvGrpSpPr>
          <p:grpSpPr bwMode="auto">
            <a:xfrm>
              <a:off x="3193" y="1560"/>
              <a:ext cx="2415" cy="2850"/>
              <a:chOff x="2205" y="2040"/>
              <a:chExt cx="2400" cy="2730"/>
            </a:xfrm>
          </p:grpSpPr>
          <p:sp>
            <p:nvSpPr>
              <p:cNvPr id="9" name="AutoShape 12"/>
              <p:cNvSpPr>
                <a:spLocks noChangeArrowheads="1"/>
              </p:cNvSpPr>
              <p:nvPr/>
            </p:nvSpPr>
            <p:spPr bwMode="auto">
              <a:xfrm flipV="1">
                <a:off x="3300" y="2040"/>
                <a:ext cx="840" cy="1605"/>
              </a:xfrm>
              <a:prstGeom prst="downArrow">
                <a:avLst>
                  <a:gd name="adj1" fmla="val 50000"/>
                  <a:gd name="adj2" fmla="val 47768"/>
                </a:avLst>
              </a:prstGeom>
              <a:solidFill>
                <a:srgbClr val="9966FF"/>
              </a:solidFill>
              <a:ln w="9525">
                <a:solidFill>
                  <a:srgbClr val="7030A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0" name="AutoShape 13"/>
              <p:cNvSpPr>
                <a:spLocks noChangeArrowheads="1"/>
              </p:cNvSpPr>
              <p:nvPr/>
            </p:nvSpPr>
            <p:spPr bwMode="auto">
              <a:xfrm>
                <a:off x="2205" y="2820"/>
                <a:ext cx="1725" cy="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66FF"/>
              </a:solidFill>
              <a:ln w="9525">
                <a:solidFill>
                  <a:srgbClr val="9966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4"/>
              <p:cNvSpPr>
                <a:spLocks noChangeArrowheads="1"/>
              </p:cNvSpPr>
              <p:nvPr/>
            </p:nvSpPr>
            <p:spPr bwMode="auto">
              <a:xfrm>
                <a:off x="3045" y="3900"/>
                <a:ext cx="1560" cy="870"/>
              </a:xfrm>
              <a:prstGeom prst="rightArrow">
                <a:avLst>
                  <a:gd name="adj1" fmla="val 50000"/>
                  <a:gd name="adj2" fmla="val 44828"/>
                </a:avLst>
              </a:prstGeom>
              <a:solidFill>
                <a:srgbClr val="9966FF"/>
              </a:solidFill>
              <a:ln w="9525">
                <a:solidFill>
                  <a:srgbClr val="9966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p:cNvSpPr>
                <a:spLocks noChangeArrowheads="1"/>
              </p:cNvSpPr>
              <p:nvPr/>
            </p:nvSpPr>
            <p:spPr bwMode="auto">
              <a:xfrm>
                <a:off x="3375" y="2880"/>
                <a:ext cx="120" cy="8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6"/>
              <p:cNvSpPr>
                <a:spLocks noChangeArrowheads="1"/>
              </p:cNvSpPr>
              <p:nvPr/>
            </p:nvSpPr>
            <p:spPr bwMode="auto">
              <a:xfrm>
                <a:off x="3120" y="3990"/>
                <a:ext cx="870" cy="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Box 17"/>
            <p:cNvSpPr txBox="1">
              <a:spLocks noChangeArrowheads="1"/>
            </p:cNvSpPr>
            <p:nvPr/>
          </p:nvSpPr>
          <p:spPr bwMode="auto">
            <a:xfrm>
              <a:off x="4413" y="1605"/>
              <a:ext cx="5370" cy="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1"/>
                </a:spcAft>
              </a:pPr>
              <a:r>
                <a:rPr lang="en-US" sz="3500" b="1" dirty="0" smtClean="0">
                  <a:latin typeface="Calibri" pitchFamily="34" charset="0"/>
                  <a:cs typeface="Arial" pitchFamily="34" charset="0"/>
                </a:rPr>
                <a:t>Transitions</a:t>
              </a:r>
            </a:p>
            <a:p>
              <a:pPr fontAlgn="base">
                <a:spcBef>
                  <a:spcPct val="0"/>
                </a:spcBef>
                <a:spcAft>
                  <a:spcPts val="1001"/>
                </a:spcAft>
              </a:pPr>
              <a:r>
                <a:rPr lang="en-US" sz="3500" b="1" dirty="0" smtClean="0">
                  <a:latin typeface="Calibri" pitchFamily="34" charset="0"/>
                  <a:cs typeface="Arial" pitchFamily="34" charset="0"/>
                </a:rPr>
                <a:t>    Integration     </a:t>
              </a:r>
            </a:p>
            <a:p>
              <a:pPr fontAlgn="base">
                <a:spcBef>
                  <a:spcPct val="0"/>
                </a:spcBef>
                <a:spcAft>
                  <a:spcPts val="1001"/>
                </a:spcAft>
              </a:pPr>
              <a:r>
                <a:rPr lang="en-US" sz="3500" b="1" dirty="0" smtClean="0">
                  <a:latin typeface="Calibri" pitchFamily="34" charset="0"/>
                  <a:cs typeface="Arial" pitchFamily="34" charset="0"/>
                </a:rPr>
                <a:t>       Framework</a:t>
              </a:r>
              <a:endParaRPr lang="en-US" dirty="0" smtClean="0">
                <a:latin typeface="Arial" pitchFamily="34" charset="0"/>
                <a:cs typeface="Arial" pitchFamily="34" charset="0"/>
              </a:endParaRPr>
            </a:p>
          </p:txBody>
        </p:sp>
      </p:grpSp>
      <p:sp>
        <p:nvSpPr>
          <p:cNvPr id="14" name="Slide Number Placeholder 13"/>
          <p:cNvSpPr>
            <a:spLocks noGrp="1"/>
          </p:cNvSpPr>
          <p:nvPr>
            <p:ph type="sldNum" sz="quarter" idx="12"/>
          </p:nvPr>
        </p:nvSpPr>
        <p:spPr/>
        <p:txBody>
          <a:bodyPr>
            <a:normAutofit fontScale="85000" lnSpcReduction="20000"/>
          </a:bodyPr>
          <a:lstStyle/>
          <a:p>
            <a:fld id="{58F4FCFB-AAA4-4FF1-84EE-D3C7F75F194D}" type="slidenum">
              <a:rPr lang="en-US" smtClean="0"/>
              <a:pPr/>
              <a:t>5</a:t>
            </a:fld>
            <a:endParaRPr lang="en-US"/>
          </a:p>
        </p:txBody>
      </p:sp>
      <p:sp>
        <p:nvSpPr>
          <p:cNvPr id="15" name="Footer Placeholder 14"/>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with the larger group</a:t>
            </a:r>
            <a:endParaRPr lang="en-US" dirty="0"/>
          </a:p>
        </p:txBody>
      </p:sp>
      <p:sp>
        <p:nvSpPr>
          <p:cNvPr id="3" name="Content Placeholder 2"/>
          <p:cNvSpPr>
            <a:spLocks noGrp="1"/>
          </p:cNvSpPr>
          <p:nvPr>
            <p:ph sz="quarter" idx="1"/>
          </p:nvPr>
        </p:nvSpPr>
        <p:spPr>
          <a:xfrm>
            <a:off x="612647" y="1752600"/>
            <a:ext cx="3730753" cy="4343400"/>
          </a:xfrm>
        </p:spPr>
        <p:txBody>
          <a:bodyPr>
            <a:normAutofit/>
          </a:bodyPr>
          <a:lstStyle/>
          <a:p>
            <a:r>
              <a:rPr lang="en-US" sz="3600" dirty="0" smtClean="0"/>
              <a:t>Share an observation from your Outside Task #1 discussion with the larger group.</a:t>
            </a:r>
            <a:endParaRPr lang="en-US" sz="3600" dirty="0"/>
          </a:p>
        </p:txBody>
      </p:sp>
      <p:pic>
        <p:nvPicPr>
          <p:cNvPr id="4" name="Picture 2" descr="http://sovereigngracesociety.files.wordpress.com/2012/04/share1.png"/>
          <p:cNvPicPr>
            <a:picLocks noChangeAspect="1" noChangeArrowheads="1"/>
          </p:cNvPicPr>
          <p:nvPr/>
        </p:nvPicPr>
        <p:blipFill>
          <a:blip r:embed="rId3" cstate="print"/>
          <a:srcRect/>
          <a:stretch>
            <a:fillRect/>
          </a:stretch>
        </p:blipFill>
        <p:spPr bwMode="auto">
          <a:xfrm>
            <a:off x="4674694" y="2438400"/>
            <a:ext cx="4135902" cy="26670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TIF-</a:t>
            </a:r>
            <a:r>
              <a:rPr lang="en-US" dirty="0" err="1" smtClean="0"/>
              <a:t>ed</a:t>
            </a:r>
            <a:r>
              <a:rPr lang="en-US" dirty="0" smtClean="0"/>
              <a:t> Lesson: Try it Out! – Outside Task #2</a:t>
            </a:r>
            <a:endParaRPr lang="en-US" dirty="0"/>
          </a:p>
        </p:txBody>
      </p:sp>
      <p:sp>
        <p:nvSpPr>
          <p:cNvPr id="3" name="Content Placeholder 2"/>
          <p:cNvSpPr>
            <a:spLocks noGrp="1"/>
          </p:cNvSpPr>
          <p:nvPr>
            <p:ph sz="quarter" idx="1"/>
          </p:nvPr>
        </p:nvSpPr>
        <p:spPr>
          <a:xfrm>
            <a:off x="304800" y="1600200"/>
            <a:ext cx="4191000" cy="4876800"/>
          </a:xfrm>
        </p:spPr>
        <p:txBody>
          <a:bodyPr>
            <a:noAutofit/>
          </a:bodyPr>
          <a:lstStyle/>
          <a:p>
            <a:r>
              <a:rPr lang="en-US" sz="3000" dirty="0" smtClean="0"/>
              <a:t>Move to your working groups. </a:t>
            </a:r>
          </a:p>
          <a:p>
            <a:r>
              <a:rPr lang="en-US" sz="3000" dirty="0" smtClean="0"/>
              <a:t>Share the TIF-</a:t>
            </a:r>
            <a:r>
              <a:rPr lang="en-US" sz="3000" dirty="0" err="1" smtClean="0"/>
              <a:t>ed</a:t>
            </a:r>
            <a:r>
              <a:rPr lang="en-US" sz="3000" dirty="0" smtClean="0"/>
              <a:t> lesson plan/learner plan or materials you tried in your class with your working group.</a:t>
            </a:r>
          </a:p>
          <a:p>
            <a:r>
              <a:rPr lang="en-US" sz="3000" dirty="0" smtClean="0"/>
              <a:t>Next, share the TIF complements to this lesson.  Discuss!</a:t>
            </a:r>
          </a:p>
          <a:p>
            <a:endParaRPr lang="en-US" sz="3000" dirty="0" smtClean="0"/>
          </a:p>
          <a:p>
            <a:endParaRPr lang="en-US" sz="3000" dirty="0"/>
          </a:p>
        </p:txBody>
      </p:sp>
      <p:pic>
        <p:nvPicPr>
          <p:cNvPr id="31746" name="Picture 2" descr="http://www.abolition2000.org/a2000-images/working-group.gif"/>
          <p:cNvPicPr>
            <a:picLocks noChangeAspect="1" noChangeArrowheads="1"/>
          </p:cNvPicPr>
          <p:nvPr/>
        </p:nvPicPr>
        <p:blipFill>
          <a:blip r:embed="rId3" cstate="print"/>
          <a:srcRect/>
          <a:stretch>
            <a:fillRect/>
          </a:stretch>
        </p:blipFill>
        <p:spPr bwMode="auto">
          <a:xfrm>
            <a:off x="5867400" y="1066800"/>
            <a:ext cx="2226972" cy="1905000"/>
          </a:xfrm>
          <a:prstGeom prst="rect">
            <a:avLst/>
          </a:prstGeom>
          <a:noFill/>
        </p:spPr>
      </p:pic>
      <p:sp>
        <p:nvSpPr>
          <p:cNvPr id="9" name="TextBox 8"/>
          <p:cNvSpPr txBox="1"/>
          <p:nvPr/>
        </p:nvSpPr>
        <p:spPr>
          <a:xfrm>
            <a:off x="4419600" y="2971800"/>
            <a:ext cx="4495800" cy="3785652"/>
          </a:xfrm>
          <a:prstGeom prst="rect">
            <a:avLst/>
          </a:prstGeom>
          <a:noFill/>
          <a:ln w="28575">
            <a:solidFill>
              <a:srgbClr val="FF0000"/>
            </a:solidFill>
          </a:ln>
        </p:spPr>
        <p:txBody>
          <a:bodyPr wrap="square" rtlCol="0">
            <a:spAutoFit/>
          </a:bodyPr>
          <a:lstStyle/>
          <a:p>
            <a:r>
              <a:rPr lang="en-US" sz="3000" dirty="0" smtClean="0">
                <a:solidFill>
                  <a:sysClr val="windowText" lastClr="000000"/>
                </a:solidFill>
              </a:rPr>
              <a:t>What did you assess?  </a:t>
            </a:r>
          </a:p>
          <a:p>
            <a:r>
              <a:rPr lang="en-US" sz="3000" dirty="0" smtClean="0">
                <a:solidFill>
                  <a:sysClr val="windowText" lastClr="000000"/>
                </a:solidFill>
              </a:rPr>
              <a:t>What skills and sub-skills from your category did it contain?</a:t>
            </a:r>
          </a:p>
          <a:p>
            <a:r>
              <a:rPr lang="en-US" sz="3000" dirty="0" smtClean="0">
                <a:solidFill>
                  <a:sysClr val="windowText" lastClr="000000"/>
                </a:solidFill>
              </a:rPr>
              <a:t>How did you enhance this lesson/material?  What skills did you add?</a:t>
            </a:r>
          </a:p>
          <a:p>
            <a:r>
              <a:rPr lang="en-US" sz="3000" dirty="0" smtClean="0">
                <a:solidFill>
                  <a:sysClr val="windowText" lastClr="000000"/>
                </a:solidFill>
              </a:rPr>
              <a:t>How did it go?</a:t>
            </a:r>
            <a:endParaRPr lang="en-US" sz="3000" dirty="0">
              <a:solidFill>
                <a:sysClr val="windowText" lastClr="00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with the larger group</a:t>
            </a:r>
            <a:endParaRPr lang="en-US" dirty="0"/>
          </a:p>
        </p:txBody>
      </p:sp>
      <p:sp>
        <p:nvSpPr>
          <p:cNvPr id="3" name="Content Placeholder 2"/>
          <p:cNvSpPr>
            <a:spLocks noGrp="1"/>
          </p:cNvSpPr>
          <p:nvPr>
            <p:ph sz="quarter" idx="1"/>
          </p:nvPr>
        </p:nvSpPr>
        <p:spPr>
          <a:xfrm>
            <a:off x="304800" y="1752600"/>
            <a:ext cx="4190999" cy="4343400"/>
          </a:xfrm>
        </p:spPr>
        <p:txBody>
          <a:bodyPr>
            <a:normAutofit/>
          </a:bodyPr>
          <a:lstStyle/>
          <a:p>
            <a:r>
              <a:rPr lang="en-US" sz="3600" dirty="0" smtClean="0"/>
              <a:t>Share one        “TIF-</a:t>
            </a:r>
            <a:r>
              <a:rPr lang="en-US" sz="3600" dirty="0" err="1" smtClean="0"/>
              <a:t>ed</a:t>
            </a:r>
            <a:r>
              <a:rPr lang="en-US" sz="3600" dirty="0" smtClean="0"/>
              <a:t>” lesson/ materials from your working group discussion with the larger group.  </a:t>
            </a:r>
          </a:p>
          <a:p>
            <a:pPr>
              <a:buNone/>
            </a:pPr>
            <a:endParaRPr lang="en-US" sz="3600" dirty="0"/>
          </a:p>
        </p:txBody>
      </p:sp>
      <p:pic>
        <p:nvPicPr>
          <p:cNvPr id="4" name="Picture 2" descr="http://sovereigngracesociety.files.wordpress.com/2012/04/share1.png"/>
          <p:cNvPicPr>
            <a:picLocks noChangeAspect="1" noChangeArrowheads="1"/>
          </p:cNvPicPr>
          <p:nvPr/>
        </p:nvPicPr>
        <p:blipFill>
          <a:blip r:embed="rId3" cstate="print"/>
          <a:srcRect/>
          <a:stretch>
            <a:fillRect/>
          </a:stretch>
        </p:blipFill>
        <p:spPr bwMode="auto">
          <a:xfrm>
            <a:off x="4572000" y="1828800"/>
            <a:ext cx="4135902" cy="2667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43400" y="4876800"/>
            <a:ext cx="4572000" cy="1676400"/>
          </a:xfrm>
          <a:prstGeom prst="rect">
            <a:avLst/>
          </a:prstGeom>
          <a:noFill/>
          <a:ln w="28575">
            <a:solidFill>
              <a:srgbClr val="FF0000"/>
            </a:solidFill>
          </a:ln>
        </p:spPr>
        <p:txBody>
          <a:bodyPr wrap="square" rtlCol="0">
            <a:spAutoFit/>
          </a:bodyPr>
          <a:lstStyle/>
          <a:p>
            <a:r>
              <a:rPr lang="en-US" sz="3400" dirty="0" smtClean="0">
                <a:solidFill>
                  <a:sysClr val="windowText" lastClr="000000"/>
                </a:solidFill>
              </a:rPr>
              <a:t>Any further complements to this lesson?</a:t>
            </a:r>
            <a:endParaRPr lang="en-US" sz="3400" dirty="0">
              <a:solidFill>
                <a:sysClr val="windowText" lastClr="00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ACES PLC, ATLAS, March 2014</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51202" name="Picture 2" descr="http://mrsmorrittscience.weebly.com/uploads/1/4/1/0/14101906/1372110452.jpg"/>
          <p:cNvPicPr>
            <a:picLocks noChangeAspect="1" noChangeArrowheads="1"/>
          </p:cNvPicPr>
          <p:nvPr/>
        </p:nvPicPr>
        <p:blipFill>
          <a:blip r:embed="rId3" cstate="print"/>
          <a:srcRect/>
          <a:stretch>
            <a:fillRect/>
          </a:stretch>
        </p:blipFill>
        <p:spPr bwMode="auto">
          <a:xfrm>
            <a:off x="228605" y="1676401"/>
            <a:ext cx="8607610" cy="4762500"/>
          </a:xfrm>
          <a:prstGeom prst="rect">
            <a:avLst/>
          </a:prstGeom>
          <a:noFill/>
        </p:spPr>
      </p:pic>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9</a:t>
            </a:fld>
            <a:endParaRPr lang="en-US"/>
          </a:p>
        </p:txBody>
      </p:sp>
      <p:sp>
        <p:nvSpPr>
          <p:cNvPr id="7" name="Footer Placeholder 6"/>
          <p:cNvSpPr>
            <a:spLocks noGrp="1"/>
          </p:cNvSpPr>
          <p:nvPr>
            <p:ph type="ftr" sz="quarter" idx="17"/>
          </p:nvPr>
        </p:nvSpPr>
        <p:spPr/>
        <p:txBody>
          <a:bodyPr/>
          <a:lstStyle/>
          <a:p>
            <a:r>
              <a:rPr lang="en-US" smtClean="0"/>
              <a:t>ACES PLC, ATLAS, March 2014</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4">
      <a:dk1>
        <a:sysClr val="windowText" lastClr="000000"/>
      </a:dk1>
      <a:lt1>
        <a:sysClr val="window" lastClr="FFFFFF"/>
      </a:lt1>
      <a:dk2>
        <a:srgbClr val="775F55"/>
      </a:dk2>
      <a:lt2>
        <a:srgbClr val="EBDDC3"/>
      </a:lt2>
      <a:accent1>
        <a:srgbClr val="9966FF"/>
      </a:accent1>
      <a:accent2>
        <a:srgbClr val="0099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TotalTime>
  <Words>2877</Words>
  <Application>Microsoft Office PowerPoint</Application>
  <PresentationFormat>On-screen Show (4:3)</PresentationFormat>
  <Paragraphs>252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   ACES Professional Learning Community, Meeting TWO</vt:lpstr>
      <vt:lpstr>Meeting Two Agenda</vt:lpstr>
      <vt:lpstr>Warm-up Activity</vt:lpstr>
      <vt:lpstr>Who is the ideal ACES practitioner?</vt:lpstr>
      <vt:lpstr>Outside Task #1 - Sharing</vt:lpstr>
      <vt:lpstr>Share with the larger group</vt:lpstr>
      <vt:lpstr>TIF-ed Lesson: Try it Out! – Outside Task #2</vt:lpstr>
      <vt:lpstr>Share with the larger group</vt:lpstr>
      <vt:lpstr>Break</vt:lpstr>
      <vt:lpstr>How do you know it’s working? </vt:lpstr>
      <vt:lpstr>Take a moment to think quietly</vt:lpstr>
      <vt:lpstr>Think/Pair/Share</vt:lpstr>
      <vt:lpstr>TIF Your Classroom!</vt:lpstr>
      <vt:lpstr>TIF-ing the Classroom: Definitions of TIF-ing Methods</vt:lpstr>
      <vt:lpstr>Which TIF-ing method is which?</vt:lpstr>
      <vt:lpstr>Routines, Norms &amp; Learning Task Formats – TIF your classroom!</vt:lpstr>
      <vt:lpstr>Outside Task #3 –Routines, Norms, &amp; Learning Task Formats</vt:lpstr>
      <vt:lpstr>Outside Task #4 – TIF-ed Lesson: Try it Out 2!</vt:lpstr>
      <vt:lpstr>Outside Task #5 – Lesson Observation through TIF Lens</vt:lpstr>
      <vt:lpstr>Wrap-Up</vt:lpstr>
      <vt:lpstr>Next Steps</vt:lpstr>
    </vt:vector>
  </TitlesOfParts>
  <Company>Hamline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Lia</cp:lastModifiedBy>
  <cp:revision>158</cp:revision>
  <dcterms:created xsi:type="dcterms:W3CDTF">2013-09-16T19:10:41Z</dcterms:created>
  <dcterms:modified xsi:type="dcterms:W3CDTF">2016-01-02T17:27:23Z</dcterms:modified>
</cp:coreProperties>
</file>