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5"/>
  </p:notesMasterIdLst>
  <p:handoutMasterIdLst>
    <p:handoutMasterId r:id="rId46"/>
  </p:handoutMasterIdLst>
  <p:sldIdLst>
    <p:sldId id="260" r:id="rId2"/>
    <p:sldId id="287" r:id="rId3"/>
    <p:sldId id="264" r:id="rId4"/>
    <p:sldId id="371" r:id="rId5"/>
    <p:sldId id="366" r:id="rId6"/>
    <p:sldId id="377" r:id="rId7"/>
    <p:sldId id="295" r:id="rId8"/>
    <p:sldId id="334" r:id="rId9"/>
    <p:sldId id="336" r:id="rId10"/>
    <p:sldId id="337" r:id="rId11"/>
    <p:sldId id="296" r:id="rId12"/>
    <p:sldId id="299" r:id="rId13"/>
    <p:sldId id="311" r:id="rId14"/>
    <p:sldId id="314" r:id="rId15"/>
    <p:sldId id="359" r:id="rId16"/>
    <p:sldId id="340" r:id="rId17"/>
    <p:sldId id="360" r:id="rId18"/>
    <p:sldId id="315" r:id="rId19"/>
    <p:sldId id="361" r:id="rId20"/>
    <p:sldId id="316" r:id="rId21"/>
    <p:sldId id="341" r:id="rId22"/>
    <p:sldId id="342" r:id="rId23"/>
    <p:sldId id="350" r:id="rId24"/>
    <p:sldId id="355" r:id="rId25"/>
    <p:sldId id="351" r:id="rId26"/>
    <p:sldId id="356" r:id="rId27"/>
    <p:sldId id="352" r:id="rId28"/>
    <p:sldId id="357" r:id="rId29"/>
    <p:sldId id="353" r:id="rId30"/>
    <p:sldId id="358" r:id="rId31"/>
    <p:sldId id="354" r:id="rId32"/>
    <p:sldId id="343" r:id="rId33"/>
    <p:sldId id="344" r:id="rId34"/>
    <p:sldId id="345" r:id="rId35"/>
    <p:sldId id="367" r:id="rId36"/>
    <p:sldId id="368" r:id="rId37"/>
    <p:sldId id="346" r:id="rId38"/>
    <p:sldId id="349" r:id="rId39"/>
    <p:sldId id="376" r:id="rId40"/>
    <p:sldId id="378" r:id="rId41"/>
    <p:sldId id="379" r:id="rId42"/>
    <p:sldId id="374" r:id="rId43"/>
    <p:sldId id="375" r:id="rId44"/>
  </p:sldIdLst>
  <p:sldSz cx="9144000" cy="6858000" type="screen4x3"/>
  <p:notesSz cx="6881813" cy="9296400"/>
  <p:defaultTextStyle>
    <a:defPPr>
      <a:defRPr lang="en-US"/>
    </a:defPPr>
    <a:lvl1pPr marL="0" algn="l" defTabSz="914268" rtl="0" eaLnBrk="1" latinLnBrk="0" hangingPunct="1">
      <a:defRPr sz="1800" kern="1200">
        <a:solidFill>
          <a:schemeClr val="tx1"/>
        </a:solidFill>
        <a:latin typeface="+mn-lt"/>
        <a:ea typeface="+mn-ea"/>
        <a:cs typeface="+mn-cs"/>
      </a:defRPr>
    </a:lvl1pPr>
    <a:lvl2pPr marL="457133" algn="l" defTabSz="914268" rtl="0" eaLnBrk="1" latinLnBrk="0" hangingPunct="1">
      <a:defRPr sz="1800" kern="1200">
        <a:solidFill>
          <a:schemeClr val="tx1"/>
        </a:solidFill>
        <a:latin typeface="+mn-lt"/>
        <a:ea typeface="+mn-ea"/>
        <a:cs typeface="+mn-cs"/>
      </a:defRPr>
    </a:lvl2pPr>
    <a:lvl3pPr marL="914268" algn="l" defTabSz="914268" rtl="0" eaLnBrk="1" latinLnBrk="0" hangingPunct="1">
      <a:defRPr sz="1800" kern="1200">
        <a:solidFill>
          <a:schemeClr val="tx1"/>
        </a:solidFill>
        <a:latin typeface="+mn-lt"/>
        <a:ea typeface="+mn-ea"/>
        <a:cs typeface="+mn-cs"/>
      </a:defRPr>
    </a:lvl3pPr>
    <a:lvl4pPr marL="1371400" algn="l" defTabSz="914268" rtl="0" eaLnBrk="1" latinLnBrk="0" hangingPunct="1">
      <a:defRPr sz="1800" kern="1200">
        <a:solidFill>
          <a:schemeClr val="tx1"/>
        </a:solidFill>
        <a:latin typeface="+mn-lt"/>
        <a:ea typeface="+mn-ea"/>
        <a:cs typeface="+mn-cs"/>
      </a:defRPr>
    </a:lvl4pPr>
    <a:lvl5pPr marL="1828532" algn="l" defTabSz="914268" rtl="0" eaLnBrk="1" latinLnBrk="0" hangingPunct="1">
      <a:defRPr sz="1800" kern="1200">
        <a:solidFill>
          <a:schemeClr val="tx1"/>
        </a:solidFill>
        <a:latin typeface="+mn-lt"/>
        <a:ea typeface="+mn-ea"/>
        <a:cs typeface="+mn-cs"/>
      </a:defRPr>
    </a:lvl5pPr>
    <a:lvl6pPr marL="2285668" algn="l" defTabSz="914268" rtl="0" eaLnBrk="1" latinLnBrk="0" hangingPunct="1">
      <a:defRPr sz="1800" kern="1200">
        <a:solidFill>
          <a:schemeClr val="tx1"/>
        </a:solidFill>
        <a:latin typeface="+mn-lt"/>
        <a:ea typeface="+mn-ea"/>
        <a:cs typeface="+mn-cs"/>
      </a:defRPr>
    </a:lvl6pPr>
    <a:lvl7pPr marL="2742800" algn="l" defTabSz="914268" rtl="0" eaLnBrk="1" latinLnBrk="0" hangingPunct="1">
      <a:defRPr sz="1800" kern="1200">
        <a:solidFill>
          <a:schemeClr val="tx1"/>
        </a:solidFill>
        <a:latin typeface="+mn-lt"/>
        <a:ea typeface="+mn-ea"/>
        <a:cs typeface="+mn-cs"/>
      </a:defRPr>
    </a:lvl7pPr>
    <a:lvl8pPr marL="3199932" algn="l" defTabSz="914268" rtl="0" eaLnBrk="1" latinLnBrk="0" hangingPunct="1">
      <a:defRPr sz="1800" kern="1200">
        <a:solidFill>
          <a:schemeClr val="tx1"/>
        </a:solidFill>
        <a:latin typeface="+mn-lt"/>
        <a:ea typeface="+mn-ea"/>
        <a:cs typeface="+mn-cs"/>
      </a:defRPr>
    </a:lvl8pPr>
    <a:lvl9pPr marL="3657068" algn="l" defTabSz="91426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66FF"/>
    <a:srgbClr val="FF66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76" autoAdjust="0"/>
  </p:normalViewPr>
  <p:slideViewPr>
    <p:cSldViewPr>
      <p:cViewPr varScale="1">
        <p:scale>
          <a:sx n="48" d="100"/>
          <a:sy n="48" d="100"/>
        </p:scale>
        <p:origin x="-264" y="-102"/>
      </p:cViewPr>
      <p:guideLst>
        <p:guide orient="horz" pos="2160"/>
        <p:guide pos="2880"/>
      </p:guideLst>
    </p:cSldViewPr>
  </p:slideViewPr>
  <p:notesTextViewPr>
    <p:cViewPr>
      <p:scale>
        <a:sx n="100" d="100"/>
        <a:sy n="100" d="100"/>
      </p:scale>
      <p:origin x="0" y="0"/>
    </p:cViewPr>
  </p:notesTextViewPr>
  <p:notesViewPr>
    <p:cSldViewPr>
      <p:cViewPr>
        <p:scale>
          <a:sx n="80" d="100"/>
          <a:sy n="80" d="100"/>
        </p:scale>
        <p:origin x="-2298" y="1392"/>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ACES PLC Meeting THREE</a:t>
            </a: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DC70CBDF-06A3-43C2-A68E-4CC638D4D994}" type="datetime1">
              <a:rPr lang="en-US" smtClean="0"/>
              <a:pPr/>
              <a:t>4/17/2015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5DDB43B1-185A-48D0-B2B2-25D084813D53}"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ACES PLC Meeting THREE</a:t>
            </a: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D5980CAF-7701-4FC4-896A-855C0823DC4A}" type="datetime1">
              <a:rPr lang="en-US" smtClean="0"/>
              <a:pPr/>
              <a:t>4/17/2015</a:t>
            </a:fld>
            <a:endParaRPr lang="en-US"/>
          </a:p>
        </p:txBody>
      </p:sp>
      <p:sp>
        <p:nvSpPr>
          <p:cNvPr id="4" name="Slide Image Placeholder 3"/>
          <p:cNvSpPr>
            <a:spLocks noGrp="1" noRot="1" noChangeAspect="1"/>
          </p:cNvSpPr>
          <p:nvPr>
            <p:ph type="sldImg" idx="2"/>
          </p:nvPr>
        </p:nvSpPr>
        <p:spPr>
          <a:xfrm>
            <a:off x="654050" y="696913"/>
            <a:ext cx="5575300" cy="41830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5113020"/>
            <a:ext cx="5505450" cy="4183380"/>
          </a:xfrm>
          <a:prstGeom prst="rect">
            <a:avLst/>
          </a:prstGeom>
        </p:spPr>
        <p:txBody>
          <a:bodyPr vert="horz" lIns="92446" tIns="46223" rIns="92446" bIns="462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6690AAA-1ABE-4DBE-8359-ADF1A4E8CCAE}"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defTabSz="914268" rtl="0" eaLnBrk="1" latinLnBrk="0" hangingPunct="1">
      <a:defRPr sz="1400" kern="1200">
        <a:solidFill>
          <a:schemeClr val="tx1"/>
        </a:solidFill>
        <a:latin typeface="+mn-lt"/>
        <a:ea typeface="+mn-ea"/>
        <a:cs typeface="+mn-cs"/>
      </a:defRPr>
    </a:lvl1pPr>
    <a:lvl2pPr marL="457133" algn="l" defTabSz="914268" rtl="0" eaLnBrk="1" latinLnBrk="0" hangingPunct="1">
      <a:defRPr sz="1400" kern="1200">
        <a:solidFill>
          <a:schemeClr val="tx1"/>
        </a:solidFill>
        <a:latin typeface="+mn-lt"/>
        <a:ea typeface="+mn-ea"/>
        <a:cs typeface="+mn-cs"/>
      </a:defRPr>
    </a:lvl2pPr>
    <a:lvl3pPr marL="914268" algn="l" defTabSz="914268" rtl="0" eaLnBrk="1" latinLnBrk="0" hangingPunct="1">
      <a:defRPr sz="1400" kern="1200">
        <a:solidFill>
          <a:schemeClr val="tx1"/>
        </a:solidFill>
        <a:latin typeface="+mn-lt"/>
        <a:ea typeface="+mn-ea"/>
        <a:cs typeface="+mn-cs"/>
      </a:defRPr>
    </a:lvl3pPr>
    <a:lvl4pPr marL="1371400" algn="l" defTabSz="914268" rtl="0" eaLnBrk="1" latinLnBrk="0" hangingPunct="1">
      <a:defRPr sz="1400" kern="1200">
        <a:solidFill>
          <a:schemeClr val="tx1"/>
        </a:solidFill>
        <a:latin typeface="+mn-lt"/>
        <a:ea typeface="+mn-ea"/>
        <a:cs typeface="+mn-cs"/>
      </a:defRPr>
    </a:lvl4pPr>
    <a:lvl5pPr marL="1828532" algn="l" defTabSz="914268" rtl="0" eaLnBrk="1" latinLnBrk="0" hangingPunct="1">
      <a:defRPr sz="1400" kern="1200">
        <a:solidFill>
          <a:schemeClr val="tx1"/>
        </a:solidFill>
        <a:latin typeface="+mn-lt"/>
        <a:ea typeface="+mn-ea"/>
        <a:cs typeface="+mn-cs"/>
      </a:defRPr>
    </a:lvl5pPr>
    <a:lvl6pPr marL="2285668" algn="l" defTabSz="914268" rtl="0" eaLnBrk="1" latinLnBrk="0" hangingPunct="1">
      <a:defRPr sz="1000" kern="1200">
        <a:solidFill>
          <a:schemeClr val="tx1"/>
        </a:solidFill>
        <a:latin typeface="+mn-lt"/>
        <a:ea typeface="+mn-ea"/>
        <a:cs typeface="+mn-cs"/>
      </a:defRPr>
    </a:lvl6pPr>
    <a:lvl7pPr marL="2742800" algn="l" defTabSz="914268" rtl="0" eaLnBrk="1" latinLnBrk="0" hangingPunct="1">
      <a:defRPr sz="1000" kern="1200">
        <a:solidFill>
          <a:schemeClr val="tx1"/>
        </a:solidFill>
        <a:latin typeface="+mn-lt"/>
        <a:ea typeface="+mn-ea"/>
        <a:cs typeface="+mn-cs"/>
      </a:defRPr>
    </a:lvl7pPr>
    <a:lvl8pPr marL="3199932" algn="l" defTabSz="914268" rtl="0" eaLnBrk="1" latinLnBrk="0" hangingPunct="1">
      <a:defRPr sz="1000" kern="1200">
        <a:solidFill>
          <a:schemeClr val="tx1"/>
        </a:solidFill>
        <a:latin typeface="+mn-lt"/>
        <a:ea typeface="+mn-ea"/>
        <a:cs typeface="+mn-cs"/>
      </a:defRPr>
    </a:lvl8pPr>
    <a:lvl9pPr marL="3657068" algn="l" defTabSz="91426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958080"/>
            <a:ext cx="5505450" cy="3796030"/>
          </a:xfrm>
        </p:spPr>
        <p:txBody>
          <a:bodyPr>
            <a:normAutofit/>
          </a:bodyPr>
          <a:lstStyle/>
          <a:p>
            <a:r>
              <a:rPr lang="en-US" b="1" dirty="0" smtClean="0"/>
              <a:t>Handouts:</a:t>
            </a:r>
          </a:p>
          <a:p>
            <a:pPr lvl="0">
              <a:buFont typeface="Arial" pitchFamily="34" charset="0"/>
              <a:buChar char="•"/>
            </a:pPr>
            <a:r>
              <a:rPr lang="en-US" dirty="0" smtClean="0"/>
              <a:t>ACES PLC II Participant Workbook (Complete document 3-hole punched in 3-ring binder--</a:t>
            </a:r>
            <a:r>
              <a:rPr lang="en-US" i="1" dirty="0" smtClean="0"/>
              <a:t>Recommended</a:t>
            </a:r>
            <a:r>
              <a:rPr lang="en-US" dirty="0" smtClean="0"/>
              <a:t>; or pp. 26-32)</a:t>
            </a:r>
          </a:p>
          <a:p>
            <a:pPr lvl="0">
              <a:buFont typeface="Arial" pitchFamily="34" charset="0"/>
              <a:buChar char="•"/>
            </a:pPr>
            <a:r>
              <a:rPr lang="en-US" dirty="0" smtClean="0"/>
              <a:t>The Complete TIF (Complete document or pp. 62-67)</a:t>
            </a:r>
          </a:p>
          <a:p>
            <a:pPr lvl="0">
              <a:buFont typeface="Arial" pitchFamily="34" charset="0"/>
              <a:buChar char="•"/>
            </a:pPr>
            <a:r>
              <a:rPr lang="en-US" dirty="0" smtClean="0"/>
              <a:t>TIF at a Glance (Complete document or p. 12)</a:t>
            </a:r>
          </a:p>
          <a:p>
            <a:pPr>
              <a:buFont typeface="Arial" pitchFamily="34" charset="0"/>
              <a:buNone/>
            </a:pPr>
            <a:r>
              <a:rPr lang="en-US" b="1" dirty="0" smtClean="0"/>
              <a:t>Materials/Technology:</a:t>
            </a:r>
          </a:p>
          <a:p>
            <a:pPr lvl="0">
              <a:buFont typeface="Arial" pitchFamily="34" charset="0"/>
              <a:buChar char="•"/>
            </a:pPr>
            <a:r>
              <a:rPr lang="en-US" dirty="0" smtClean="0"/>
              <a:t>Projector (preferred)</a:t>
            </a:r>
          </a:p>
          <a:p>
            <a:pPr>
              <a:buFont typeface="Arial" pitchFamily="34" charset="0"/>
              <a:buChar char="•"/>
            </a:pPr>
            <a:r>
              <a:rPr lang="en-US" dirty="0" smtClean="0"/>
              <a:t>Internet access (required)</a:t>
            </a:r>
          </a:p>
          <a:p>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TIF Sample Activity Search </a:t>
            </a:r>
          </a:p>
          <a:p>
            <a:r>
              <a:rPr lang="en-US" i="1" dirty="0" smtClean="0"/>
              <a:t>HO p 28</a:t>
            </a:r>
            <a:endParaRPr lang="en-US" dirty="0" smtClean="0"/>
          </a:p>
          <a:p>
            <a:r>
              <a:rPr lang="en-US" dirty="0" smtClean="0"/>
              <a:t> Have participants complete the activity on Handout p. 28.</a:t>
            </a:r>
          </a:p>
          <a:p>
            <a:pPr lvl="0"/>
            <a:r>
              <a:rPr lang="en-US" dirty="0" smtClean="0"/>
              <a:t>Read the sample activities provided</a:t>
            </a:r>
          </a:p>
          <a:p>
            <a:pPr lvl="0"/>
            <a:r>
              <a:rPr lang="en-US" dirty="0" smtClean="0"/>
              <a:t>Choose at least 2 sample activities you could try with your students.  Make sure at least one of them is a technology example.</a:t>
            </a:r>
          </a:p>
          <a:p>
            <a:pPr lvl="0"/>
            <a:r>
              <a:rPr lang="en-US" dirty="0" smtClean="0"/>
              <a:t>Fill out the grid with your choices &amp; tweaks.  Make sure to include the NS skills and sub skills addressed.</a:t>
            </a:r>
          </a:p>
          <a:p>
            <a:r>
              <a:rPr lang="en-US" dirty="0" smtClean="0"/>
              <a:t>Share your “finds” and “tweaks” with the group.</a:t>
            </a:r>
          </a:p>
          <a:p>
            <a:r>
              <a:rPr lang="en-US" b="1" i="1" dirty="0" smtClean="0"/>
              <a:t>Challenge:</a:t>
            </a:r>
            <a:r>
              <a:rPr lang="en-US" i="1" dirty="0" smtClean="0"/>
              <a:t> create additional sample activity descriptions for TIF sub skills that are not yet accompanied by sample activities.</a:t>
            </a:r>
            <a:endParaRPr lang="en-US" dirty="0" smtClean="0"/>
          </a:p>
          <a:p>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15 minute break</a:t>
            </a:r>
            <a:endParaRPr lang="en-US" i="1"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11</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Tale of Two Contexts: The ACES Process</a:t>
            </a:r>
          </a:p>
          <a:p>
            <a:r>
              <a:rPr lang="en-US" dirty="0" smtClean="0"/>
              <a:t>The Classroom</a:t>
            </a:r>
          </a:p>
          <a:p>
            <a:r>
              <a:rPr lang="en-US" dirty="0" smtClean="0"/>
              <a:t>(30 min)</a:t>
            </a:r>
          </a:p>
          <a:p>
            <a:r>
              <a:rPr lang="en-US" dirty="0" smtClean="0"/>
              <a:t>Slides: 12-32; HO pp. 29-30; TIF @ a Glance p. 12</a:t>
            </a:r>
          </a:p>
          <a:p>
            <a:r>
              <a:rPr lang="en-US" dirty="0" smtClean="0"/>
              <a:t>Explain that we will once again look at applying the ACES process to the contexts of the classroom and corrections, this time looking at the NS category (TIF @ a Glance, p. 12).</a:t>
            </a:r>
          </a:p>
          <a:p>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12</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ACES Process: The Classroom</a:t>
            </a:r>
          </a:p>
          <a:p>
            <a:r>
              <a:rPr lang="en-US" i="1" dirty="0" smtClean="0"/>
              <a:t>Slides 12-21; HO pp. 29-31; TIF @ a Glance p. 12</a:t>
            </a:r>
          </a:p>
          <a:p>
            <a:pPr lvl="0"/>
            <a:r>
              <a:rPr lang="en-US" dirty="0" smtClean="0"/>
              <a:t>Share the pre-ACES NS lesson (Side-by-Side</a:t>
            </a:r>
            <a:r>
              <a:rPr lang="en-US" baseline="0" dirty="0" smtClean="0"/>
              <a:t> pp. 30-31)</a:t>
            </a:r>
            <a:r>
              <a:rPr lang="en-US" dirty="0" smtClean="0"/>
              <a:t> and together identify the skills and sub-skills it addresses and write them on the TIF-</a:t>
            </a:r>
            <a:r>
              <a:rPr lang="en-US" dirty="0" err="1" smtClean="0"/>
              <a:t>ing</a:t>
            </a:r>
            <a:r>
              <a:rPr lang="en-US" dirty="0" smtClean="0"/>
              <a:t> the classroom grid (p. 29).</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13</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do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14</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do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16</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do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18</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Agenda, &amp; ACES Goal Checkpoint</a:t>
            </a:r>
          </a:p>
          <a:p>
            <a:r>
              <a:rPr lang="en-US" dirty="0" smtClean="0"/>
              <a:t>(10 min)</a:t>
            </a:r>
          </a:p>
          <a:p>
            <a:r>
              <a:rPr lang="en-US" dirty="0" smtClean="0"/>
              <a:t>Slides: 2-4; HO p. 27, 12</a:t>
            </a:r>
          </a:p>
          <a:p>
            <a:r>
              <a:rPr lang="en-US" dirty="0" smtClean="0"/>
              <a:t>Welcome participants.</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a:t>
            </a:fld>
            <a:endParaRPr lang="en-US" dirty="0"/>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do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20</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i="1" dirty="0" smtClean="0"/>
              <a:t>Post-ACES Lesson</a:t>
            </a:r>
          </a:p>
          <a:p>
            <a:pPr lvl="0"/>
            <a:r>
              <a:rPr lang="en-US" dirty="0" smtClean="0"/>
              <a:t>Continue working from the TIF @ a Glance and TIF-</a:t>
            </a:r>
            <a:r>
              <a:rPr lang="en-US" dirty="0" err="1" smtClean="0"/>
              <a:t>ing</a:t>
            </a:r>
            <a:r>
              <a:rPr lang="en-US" dirty="0" smtClean="0"/>
              <a:t> a Lesson Grid (p. 29).  Click the video link to show the video. </a:t>
            </a:r>
          </a:p>
          <a:p>
            <a:pPr lvl="0"/>
            <a:r>
              <a:rPr lang="en-US" dirty="0" smtClean="0"/>
              <a:t>Watch the Post-ACES Lesson </a:t>
            </a:r>
            <a:r>
              <a:rPr lang="en-US" b="1" dirty="0" smtClean="0"/>
              <a:t>one segment at a time</a:t>
            </a:r>
            <a:r>
              <a:rPr lang="en-US" dirty="0" smtClean="0"/>
              <a:t> as indicated on the TIF-</a:t>
            </a:r>
            <a:r>
              <a:rPr lang="en-US" dirty="0" err="1" smtClean="0"/>
              <a:t>ing</a:t>
            </a:r>
            <a:r>
              <a:rPr lang="en-US" dirty="0" smtClean="0"/>
              <a:t> the Classroom Grid (p. 29) and the slides.</a:t>
            </a:r>
          </a:p>
          <a:p>
            <a:pPr lvl="0"/>
            <a:r>
              <a:rPr lang="en-US" dirty="0" smtClean="0"/>
              <a:t>Identify the skills &amp; sub skills from each segment and jot them on the grid (p. 29) after watching each segment .</a:t>
            </a:r>
          </a:p>
          <a:p>
            <a:pPr lvl="0"/>
            <a:r>
              <a:rPr lang="en-US" dirty="0" smtClean="0"/>
              <a:t>Check your notes with the slides.</a:t>
            </a:r>
          </a:p>
          <a:p>
            <a:r>
              <a:rPr lang="en-US" dirty="0" smtClean="0"/>
              <a:t>Reflect on the ‘E’ and ‘S’ of the ACES Process for this </a:t>
            </a:r>
          </a:p>
          <a:p>
            <a:endParaRPr lang="en-US" dirty="0"/>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CE059BE8-6990-4E4B-90A9-17B9174524D2}"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did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23</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did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25</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did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27</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did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29</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kern="1200" dirty="0" smtClean="0">
                <a:solidFill>
                  <a:schemeClr val="tx1"/>
                </a:solidFill>
                <a:latin typeface="+mn-lt"/>
                <a:ea typeface="+mn-ea"/>
                <a:cs typeface="+mn-cs"/>
              </a:rPr>
              <a:t>Agenda </a:t>
            </a:r>
          </a:p>
          <a:p>
            <a:r>
              <a:rPr lang="en-US" i="1" dirty="0" smtClean="0"/>
              <a:t>HO p. 27</a:t>
            </a:r>
            <a:endParaRPr lang="en-US" i="1" kern="1200" dirty="0" smtClean="0">
              <a:solidFill>
                <a:schemeClr val="tx1"/>
              </a:solidFill>
              <a:latin typeface="+mn-lt"/>
              <a:ea typeface="+mn-ea"/>
              <a:cs typeface="+mn-cs"/>
            </a:endParaRPr>
          </a:p>
          <a:p>
            <a:r>
              <a:rPr lang="en-US" dirty="0" smtClean="0"/>
              <a:t>Hand out the PLC Meeting THREE agenda (p. 27). Go over the agenda, beginning with a check-in to see if outside tasks were completed. </a:t>
            </a:r>
          </a:p>
          <a:p>
            <a:r>
              <a:rPr lang="en-US" dirty="0" smtClean="0"/>
              <a:t>Remind everyone that this meeting will focus on Navigating Systems (NS).</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3</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did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31</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Tale of Two Contexts: The ACES Process</a:t>
            </a:r>
          </a:p>
          <a:p>
            <a:r>
              <a:rPr lang="en-US" dirty="0" smtClean="0"/>
              <a:t>Corrections</a:t>
            </a:r>
          </a:p>
          <a:p>
            <a:r>
              <a:rPr lang="en-US" dirty="0" smtClean="0"/>
              <a:t>(20 min)</a:t>
            </a:r>
          </a:p>
          <a:p>
            <a:r>
              <a:rPr lang="en-US" dirty="0" smtClean="0"/>
              <a:t>Slides: 33-34; HO p. 16</a:t>
            </a:r>
          </a:p>
          <a:p>
            <a:r>
              <a:rPr lang="en-US" dirty="0" smtClean="0"/>
              <a:t>Read the interview with the instructor in a corrections setting.</a:t>
            </a:r>
          </a:p>
          <a:p>
            <a:pPr lvl="0"/>
            <a:r>
              <a:rPr lang="en-US" smtClean="0"/>
              <a:t>Consider </a:t>
            </a:r>
            <a:r>
              <a:rPr lang="en-US" dirty="0" smtClean="0"/>
              <a:t>the system she uses to TIF the lessons for her learners.</a:t>
            </a:r>
          </a:p>
          <a:p>
            <a:pPr lvl="0"/>
            <a:r>
              <a:rPr lang="en-US" dirty="0" smtClean="0"/>
              <a:t>What kind of instructional planning tool does she use in this setting?  How does she use it?</a:t>
            </a:r>
          </a:p>
          <a:p>
            <a:pPr lvl="0"/>
            <a:r>
              <a:rPr lang="en-US" dirty="0" smtClean="0"/>
              <a:t>What kinds of pre-ACES materials does she use and how does she TIF them?</a:t>
            </a:r>
          </a:p>
          <a:p>
            <a:endParaRPr lang="en-US" dirty="0"/>
          </a:p>
        </p:txBody>
      </p:sp>
      <p:sp>
        <p:nvSpPr>
          <p:cNvPr id="4" name="Header Placeholder 3"/>
          <p:cNvSpPr>
            <a:spLocks noGrp="1"/>
          </p:cNvSpPr>
          <p:nvPr>
            <p:ph type="hdr" sz="quarter" idx="10"/>
          </p:nvPr>
        </p:nvSpPr>
        <p:spPr/>
        <p:txBody>
          <a:bodyPr/>
          <a:lstStyle/>
          <a:p>
            <a:r>
              <a:rPr lang="en-US" smtClean="0"/>
              <a:t>ACES PLC Meeting THREE</a:t>
            </a:r>
            <a:endParaRPr lang="en-US"/>
          </a:p>
        </p:txBody>
      </p:sp>
      <p:sp>
        <p:nvSpPr>
          <p:cNvPr id="5" name="Slide Number Placeholder 4"/>
          <p:cNvSpPr>
            <a:spLocks noGrp="1"/>
          </p:cNvSpPr>
          <p:nvPr>
            <p:ph type="sldNum" sz="quarter" idx="11"/>
          </p:nvPr>
        </p:nvSpPr>
        <p:spPr/>
        <p:txBody>
          <a:bodyPr/>
          <a:lstStyle/>
          <a:p>
            <a:fld id="{46690AAA-1ABE-4DBE-8359-ADF1A4E8CCA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is the Right Fit for Me?</a:t>
            </a:r>
          </a:p>
          <a:p>
            <a:r>
              <a:rPr lang="en-US" dirty="0" smtClean="0"/>
              <a:t>HO p. 16</a:t>
            </a:r>
          </a:p>
          <a:p>
            <a:r>
              <a:rPr lang="en-US" dirty="0" smtClean="0"/>
              <a:t>Revisit notes from PLC Meeting ONE (p. 16)</a:t>
            </a:r>
          </a:p>
          <a:p>
            <a:r>
              <a:rPr lang="en-US" dirty="0" smtClean="0"/>
              <a:t>What are your take-</a:t>
            </a:r>
            <a:r>
              <a:rPr lang="en-US" dirty="0" err="1" smtClean="0"/>
              <a:t>aways</a:t>
            </a:r>
            <a:r>
              <a:rPr lang="en-US" dirty="0" smtClean="0"/>
              <a:t> from ACES implementation in these two contexts?</a:t>
            </a:r>
          </a:p>
          <a:p>
            <a:endParaRPr lang="en-US" dirty="0"/>
          </a:p>
        </p:txBody>
      </p:sp>
      <p:sp>
        <p:nvSpPr>
          <p:cNvPr id="4" name="Header Placeholder 3"/>
          <p:cNvSpPr>
            <a:spLocks noGrp="1"/>
          </p:cNvSpPr>
          <p:nvPr>
            <p:ph type="hdr" sz="quarter" idx="10"/>
          </p:nvPr>
        </p:nvSpPr>
        <p:spPr/>
        <p:txBody>
          <a:bodyPr/>
          <a:lstStyle/>
          <a:p>
            <a:r>
              <a:rPr lang="en-US" smtClean="0"/>
              <a:t>ACES PLC Meeting THREE</a:t>
            </a:r>
            <a:endParaRPr lang="en-US"/>
          </a:p>
        </p:txBody>
      </p:sp>
      <p:sp>
        <p:nvSpPr>
          <p:cNvPr id="5" name="Slide Number Placeholder 4"/>
          <p:cNvSpPr>
            <a:spLocks noGrp="1"/>
          </p:cNvSpPr>
          <p:nvPr>
            <p:ph type="sldNum" sz="quarter" idx="11"/>
          </p:nvPr>
        </p:nvSpPr>
        <p:spPr/>
        <p:txBody>
          <a:bodyPr/>
          <a:lstStyle/>
          <a:p>
            <a:fld id="{46690AAA-1ABE-4DBE-8359-ADF1A4E8CCA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TIF Methods</a:t>
            </a:r>
          </a:p>
          <a:p>
            <a:r>
              <a:rPr lang="en-US" dirty="0" smtClean="0"/>
              <a:t>(10 min)</a:t>
            </a:r>
          </a:p>
          <a:p>
            <a:r>
              <a:rPr lang="en-US" dirty="0" smtClean="0"/>
              <a:t>Slides: 35-36</a:t>
            </a:r>
          </a:p>
          <a:p>
            <a:r>
              <a:rPr lang="en-US" dirty="0" smtClean="0"/>
              <a:t>Review the types of TIF Methods.</a:t>
            </a:r>
          </a:p>
          <a:p>
            <a:endParaRPr lang="en-US" dirty="0"/>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9EE065FB-43A4-4111-AE12-DA3AE413BE3B}" type="slidenum">
              <a:rPr lang="en-US" altLang="en-US"/>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Reveal each definition and have participants shout out the TIF Methods.</a:t>
            </a:r>
          </a:p>
          <a:p>
            <a:r>
              <a:rPr lang="en-US" dirty="0" smtClean="0"/>
              <a:t>In pairs or small groups, have participants discuss which TIF methods they could implement in their settings to integrate NS skills (p. 32).</a:t>
            </a:r>
          </a:p>
          <a:p>
            <a:pPr lvl="0"/>
            <a:r>
              <a:rPr lang="en-US" dirty="0" smtClean="0"/>
              <a:t>Describe TIF methods</a:t>
            </a:r>
          </a:p>
          <a:p>
            <a:pPr lvl="0"/>
            <a:r>
              <a:rPr lang="en-US" dirty="0" smtClean="0"/>
              <a:t>Assess the methods for NS skills and sub skills</a:t>
            </a:r>
          </a:p>
          <a:p>
            <a:pPr lvl="0"/>
            <a:r>
              <a:rPr lang="en-US" dirty="0" smtClean="0"/>
              <a:t>Complement the methods with NS skills and sub skills </a:t>
            </a:r>
          </a:p>
          <a:p>
            <a:r>
              <a:rPr lang="en-US" dirty="0" smtClean="0"/>
              <a:t>Have several participants share their examples with the larger group.</a:t>
            </a:r>
            <a:endParaRPr lang="en-US" altLang="en-US" dirty="0" smtClean="0"/>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2D7527E5-669E-4B9D-AEB8-785710580358}" type="slidenum">
              <a:rPr lang="en-US" altLang="en-US"/>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Time! Instruction Planning </a:t>
            </a:r>
          </a:p>
          <a:p>
            <a:r>
              <a:rPr lang="en-US" dirty="0" smtClean="0"/>
              <a:t>(20 min)</a:t>
            </a:r>
          </a:p>
          <a:p>
            <a:r>
              <a:rPr lang="en-US" dirty="0" smtClean="0"/>
              <a:t>Slide: 37-38; IPT and Lesson Materials from Outside Task #6</a:t>
            </a:r>
          </a:p>
          <a:p>
            <a:r>
              <a:rPr lang="en-US" dirty="0" smtClean="0"/>
              <a:t>Have participants take out their lesson materials they brought as part of the requirements for Outside Task #6.  In pairs, have participants discuss their proposed ACES lessons and get feedback from their partner.  Participants will use their IPT for their instructional planning noting the NS skills/sub skills they intend to address and how they intend to address them.</a:t>
            </a:r>
          </a:p>
          <a:p>
            <a:r>
              <a:rPr lang="en-US" dirty="0" smtClean="0"/>
              <a:t>In addition, they can discuss which TIF Method they will integrate into their classroom and which NS skills it addresses.</a:t>
            </a:r>
          </a:p>
          <a:p>
            <a:r>
              <a:rPr lang="en-US" dirty="0" smtClean="0"/>
              <a:t>Ask 2 or 3 participants to share their plans with the larger group.</a:t>
            </a:r>
          </a:p>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ACES PLC Meeting THREE</a:t>
            </a:r>
            <a:endParaRPr lang="en-US"/>
          </a:p>
        </p:txBody>
      </p:sp>
      <p:sp>
        <p:nvSpPr>
          <p:cNvPr id="5" name="Slide Number Placeholder 4"/>
          <p:cNvSpPr>
            <a:spLocks noGrp="1"/>
          </p:cNvSpPr>
          <p:nvPr>
            <p:ph type="sldNum" sz="quarter" idx="11"/>
          </p:nvPr>
        </p:nvSpPr>
        <p:spPr/>
        <p:txBody>
          <a:bodyPr/>
          <a:lstStyle/>
          <a:p>
            <a:fld id="{46690AAA-1ABE-4DBE-8359-ADF1A4E8CCA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Share the ACES resource library for the NS category.</a:t>
            </a:r>
            <a:endParaRPr lang="en-US" altLang="en-US" dirty="0" smtClean="0"/>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C2422EF-B797-49CB-9D4C-07973A298F13}" type="slidenum">
              <a:rPr lang="en-US" altLang="en-US"/>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ACES Journey</a:t>
            </a:r>
          </a:p>
          <a:p>
            <a:r>
              <a:rPr lang="en-US" dirty="0" smtClean="0"/>
              <a:t>(7 min) </a:t>
            </a:r>
          </a:p>
          <a:p>
            <a:r>
              <a:rPr lang="en-US" dirty="0" smtClean="0"/>
              <a:t>Slide: 39; HO p. 12</a:t>
            </a:r>
          </a:p>
          <a:p>
            <a:r>
              <a:rPr lang="en-US" dirty="0" smtClean="0"/>
              <a:t>Revisit participants ACES goals.  This time have participants discuss their overall ACES journey and their next steps with ACES:</a:t>
            </a:r>
          </a:p>
          <a:p>
            <a:pPr lvl="0"/>
            <a:r>
              <a:rPr lang="en-US" dirty="0" smtClean="0"/>
              <a:t>Where did you start with ACES?  </a:t>
            </a:r>
          </a:p>
          <a:p>
            <a:pPr lvl="0"/>
            <a:r>
              <a:rPr lang="en-US" dirty="0" smtClean="0"/>
              <a:t>What challenges did you face?</a:t>
            </a:r>
          </a:p>
          <a:p>
            <a:pPr lvl="0"/>
            <a:r>
              <a:rPr lang="en-US" dirty="0" smtClean="0"/>
              <a:t>How do you feel about your progress toward becoming an ACES practitioner?  </a:t>
            </a:r>
          </a:p>
          <a:p>
            <a:pPr lvl="0"/>
            <a:r>
              <a:rPr lang="en-US" dirty="0" smtClean="0"/>
              <a:t>What challenges have you overcome?</a:t>
            </a:r>
          </a:p>
          <a:p>
            <a:pPr lvl="0"/>
            <a:r>
              <a:rPr lang="en-US" dirty="0" smtClean="0"/>
              <a:t>Did you meet your ACES goal in this PLC? Why or why not? (Handout p. 12)</a:t>
            </a:r>
          </a:p>
          <a:p>
            <a:pPr lvl="0"/>
            <a:r>
              <a:rPr lang="en-US" dirty="0" smtClean="0"/>
              <a:t>What are your next steps for ACES?</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ACES Goal Checkpoint</a:t>
            </a:r>
          </a:p>
          <a:p>
            <a:r>
              <a:rPr lang="en-US" dirty="0" smtClean="0"/>
              <a:t>HO p. 12</a:t>
            </a:r>
          </a:p>
          <a:p>
            <a:r>
              <a:rPr lang="en-US" dirty="0" smtClean="0"/>
              <a:t>Look at the goal you wrote on hangout p. 12.  How close are you to accomplishing your ACES goal?  Discuss:</a:t>
            </a:r>
          </a:p>
          <a:p>
            <a:pPr lvl="0"/>
            <a:r>
              <a:rPr lang="en-US" dirty="0" smtClean="0"/>
              <a:t>What have you already accomplished?</a:t>
            </a:r>
          </a:p>
          <a:p>
            <a:pPr lvl="0"/>
            <a:r>
              <a:rPr lang="en-US" dirty="0" smtClean="0"/>
              <a:t>What have you yet to accomplish?</a:t>
            </a:r>
          </a:p>
          <a:p>
            <a:r>
              <a:rPr lang="en-US" dirty="0" smtClean="0"/>
              <a:t>Note: This goal will be revisited at the end of this meeting.</a:t>
            </a:r>
            <a:endParaRPr lang="en-US" dirty="0"/>
          </a:p>
        </p:txBody>
      </p:sp>
      <p:sp>
        <p:nvSpPr>
          <p:cNvPr id="4" name="Header Placeholder 3"/>
          <p:cNvSpPr>
            <a:spLocks noGrp="1"/>
          </p:cNvSpPr>
          <p:nvPr>
            <p:ph type="hdr" sz="quarter" idx="10"/>
          </p:nvPr>
        </p:nvSpPr>
        <p:spPr/>
        <p:txBody>
          <a:bodyPr/>
          <a:lstStyle/>
          <a:p>
            <a:r>
              <a:rPr lang="en-US" smtClean="0"/>
              <a:t>ACES PLC Meeting THREE</a:t>
            </a:r>
            <a:endParaRPr lang="en-US"/>
          </a:p>
        </p:txBody>
      </p:sp>
      <p:sp>
        <p:nvSpPr>
          <p:cNvPr id="5" name="Slide Number Placeholder 4"/>
          <p:cNvSpPr>
            <a:spLocks noGrp="1"/>
          </p:cNvSpPr>
          <p:nvPr>
            <p:ph type="sldNum" sz="quarter" idx="11"/>
          </p:nvPr>
        </p:nvSpPr>
        <p:spPr/>
        <p:txBody>
          <a:bodyPr/>
          <a:lstStyle/>
          <a:p>
            <a:fld id="{46690AAA-1ABE-4DBE-8359-ADF1A4E8CCA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baseline="0" dirty="0" smtClean="0"/>
              <a:t>ACES &amp; CCRS: </a:t>
            </a:r>
          </a:p>
          <a:p>
            <a:r>
              <a:rPr lang="en-US" i="1" baseline="0" dirty="0" smtClean="0"/>
              <a:t>(</a:t>
            </a:r>
            <a:r>
              <a:rPr lang="en-US" i="1" dirty="0" smtClean="0"/>
              <a:t>3</a:t>
            </a:r>
            <a:r>
              <a:rPr lang="en-US" i="1" baseline="0" dirty="0" smtClean="0"/>
              <a:t> min)</a:t>
            </a:r>
          </a:p>
          <a:p>
            <a:r>
              <a:rPr lang="en-US" dirty="0" smtClean="0"/>
              <a:t>Slides: 40-41</a:t>
            </a:r>
          </a:p>
          <a:p>
            <a:r>
              <a:rPr lang="en-US" dirty="0" smtClean="0"/>
              <a:t>Discuss the alignment between ACES and the College &amp; Career Readiness Standards (CCRS).</a:t>
            </a:r>
            <a:endParaRPr lang="en-US" i="1" baseline="0" dirty="0" smtClean="0"/>
          </a:p>
          <a:p>
            <a:r>
              <a:rPr lang="en-US" baseline="0" dirty="0" smtClean="0"/>
              <a:t>Explain that the College Career &amp; Readiness Standards are the new instructional standards for ABE in Minnesota.  Explain that many of these standards in the CCRS are already being addressed through other professional development venues, such as Minnesota Numeracy Initiative (MNI), STAR Reading and Evidence Based Reading Instruction (EBRI), GED professional development, and, of course, the ACES project.  Discuss how the TIF provides a framework for the transferable transitions skills required for employability, career, post-secondary education &amp; training, and increased involvement with community and family.  As the CCRS does not contain most of these essential transitions skills, the TIF nicely complements the academic-based skills addressed in the CCRS.  Furthermore, it aligns with the CCCRS in the categories of Academic Language &amp; Skills and Numeracy and to a lesser degree Effective Communication, Learning Strategies, and Critical Thinking.</a:t>
            </a:r>
          </a:p>
        </p:txBody>
      </p:sp>
      <p:sp>
        <p:nvSpPr>
          <p:cNvPr id="4" name="Slide Number Placeholder 3"/>
          <p:cNvSpPr>
            <a:spLocks noGrp="1"/>
          </p:cNvSpPr>
          <p:nvPr>
            <p:ph type="sldNum" sz="quarter" idx="10"/>
          </p:nvPr>
        </p:nvSpPr>
        <p:spPr/>
        <p:txBody>
          <a:bodyPr/>
          <a:lstStyle/>
          <a:p>
            <a:fld id="{46690AAA-1ABE-4DBE-8359-ADF1A4E8CCA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ACES Process &amp; CCRS</a:t>
            </a:r>
          </a:p>
          <a:p>
            <a:r>
              <a:rPr lang="en-US" dirty="0" smtClean="0"/>
              <a:t>Discuss how the ACES process can be used with any standards.  As we begin to integrate the CCRS standards into our teaching, we can</a:t>
            </a:r>
            <a:r>
              <a:rPr lang="en-US" baseline="0" dirty="0" smtClean="0"/>
              <a:t> directly apply the skills we developed through this ACES PLC by following the steps in the ACES process.  Through the ACES process, we discovered that we already integrate many TIF skills into our instruction and that by being intentional about it, we can add more to our repertoire.  The same thing will be true as we begin to work with CCRS.  We will discover that we already integrate many CCRS standards and that with some intentional modifications, we can integrate more.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Wrap-up/Q &amp; A</a:t>
            </a:r>
          </a:p>
          <a:p>
            <a:r>
              <a:rPr lang="en-US" dirty="0" smtClean="0"/>
              <a:t>(5 min)</a:t>
            </a:r>
          </a:p>
          <a:p>
            <a:r>
              <a:rPr lang="en-US" dirty="0" smtClean="0"/>
              <a:t>Slide: 42-43</a:t>
            </a:r>
          </a:p>
          <a:p>
            <a:r>
              <a:rPr lang="en-US" dirty="0" smtClean="0"/>
              <a:t>Explain that you will submit a report to get CEUs for them according to the completion of the following elements:</a:t>
            </a:r>
          </a:p>
          <a:p>
            <a:pPr lvl="0"/>
            <a:r>
              <a:rPr lang="en-US" dirty="0" smtClean="0"/>
              <a:t>PLC meetings: 3 meetings x 3 CEUs = 9 CEUs</a:t>
            </a:r>
          </a:p>
          <a:p>
            <a:pPr lvl="0"/>
            <a:r>
              <a:rPr lang="en-US" dirty="0" smtClean="0"/>
              <a:t>Pre-Tasks #1-3 = 2 CEUs</a:t>
            </a:r>
          </a:p>
          <a:p>
            <a:pPr lvl="0"/>
            <a:r>
              <a:rPr lang="en-US" dirty="0" smtClean="0"/>
              <a:t>Outside Tasks #1-3 = 2 CEUs</a:t>
            </a:r>
          </a:p>
          <a:p>
            <a:pPr lvl="0"/>
            <a:r>
              <a:rPr lang="en-US" dirty="0" smtClean="0"/>
              <a:t>Outside Tasks #4-6 = 2 CEUs</a:t>
            </a:r>
          </a:p>
          <a:p>
            <a:pPr lvl="0"/>
            <a:r>
              <a:rPr lang="en-US" dirty="0" smtClean="0"/>
              <a:t>TOTAL = 15 CEUs</a:t>
            </a:r>
          </a:p>
          <a:p>
            <a:endParaRPr lang="en-US" dirty="0"/>
          </a:p>
        </p:txBody>
      </p:sp>
      <p:sp>
        <p:nvSpPr>
          <p:cNvPr id="4" name="Header Placeholder 3"/>
          <p:cNvSpPr>
            <a:spLocks noGrp="1"/>
          </p:cNvSpPr>
          <p:nvPr>
            <p:ph type="hdr" sz="quarter" idx="10"/>
          </p:nvPr>
        </p:nvSpPr>
        <p:spPr/>
        <p:txBody>
          <a:bodyPr/>
          <a:lstStyle/>
          <a:p>
            <a:r>
              <a:rPr lang="en-US" smtClean="0"/>
              <a:t>ACES PLC Meeting THREE</a:t>
            </a:r>
            <a:endParaRPr lang="en-US"/>
          </a:p>
        </p:txBody>
      </p:sp>
      <p:sp>
        <p:nvSpPr>
          <p:cNvPr id="5" name="Slide Number Placeholder 4"/>
          <p:cNvSpPr>
            <a:spLocks noGrp="1"/>
          </p:cNvSpPr>
          <p:nvPr>
            <p:ph type="sldNum" sz="quarter" idx="11"/>
          </p:nvPr>
        </p:nvSpPr>
        <p:spPr/>
        <p:txBody>
          <a:bodyPr/>
          <a:lstStyle/>
          <a:p>
            <a:fld id="{46690AAA-1ABE-4DBE-8359-ADF1A4E8CCA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Wrap up &amp; Q&amp;A</a:t>
            </a:r>
          </a:p>
          <a:p>
            <a:r>
              <a:rPr lang="en-US" dirty="0" smtClean="0"/>
              <a:t>Answer questions.</a:t>
            </a:r>
          </a:p>
          <a:p>
            <a:r>
              <a:rPr lang="en-US" dirty="0" smtClean="0"/>
              <a:t>Thank everyone for participating.</a:t>
            </a:r>
          </a:p>
        </p:txBody>
      </p:sp>
      <p:sp>
        <p:nvSpPr>
          <p:cNvPr id="4" name="Slide Number Placeholder 3"/>
          <p:cNvSpPr>
            <a:spLocks noGrp="1"/>
          </p:cNvSpPr>
          <p:nvPr>
            <p:ph type="sldNum" sz="quarter" idx="10"/>
          </p:nvPr>
        </p:nvSpPr>
        <p:spPr/>
        <p:txBody>
          <a:bodyPr/>
          <a:lstStyle/>
          <a:p>
            <a:fld id="{46690AAA-1ABE-4DBE-8359-ADF1A4E8CCAE}"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Sharing Outside Task #4: TIF-</a:t>
            </a:r>
            <a:r>
              <a:rPr lang="en-US" dirty="0" err="1" smtClean="0"/>
              <a:t>ed</a:t>
            </a:r>
            <a:r>
              <a:rPr lang="en-US" dirty="0" smtClean="0"/>
              <a:t> Lesson Try It Out 2!</a:t>
            </a:r>
          </a:p>
          <a:p>
            <a:r>
              <a:rPr lang="en-US" dirty="0" smtClean="0"/>
              <a:t>(15 min)</a:t>
            </a:r>
          </a:p>
          <a:p>
            <a:r>
              <a:rPr lang="en-US" dirty="0" smtClean="0"/>
              <a:t>Slide: 5; Completed IPT &amp; notes for Outside Task #4</a:t>
            </a:r>
          </a:p>
          <a:p>
            <a:r>
              <a:rPr lang="en-US" dirty="0" smtClean="0"/>
              <a:t>In small groups, participants will share the TIF-</a:t>
            </a:r>
            <a:r>
              <a:rPr lang="en-US" dirty="0" err="1" smtClean="0"/>
              <a:t>ed</a:t>
            </a:r>
            <a:r>
              <a:rPr lang="en-US" dirty="0" smtClean="0"/>
              <a:t> lesson they implemented, including their evaluation and their study &amp;reflection of the lesson.  One person from each group can then share with the full group.</a:t>
            </a:r>
          </a:p>
          <a:p>
            <a:r>
              <a:rPr lang="en-US" dirty="0" smtClean="0"/>
              <a:t>Guiding Questions:</a:t>
            </a:r>
          </a:p>
          <a:p>
            <a:pPr lvl="0"/>
            <a:r>
              <a:rPr lang="en-US" dirty="0" smtClean="0"/>
              <a:t>What LS skills did it integrate?</a:t>
            </a:r>
          </a:p>
          <a:p>
            <a:pPr lvl="0"/>
            <a:r>
              <a:rPr lang="en-US" dirty="0" smtClean="0"/>
              <a:t>What did the lesson entail?</a:t>
            </a:r>
          </a:p>
          <a:p>
            <a:pPr lvl="0"/>
            <a:r>
              <a:rPr lang="en-US" dirty="0" smtClean="0"/>
              <a:t>How did the lesson go?  What evidence of learning did you observe?</a:t>
            </a:r>
          </a:p>
          <a:p>
            <a:r>
              <a:rPr lang="en-US" dirty="0" smtClean="0"/>
              <a:t>What went well?  What would you do differently next time?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Sharing Outside Task #5: TIF Method Implementation</a:t>
            </a:r>
          </a:p>
          <a:p>
            <a:r>
              <a:rPr lang="en-US" dirty="0" smtClean="0"/>
              <a:t>(15 min)</a:t>
            </a:r>
          </a:p>
          <a:p>
            <a:r>
              <a:rPr lang="en-US" dirty="0" smtClean="0"/>
              <a:t>Slide: 6; Notes on TIF Method implementation</a:t>
            </a:r>
          </a:p>
          <a:p>
            <a:r>
              <a:rPr lang="en-US" dirty="0" smtClean="0"/>
              <a:t>In small groups, have participants share the TIF Method they implemented in their settings.</a:t>
            </a:r>
          </a:p>
          <a:p>
            <a:r>
              <a:rPr lang="en-US" dirty="0" smtClean="0"/>
              <a:t>Have a couple of participants share out with the larger group.</a:t>
            </a:r>
            <a:endParaRPr lang="en-US" dirty="0"/>
          </a:p>
        </p:txBody>
      </p:sp>
      <p:sp>
        <p:nvSpPr>
          <p:cNvPr id="4" name="Header Placeholder 3"/>
          <p:cNvSpPr>
            <a:spLocks noGrp="1"/>
          </p:cNvSpPr>
          <p:nvPr>
            <p:ph type="hdr" sz="quarter" idx="10"/>
          </p:nvPr>
        </p:nvSpPr>
        <p:spPr/>
        <p:txBody>
          <a:bodyPr/>
          <a:lstStyle/>
          <a:p>
            <a:r>
              <a:rPr lang="en-US" smtClean="0"/>
              <a:t>ACES PLC Meeting THREE</a:t>
            </a:r>
            <a:endParaRPr lang="en-US"/>
          </a:p>
        </p:txBody>
      </p:sp>
      <p:sp>
        <p:nvSpPr>
          <p:cNvPr id="5" name="Slide Number Placeholder 4"/>
          <p:cNvSpPr>
            <a:spLocks noGrp="1"/>
          </p:cNvSpPr>
          <p:nvPr>
            <p:ph type="sldNum" sz="quarter" idx="11"/>
          </p:nvPr>
        </p:nvSpPr>
        <p:spPr/>
        <p:txBody>
          <a:bodyPr/>
          <a:lstStyle/>
          <a:p>
            <a:fld id="{46690AAA-1ABE-4DBE-8359-ADF1A4E8CCA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Goals: Review Pre Task #1 from Meeting ONE</a:t>
            </a:r>
          </a:p>
          <a:p>
            <a:r>
              <a:rPr lang="en-US" dirty="0" smtClean="0"/>
              <a:t>(15 min)</a:t>
            </a:r>
          </a:p>
          <a:p>
            <a:r>
              <a:rPr lang="en-US" dirty="0" smtClean="0"/>
              <a:t>Slides: 7-8; HO p. 4</a:t>
            </a:r>
          </a:p>
          <a:p>
            <a:r>
              <a:rPr lang="en-US" dirty="0" smtClean="0"/>
              <a:t>Review Pre-Task #1 from meeting ONE, student goals.  In small groups, have participants refer to the NS category of their TIF at a glance (p. 12).  Discuss which skills the interviewed students need in the NS category.  Identify the skills &amp; sub skills needed and share with the group. (This will be the introduction or review of the NS category to set up this meeting so get specific with the skills/sub skills.)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7</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they discuss the skills &amp; sub skills, have them answer these 2 questions:</a:t>
            </a:r>
          </a:p>
          <a:p>
            <a:pPr lvl="0"/>
            <a:r>
              <a:rPr lang="en-US" dirty="0" smtClean="0"/>
              <a:t>What skills do you already teach in this category?</a:t>
            </a:r>
          </a:p>
          <a:p>
            <a:r>
              <a:rPr lang="en-US" dirty="0" smtClean="0"/>
              <a:t>What skills would you like to add?</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8</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NS Sample Activities: The Complete TIF</a:t>
            </a:r>
          </a:p>
          <a:p>
            <a:r>
              <a:rPr lang="en-US" dirty="0" smtClean="0"/>
              <a:t>(15 min)</a:t>
            </a:r>
          </a:p>
          <a:p>
            <a:r>
              <a:rPr lang="en-US" dirty="0" smtClean="0"/>
              <a:t>Slides: 9-10; HO p. 28; Complete TIF pp. 62-67</a:t>
            </a:r>
          </a:p>
          <a:p>
            <a:endParaRPr lang="en-US" dirty="0" smtClean="0"/>
          </a:p>
          <a:p>
            <a:r>
              <a:rPr lang="en-US" dirty="0" smtClean="0"/>
              <a:t>Refer participants to the NS category of The Complete TIF (pp. 62-67). </a:t>
            </a:r>
          </a:p>
          <a:p>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9</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4"/>
            <a:ext cx="9144000" cy="88696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0" name="Rectangle 9"/>
          <p:cNvSpPr/>
          <p:nvPr/>
        </p:nvSpPr>
        <p:spPr>
          <a:xfrm>
            <a:off x="-9141" y="6053333"/>
            <a:ext cx="2249423" cy="71323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1" name="Rectangle 10"/>
          <p:cNvSpPr/>
          <p:nvPr/>
        </p:nvSpPr>
        <p:spPr>
          <a:xfrm>
            <a:off x="2359156" y="6044190"/>
            <a:ext cx="6784847" cy="71323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Title 7"/>
          <p:cNvSpPr>
            <a:spLocks noGrp="1"/>
          </p:cNvSpPr>
          <p:nvPr>
            <p:ph type="ctrTitle"/>
          </p:nvPr>
        </p:nvSpPr>
        <p:spPr>
          <a:xfrm>
            <a:off x="2362200" y="4038601"/>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6"/>
            <a:ext cx="6705600" cy="685800"/>
          </a:xfrm>
        </p:spPr>
        <p:txBody>
          <a:bodyPr anchor="ctr">
            <a:normAutofit/>
          </a:bodyPr>
          <a:lstStyle>
            <a:lvl1pPr marL="0" indent="0" algn="l">
              <a:buNone/>
              <a:defRPr sz="2500">
                <a:solidFill>
                  <a:srgbClr val="FFFFFF"/>
                </a:solidFill>
              </a:defRPr>
            </a:lvl1pPr>
            <a:lvl2pPr marL="457133" indent="0" algn="ctr">
              <a:buNone/>
            </a:lvl2pPr>
            <a:lvl3pPr marL="914268" indent="0" algn="ctr">
              <a:buNone/>
            </a:lvl3pPr>
            <a:lvl4pPr marL="1371400" indent="0" algn="ctr">
              <a:buNone/>
            </a:lvl4pPr>
            <a:lvl5pPr marL="1828532" indent="0" algn="ctr">
              <a:buNone/>
            </a:lvl5pPr>
            <a:lvl6pPr marL="2285668" indent="0" algn="ctr">
              <a:buNone/>
            </a:lvl6pPr>
            <a:lvl7pPr marL="2742800" indent="0" algn="ctr">
              <a:buNone/>
            </a:lvl7pPr>
            <a:lvl8pPr marL="3199932" indent="0" algn="ctr">
              <a:buNone/>
            </a:lvl8pPr>
            <a:lvl9pPr marL="3657068"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700"/>
            <a:ext cx="2057400" cy="685800"/>
          </a:xfrm>
        </p:spPr>
        <p:txBody>
          <a:bodyPr>
            <a:noAutofit/>
          </a:bodyPr>
          <a:lstStyle>
            <a:lvl1pPr algn="ctr">
              <a:defRPr sz="2100">
                <a:solidFill>
                  <a:srgbClr val="FFFFFF"/>
                </a:solidFill>
              </a:defRPr>
            </a:lvl1pPr>
          </a:lstStyle>
          <a:p>
            <a:fld id="{FA8B27A5-89D1-4E0F-A379-D273090AC102}" type="datetime1">
              <a:rPr lang="en-US" smtClean="0"/>
              <a:pPr/>
              <a:t>4/17/2015</a:t>
            </a:fld>
            <a:endParaRPr lang="en-US"/>
          </a:p>
        </p:txBody>
      </p:sp>
      <p:sp>
        <p:nvSpPr>
          <p:cNvPr id="17" name="Footer Placeholder 16"/>
          <p:cNvSpPr>
            <a:spLocks noGrp="1"/>
          </p:cNvSpPr>
          <p:nvPr>
            <p:ph type="ftr" sz="quarter" idx="11"/>
          </p:nvPr>
        </p:nvSpPr>
        <p:spPr>
          <a:xfrm>
            <a:off x="2085393" y="236542"/>
            <a:ext cx="5867400" cy="365127"/>
          </a:xfrm>
        </p:spPr>
        <p:txBody>
          <a:bodyPr/>
          <a:lstStyle>
            <a:lvl1pPr algn="r">
              <a:defRPr>
                <a:solidFill>
                  <a:schemeClr val="tx2"/>
                </a:solidFill>
              </a:defRPr>
            </a:lvl1pPr>
          </a:lstStyle>
          <a:p>
            <a:r>
              <a:rPr lang="en-US" smtClean="0"/>
              <a:t>ACES PLC II, ATLAS, January 2015</a:t>
            </a:r>
            <a:endParaRPr lang="en-US"/>
          </a:p>
        </p:txBody>
      </p:sp>
      <p:sp>
        <p:nvSpPr>
          <p:cNvPr id="29" name="Slide Number Placeholder 28"/>
          <p:cNvSpPr>
            <a:spLocks noGrp="1"/>
          </p:cNvSpPr>
          <p:nvPr>
            <p:ph type="sldNum" sz="quarter" idx="12"/>
          </p:nvPr>
        </p:nvSpPr>
        <p:spPr>
          <a:xfrm>
            <a:off x="8001001" y="228600"/>
            <a:ext cx="838200" cy="381000"/>
          </a:xfrm>
        </p:spPr>
        <p:txBody>
          <a:bodyPr/>
          <a:lstStyle>
            <a:lvl1pPr>
              <a:defRPr>
                <a:solidFill>
                  <a:schemeClr val="tx2"/>
                </a:solidFill>
              </a:defRPr>
            </a:lvl1pPr>
          </a:lstStyle>
          <a:p>
            <a:fld id="{58F4FCFB-AAA4-4FF1-84EE-D3C7F75F194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2DA833-6004-4A3D-B164-FB6C1078AEE6}" type="datetime1">
              <a:rPr lang="en-US" smtClean="0"/>
              <a:pPr/>
              <a:t>4/17/2015</a:t>
            </a:fld>
            <a:endParaRPr lang="en-US"/>
          </a:p>
        </p:txBody>
      </p:sp>
      <p:sp>
        <p:nvSpPr>
          <p:cNvPr id="5" name="Footer Placeholder 4"/>
          <p:cNvSpPr>
            <a:spLocks noGrp="1"/>
          </p:cNvSpPr>
          <p:nvPr>
            <p:ph type="ftr" sz="quarter" idx="11"/>
          </p:nvPr>
        </p:nvSpPr>
        <p:spPr/>
        <p:txBody>
          <a:bodyPr/>
          <a:lstStyle/>
          <a:p>
            <a:r>
              <a:rPr lang="en-US" smtClean="0"/>
              <a:t>ACES PLC II, ATLAS, January 2015</a:t>
            </a:r>
            <a:endParaRPr lang="en-US"/>
          </a:p>
        </p:txBody>
      </p:sp>
      <p:sp>
        <p:nvSpPr>
          <p:cNvPr id="6" name="Slide Number Placeholder 5"/>
          <p:cNvSpPr>
            <a:spLocks noGrp="1"/>
          </p:cNvSpPr>
          <p:nvPr>
            <p:ph type="sldNum" sz="quarter" idx="12"/>
          </p:nvPr>
        </p:nvSpPr>
        <p:spPr/>
        <p:txBody>
          <a:bodyPr/>
          <a:lstStyle/>
          <a:p>
            <a:fld id="{58F4FCFB-AAA4-4FF1-84EE-D3C7F75F19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1" y="609608"/>
            <a:ext cx="2057400" cy="55165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6"/>
            <a:ext cx="2209800" cy="365127"/>
          </a:xfrm>
        </p:spPr>
        <p:txBody>
          <a:bodyPr/>
          <a:lstStyle/>
          <a:p>
            <a:fld id="{C81F5D86-C781-4ED3-ACF0-FAF875695751}" type="datetime1">
              <a:rPr lang="en-US" smtClean="0"/>
              <a:pPr/>
              <a:t>4/17/2015</a:t>
            </a:fld>
            <a:endParaRPr lang="en-US"/>
          </a:p>
        </p:txBody>
      </p:sp>
      <p:sp>
        <p:nvSpPr>
          <p:cNvPr id="5" name="Footer Placeholder 4"/>
          <p:cNvSpPr>
            <a:spLocks noGrp="1"/>
          </p:cNvSpPr>
          <p:nvPr>
            <p:ph type="ftr" sz="quarter" idx="11"/>
          </p:nvPr>
        </p:nvSpPr>
        <p:spPr>
          <a:xfrm>
            <a:off x="457206" y="6248211"/>
            <a:ext cx="5573483" cy="365127"/>
          </a:xfrm>
        </p:spPr>
        <p:txBody>
          <a:bodyPr/>
          <a:lstStyle/>
          <a:p>
            <a:r>
              <a:rPr lang="en-US" smtClean="0"/>
              <a:t>ACES PLC II, ATLAS, January 2015</a:t>
            </a:r>
            <a:endParaRPr lang="en-US"/>
          </a:p>
        </p:txBody>
      </p:sp>
      <p:sp>
        <p:nvSpPr>
          <p:cNvPr id="7" name="Rectangle 6"/>
          <p:cNvSpPr/>
          <p:nvPr/>
        </p:nvSpPr>
        <p:spPr bwMode="white">
          <a:xfrm>
            <a:off x="6096316"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8" name="Rectangle 7"/>
          <p:cNvSpPr/>
          <p:nvPr/>
        </p:nvSpPr>
        <p:spPr>
          <a:xfrm>
            <a:off x="6142036"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9" name="Rectangle 8"/>
          <p:cNvSpPr/>
          <p:nvPr/>
        </p:nvSpPr>
        <p:spPr>
          <a:xfrm>
            <a:off x="6142036" y="1"/>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7" y="144465"/>
            <a:ext cx="533400" cy="244477"/>
          </a:xfrm>
        </p:spPr>
        <p:txBody>
          <a:bodyPr/>
          <a:lstStyle/>
          <a:p>
            <a:fld id="{58F4FCFB-AAA4-4FF1-84EE-D3C7F75F19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7"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B6F341-C94E-4D21-80A7-0DC55AB1746F}" type="datetime1">
              <a:rPr lang="en-US" smtClean="0"/>
              <a:pPr/>
              <a:t>4/17/2015</a:t>
            </a:fld>
            <a:endParaRPr lang="en-US"/>
          </a:p>
        </p:txBody>
      </p:sp>
      <p:sp>
        <p:nvSpPr>
          <p:cNvPr id="5" name="Footer Placeholder 4"/>
          <p:cNvSpPr>
            <a:spLocks noGrp="1"/>
          </p:cNvSpPr>
          <p:nvPr>
            <p:ph type="ftr" sz="quarter" idx="11"/>
          </p:nvPr>
        </p:nvSpPr>
        <p:spPr/>
        <p:txBody>
          <a:bodyPr/>
          <a:lstStyle/>
          <a:p>
            <a:r>
              <a:rPr lang="en-US" smtClean="0"/>
              <a:t>ACES PLC II, ATLAS, January 2015</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8F4FCFB-AAA4-4FF1-84EE-D3C7F75F194D}" type="slidenum">
              <a:rPr lang="en-US" smtClean="0"/>
              <a:pPr/>
              <a:t>‹#›</a:t>
            </a:fld>
            <a:endParaRPr lang="en-US"/>
          </a:p>
        </p:txBody>
      </p:sp>
      <p:sp>
        <p:nvSpPr>
          <p:cNvPr id="8" name="Content Placeholder 7"/>
          <p:cNvSpPr>
            <a:spLocks noGrp="1"/>
          </p:cNvSpPr>
          <p:nvPr>
            <p:ph sz="quarter" idx="1"/>
          </p:nvPr>
        </p:nvSpPr>
        <p:spPr>
          <a:xfrm>
            <a:off x="612647"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7"/>
            <a:ext cx="7123113" cy="1673223"/>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4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5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A6153FC-39BF-4068-B054-320774B93700}" type="datetime1">
              <a:rPr lang="en-US" smtClean="0"/>
              <a:pPr/>
              <a:t>4/17/2015</a:t>
            </a:fld>
            <a:endParaRPr lang="en-US"/>
          </a:p>
        </p:txBody>
      </p:sp>
      <p:sp>
        <p:nvSpPr>
          <p:cNvPr id="13" name="Slide Number Placeholder 12"/>
          <p:cNvSpPr>
            <a:spLocks noGrp="1"/>
          </p:cNvSpPr>
          <p:nvPr>
            <p:ph type="sldNum" sz="quarter" idx="11"/>
          </p:nvPr>
        </p:nvSpPr>
        <p:spPr>
          <a:xfrm>
            <a:off x="0" y="1752600"/>
            <a:ext cx="1295400" cy="701679"/>
          </a:xfrm>
        </p:spPr>
        <p:txBody>
          <a:bodyPr>
            <a:noAutofit/>
          </a:bodyPr>
          <a:lstStyle>
            <a:lvl1pPr>
              <a:defRPr sz="2500">
                <a:solidFill>
                  <a:srgbClr val="FFFFFF"/>
                </a:solidFill>
              </a:defRPr>
            </a:lvl1pPr>
          </a:lstStyle>
          <a:p>
            <a:fld id="{58F4FCFB-AAA4-4FF1-84EE-D3C7F75F194D}"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ACES PLC II, ATLAS, January 2015</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9"/>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0" y="1589569"/>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1CF06C9-4F90-4873-BE5C-D8F7BEFBDEA2}" type="datetime1">
              <a:rPr lang="en-US" smtClean="0"/>
              <a:pPr/>
              <a:t>4/17/2015</a:t>
            </a:fld>
            <a:endParaRPr lang="en-US"/>
          </a:p>
        </p:txBody>
      </p:sp>
      <p:sp>
        <p:nvSpPr>
          <p:cNvPr id="10" name="Slide Number Placeholder 9"/>
          <p:cNvSpPr>
            <a:spLocks noGrp="1"/>
          </p:cNvSpPr>
          <p:nvPr>
            <p:ph type="sldNum" sz="quarter" idx="16"/>
          </p:nvPr>
        </p:nvSpPr>
        <p:spPr/>
        <p:txBody>
          <a:bodyPr rtlCol="0"/>
          <a:lstStyle/>
          <a:p>
            <a:fld id="{58F4FCFB-AAA4-4FF1-84EE-D3C7F75F194D}"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ACES PLC II, ATLAS, January 2015</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6"/>
            <a:ext cx="8153400" cy="869951"/>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1"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8A568B9-207D-49DB-A972-A154204AAA4A}" type="datetime1">
              <a:rPr lang="en-US" smtClean="0"/>
              <a:pPr/>
              <a:t>4/17/2015</a:t>
            </a:fld>
            <a:endParaRPr lang="en-US"/>
          </a:p>
        </p:txBody>
      </p:sp>
      <p:sp>
        <p:nvSpPr>
          <p:cNvPr id="12" name="Slide Number Placeholder 11"/>
          <p:cNvSpPr>
            <a:spLocks noGrp="1"/>
          </p:cNvSpPr>
          <p:nvPr>
            <p:ph type="sldNum" sz="quarter" idx="16"/>
          </p:nvPr>
        </p:nvSpPr>
        <p:spPr/>
        <p:txBody>
          <a:bodyPr rtlCol="0"/>
          <a:lstStyle/>
          <a:p>
            <a:fld id="{58F4FCFB-AAA4-4FF1-84EE-D3C7F75F194D}"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ACES PLC II, ATLAS, January 2015</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1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1" y="1752600"/>
            <a:ext cx="3886200" cy="640080"/>
          </a:xfrm>
          <a:solidFill>
            <a:schemeClr val="accent4"/>
          </a:solidFill>
        </p:spPr>
        <p:txBody>
          <a:bodyPr rtlCol="0" anchor="ctr"/>
          <a:lstStyle>
            <a:lvl1pPr marL="0" indent="0">
              <a:buFontTx/>
              <a:buNone/>
              <a:defRPr sz="21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0F94EF-C8C1-47CB-9D21-8501C31C9FD1}" type="datetime1">
              <a:rPr lang="en-US" smtClean="0"/>
              <a:pPr/>
              <a:t>4/17/2015</a:t>
            </a:fld>
            <a:endParaRPr lang="en-US"/>
          </a:p>
        </p:txBody>
      </p:sp>
      <p:sp>
        <p:nvSpPr>
          <p:cNvPr id="4" name="Footer Placeholder 3"/>
          <p:cNvSpPr>
            <a:spLocks noGrp="1"/>
          </p:cNvSpPr>
          <p:nvPr>
            <p:ph type="ftr" sz="quarter" idx="11"/>
          </p:nvPr>
        </p:nvSpPr>
        <p:spPr/>
        <p:txBody>
          <a:bodyPr/>
          <a:lstStyle/>
          <a:p>
            <a:r>
              <a:rPr lang="en-US" smtClean="0"/>
              <a:t>ACES PLC II, ATLAS, January 2015</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8F4FCFB-AAA4-4FF1-84EE-D3C7F75F19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0108F-2951-45DE-A155-23917B004BE5}" type="datetime1">
              <a:rPr lang="en-US" smtClean="0"/>
              <a:pPr/>
              <a:t>4/17/2015</a:t>
            </a:fld>
            <a:endParaRPr lang="en-US"/>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8F4FCFB-AAA4-4FF1-84EE-D3C7F75F19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6"/>
            <a:ext cx="8077200" cy="869951"/>
          </a:xfrm>
        </p:spPr>
        <p:txBody>
          <a:bodyPr anchor="ctr"/>
          <a:lstStyle>
            <a:lvl1pPr algn="l">
              <a:buNone/>
              <a:defRPr sz="45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6525F6B-4FF1-492D-992A-581379B90DC5}" type="datetime1">
              <a:rPr lang="en-US" smtClean="0"/>
              <a:pPr/>
              <a:t>4/17/2015</a:t>
            </a:fld>
            <a:endParaRPr lang="en-US"/>
          </a:p>
        </p:txBody>
      </p:sp>
      <p:sp>
        <p:nvSpPr>
          <p:cNvPr id="6" name="Footer Placeholder 5"/>
          <p:cNvSpPr>
            <a:spLocks noGrp="1"/>
          </p:cNvSpPr>
          <p:nvPr>
            <p:ph type="ftr" sz="quarter" idx="11"/>
          </p:nvPr>
        </p:nvSpPr>
        <p:spPr/>
        <p:txBody>
          <a:bodyPr/>
          <a:lstStyle/>
          <a:p>
            <a:r>
              <a:rPr lang="en-US" smtClean="0"/>
              <a:t>ACES PLC II, ATLAS, January 2015</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8F4FCFB-AAA4-4FF1-84EE-D3C7F75F194D}" type="slidenum">
              <a:rPr lang="en-US" smtClean="0"/>
              <a:pPr/>
              <a:t>‹#›</a:t>
            </a:fld>
            <a:endParaRPr lang="en-US"/>
          </a:p>
        </p:txBody>
      </p:sp>
      <p:sp>
        <p:nvSpPr>
          <p:cNvPr id="3" name="Text Placeholder 2"/>
          <p:cNvSpPr>
            <a:spLocks noGrp="1"/>
          </p:cNvSpPr>
          <p:nvPr>
            <p:ph type="body" idx="2"/>
          </p:nvPr>
        </p:nvSpPr>
        <p:spPr>
          <a:xfrm>
            <a:off x="609601"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39" tIns="182854" rIns="137139" bIns="91429"/>
          <a:lstStyle>
            <a:lvl1pPr marL="0" indent="0">
              <a:spcAft>
                <a:spcPts val="1001"/>
              </a:spcAft>
              <a:buNone/>
              <a:defRPr sz="1800"/>
            </a:lvl1pPr>
            <a:lvl2pPr>
              <a:buNone/>
              <a:defRPr sz="1000"/>
            </a:lvl2pPr>
            <a:lvl3pPr>
              <a:buNone/>
              <a:defRPr sz="1000"/>
            </a:lvl3pPr>
            <a:lvl4pPr>
              <a:buNone/>
              <a:defRPr sz="1000"/>
            </a:lvl4pPr>
            <a:lvl5pPr>
              <a:buNone/>
              <a:defRPr sz="10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1"/>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800"/>
            </a:lvl1pPr>
            <a:lvl2pPr>
              <a:buFontTx/>
              <a:buNone/>
              <a:defRPr sz="1000"/>
            </a:lvl2pPr>
            <a:lvl3pPr>
              <a:buFontTx/>
              <a:buNone/>
              <a:defRPr sz="1000"/>
            </a:lvl3pPr>
            <a:lvl4pPr>
              <a:buFontTx/>
              <a:buNone/>
              <a:defRPr sz="1000"/>
            </a:lvl4pPr>
            <a:lvl5pPr>
              <a:buFontTx/>
              <a:buNone/>
              <a:defRPr sz="1000"/>
            </a:lvl5pPr>
          </a:lstStyle>
          <a:p>
            <a:pPr lvl="0" eaLnBrk="1" latinLnBrk="0" hangingPunct="1"/>
            <a:r>
              <a:rPr kumimoji="0" lang="en-US" smtClean="0"/>
              <a:t>Click to edit Master text styles</a:t>
            </a:r>
          </a:p>
        </p:txBody>
      </p:sp>
      <p:sp>
        <p:nvSpPr>
          <p:cNvPr id="8" name="Rectangle 7"/>
          <p:cNvSpPr/>
          <p:nvPr/>
        </p:nvSpPr>
        <p:spPr bwMode="white">
          <a:xfrm>
            <a:off x="-9143" y="4572004"/>
            <a:ext cx="9144000" cy="88696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9143" y="4663443"/>
            <a:ext cx="1463040" cy="71323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0" name="Rectangle 9"/>
          <p:cNvSpPr/>
          <p:nvPr/>
        </p:nvSpPr>
        <p:spPr>
          <a:xfrm>
            <a:off x="1545340" y="4654302"/>
            <a:ext cx="7598663" cy="71323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1" y="1"/>
            <a:ext cx="100584" cy="686714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2" name="Date Placeholder 11"/>
          <p:cNvSpPr>
            <a:spLocks noGrp="1"/>
          </p:cNvSpPr>
          <p:nvPr>
            <p:ph type="dt" sz="half" idx="10"/>
          </p:nvPr>
        </p:nvSpPr>
        <p:spPr>
          <a:xfrm>
            <a:off x="6248400" y="6248402"/>
            <a:ext cx="2667000" cy="365127"/>
          </a:xfrm>
        </p:spPr>
        <p:txBody>
          <a:bodyPr rtlCol="0"/>
          <a:lstStyle/>
          <a:p>
            <a:fld id="{A8709F74-980F-460C-A463-FF090948066A}" type="datetime1">
              <a:rPr lang="en-US" smtClean="0"/>
              <a:pPr/>
              <a:t>4/17/2015</a:t>
            </a:fld>
            <a:endParaRPr lang="en-US"/>
          </a:p>
        </p:txBody>
      </p:sp>
      <p:sp>
        <p:nvSpPr>
          <p:cNvPr id="13" name="Slide Number Placeholder 12"/>
          <p:cNvSpPr>
            <a:spLocks noGrp="1"/>
          </p:cNvSpPr>
          <p:nvPr>
            <p:ph type="sldNum" sz="quarter" idx="11"/>
          </p:nvPr>
        </p:nvSpPr>
        <p:spPr>
          <a:xfrm>
            <a:off x="0" y="4667253"/>
            <a:ext cx="1447800" cy="663577"/>
          </a:xfrm>
        </p:spPr>
        <p:txBody>
          <a:bodyPr rtlCol="0"/>
          <a:lstStyle>
            <a:lvl1pPr>
              <a:defRPr sz="2800"/>
            </a:lvl1pPr>
          </a:lstStyle>
          <a:p>
            <a:fld id="{58F4FCFB-AAA4-4FF1-84EE-D3C7F75F194D}" type="slidenum">
              <a:rPr lang="en-US" smtClean="0"/>
              <a:pPr/>
              <a:t>‹#›</a:t>
            </a:fld>
            <a:endParaRPr lang="en-US"/>
          </a:p>
        </p:txBody>
      </p:sp>
      <p:sp>
        <p:nvSpPr>
          <p:cNvPr id="14" name="Footer Placeholder 13"/>
          <p:cNvSpPr>
            <a:spLocks noGrp="1"/>
          </p:cNvSpPr>
          <p:nvPr>
            <p:ph type="ftr" sz="quarter" idx="12"/>
          </p:nvPr>
        </p:nvSpPr>
        <p:spPr>
          <a:xfrm>
            <a:off x="1600200" y="6248211"/>
            <a:ext cx="4572000" cy="365127"/>
          </a:xfrm>
        </p:spPr>
        <p:txBody>
          <a:bodyPr rtlCol="0"/>
          <a:lstStyle/>
          <a:p>
            <a:r>
              <a:rPr lang="en-US" smtClean="0"/>
              <a:t>ACES PLC II, ATLAS, January 2015</a:t>
            </a:r>
            <a:endParaRPr lang="en-US"/>
          </a:p>
        </p:txBody>
      </p:sp>
      <p:sp>
        <p:nvSpPr>
          <p:cNvPr id="3" name="Picture Placeholder 2"/>
          <p:cNvSpPr>
            <a:spLocks noGrp="1"/>
          </p:cNvSpPr>
          <p:nvPr>
            <p:ph type="pic" idx="1"/>
          </p:nvPr>
        </p:nvSpPr>
        <p:spPr>
          <a:xfrm>
            <a:off x="1560579" y="3"/>
            <a:ext cx="7583423" cy="4568952"/>
          </a:xfrm>
          <a:solidFill>
            <a:schemeClr val="accent1">
              <a:tint val="40000"/>
            </a:schemeClr>
          </a:solidFill>
          <a:ln>
            <a:noFill/>
          </a:ln>
        </p:spPr>
        <p:txBody>
          <a:bodyPr/>
          <a:lstStyle>
            <a:lvl1pPr marL="0" indent="0">
              <a:buNone/>
              <a:defRPr sz="31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lIns="91429" tIns="45714" rIns="91429" bIns="45714"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7" y="1600200"/>
            <a:ext cx="8153400" cy="4526280"/>
          </a:xfrm>
          <a:prstGeom prst="rect">
            <a:avLst/>
          </a:prstGeom>
        </p:spPr>
        <p:txBody>
          <a:bodyPr vert="horz" lIns="91429" tIns="45714" rIns="91429" bIns="4571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2"/>
            <a:ext cx="2667000" cy="365127"/>
          </a:xfrm>
          <a:prstGeom prst="rect">
            <a:avLst/>
          </a:prstGeom>
        </p:spPr>
        <p:txBody>
          <a:bodyPr vert="horz" lIns="91429" tIns="45714" rIns="91429" bIns="45714" anchor="ctr" anchorCtr="0"/>
          <a:lstStyle>
            <a:lvl1pPr algn="l" eaLnBrk="1" latinLnBrk="0" hangingPunct="1">
              <a:defRPr kumimoji="0" sz="1400">
                <a:solidFill>
                  <a:schemeClr val="tx2"/>
                </a:solidFill>
              </a:defRPr>
            </a:lvl1pPr>
          </a:lstStyle>
          <a:p>
            <a:fld id="{2104754D-198D-4B4B-A20E-76FE22FC6BD1}" type="datetime1">
              <a:rPr lang="en-US" smtClean="0"/>
              <a:pPr/>
              <a:t>4/17/2015</a:t>
            </a:fld>
            <a:endParaRPr lang="en-US"/>
          </a:p>
        </p:txBody>
      </p:sp>
      <p:sp>
        <p:nvSpPr>
          <p:cNvPr id="3" name="Footer Placeholder 2"/>
          <p:cNvSpPr>
            <a:spLocks noGrp="1"/>
          </p:cNvSpPr>
          <p:nvPr>
            <p:ph type="ftr" sz="quarter" idx="3"/>
          </p:nvPr>
        </p:nvSpPr>
        <p:spPr>
          <a:xfrm>
            <a:off x="609607" y="6248211"/>
            <a:ext cx="5421083" cy="365127"/>
          </a:xfrm>
          <a:prstGeom prst="rect">
            <a:avLst/>
          </a:prstGeom>
        </p:spPr>
        <p:txBody>
          <a:bodyPr vert="horz" lIns="91429" tIns="45714" rIns="91429" bIns="45714" anchor="ctr"/>
          <a:lstStyle>
            <a:lvl1pPr algn="r" eaLnBrk="1" latinLnBrk="0" hangingPunct="1">
              <a:defRPr kumimoji="0" sz="1400">
                <a:solidFill>
                  <a:schemeClr val="tx2"/>
                </a:solidFill>
              </a:defRPr>
            </a:lvl1pPr>
          </a:lstStyle>
          <a:p>
            <a:r>
              <a:rPr lang="en-US" smtClean="0"/>
              <a:t>ACES PLC II, ATLAS, January 2015</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590552"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3"/>
            <a:ext cx="533400" cy="244477"/>
          </a:xfrm>
          <a:prstGeom prst="rect">
            <a:avLst/>
          </a:prstGeom>
        </p:spPr>
        <p:txBody>
          <a:bodyPr vert="horz" lIns="91429" tIns="45714" rIns="91429" bIns="45714" anchor="ctr" anchorCtr="0">
            <a:normAutofit/>
          </a:bodyPr>
          <a:lstStyle>
            <a:lvl1pPr algn="ctr" eaLnBrk="1" latinLnBrk="0" hangingPunct="1">
              <a:defRPr kumimoji="0" sz="1400" b="1">
                <a:solidFill>
                  <a:srgbClr val="FFFFFF"/>
                </a:solidFill>
              </a:defRPr>
            </a:lvl1pPr>
          </a:lstStyle>
          <a:p>
            <a:fld id="{58F4FCFB-AAA4-4FF1-84EE-D3C7F75F19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1" latinLnBrk="0" hangingPunct="1">
        <a:spcBef>
          <a:spcPct val="0"/>
        </a:spcBef>
        <a:buNone/>
        <a:defRPr kumimoji="0" sz="4500" kern="1200">
          <a:solidFill>
            <a:schemeClr val="tx2"/>
          </a:solidFill>
          <a:latin typeface="+mj-lt"/>
          <a:ea typeface="+mj-ea"/>
          <a:cs typeface="+mj-cs"/>
        </a:defRPr>
      </a:lvl1pPr>
    </p:titleStyle>
    <p:bodyStyle>
      <a:lvl1pPr marL="319993" indent="-319993" algn="l" rtl="0" eaLnBrk="1" latinLnBrk="0" hangingPunct="1">
        <a:spcBef>
          <a:spcPts val="700"/>
        </a:spcBef>
        <a:buClr>
          <a:schemeClr val="accent2"/>
        </a:buClr>
        <a:buSzPct val="60000"/>
        <a:buFont typeface="Wingdings"/>
        <a:buChar char=""/>
        <a:defRPr kumimoji="0" sz="2800" kern="1200">
          <a:solidFill>
            <a:schemeClr val="tx1"/>
          </a:solidFill>
          <a:latin typeface="+mn-lt"/>
          <a:ea typeface="+mn-ea"/>
          <a:cs typeface="+mn-cs"/>
        </a:defRPr>
      </a:lvl1pPr>
      <a:lvl2pPr marL="639985" indent="-274279" algn="l" rtl="0" eaLnBrk="1" latinLnBrk="0" hangingPunct="1">
        <a:spcBef>
          <a:spcPts val="550"/>
        </a:spcBef>
        <a:buClr>
          <a:schemeClr val="accent1"/>
        </a:buClr>
        <a:buSzPct val="70000"/>
        <a:buFont typeface="Wingdings 2"/>
        <a:buChar char=""/>
        <a:defRPr kumimoji="0" sz="2500" kern="1200">
          <a:solidFill>
            <a:schemeClr val="tx1"/>
          </a:solidFill>
          <a:latin typeface="+mn-lt"/>
          <a:ea typeface="+mn-ea"/>
          <a:cs typeface="+mn-cs"/>
        </a:defRPr>
      </a:lvl2pPr>
      <a:lvl3pPr marL="914268" indent="-228568" algn="l" rtl="0" eaLnBrk="1" latinLnBrk="0" hangingPunct="1">
        <a:spcBef>
          <a:spcPts val="500"/>
        </a:spcBef>
        <a:buClr>
          <a:schemeClr val="accent2"/>
        </a:buClr>
        <a:buSzPct val="75000"/>
        <a:buFont typeface="Wingdings"/>
        <a:buChar char=""/>
        <a:defRPr kumimoji="0" sz="2500" kern="1200">
          <a:solidFill>
            <a:schemeClr val="tx1"/>
          </a:solidFill>
          <a:latin typeface="+mn-lt"/>
          <a:ea typeface="+mn-ea"/>
          <a:cs typeface="+mn-cs"/>
        </a:defRPr>
      </a:lvl3pPr>
      <a:lvl4pPr marL="1371400" indent="-228568" algn="l" rtl="0" eaLnBrk="1" latinLnBrk="0" hangingPunct="1">
        <a:spcBef>
          <a:spcPts val="399"/>
        </a:spcBef>
        <a:buClr>
          <a:schemeClr val="accent3"/>
        </a:buClr>
        <a:buSzPct val="75000"/>
        <a:buFont typeface="Wingdings"/>
        <a:buChar char=""/>
        <a:defRPr kumimoji="0" sz="2100" kern="1200">
          <a:solidFill>
            <a:schemeClr val="tx1"/>
          </a:solidFill>
          <a:latin typeface="+mn-lt"/>
          <a:ea typeface="+mn-ea"/>
          <a:cs typeface="+mn-cs"/>
        </a:defRPr>
      </a:lvl4pPr>
      <a:lvl5pPr marL="1828532" indent="-228568" algn="l" rtl="0" eaLnBrk="1" latinLnBrk="0" hangingPunct="1">
        <a:spcBef>
          <a:spcPts val="399"/>
        </a:spcBef>
        <a:buClr>
          <a:schemeClr val="accent4"/>
        </a:buClr>
        <a:buSzPct val="65000"/>
        <a:buFont typeface="Wingdings"/>
        <a:buChar char=""/>
        <a:defRPr kumimoji="0" sz="2100" kern="1200">
          <a:solidFill>
            <a:schemeClr val="tx1"/>
          </a:solidFill>
          <a:latin typeface="+mn-lt"/>
          <a:ea typeface="+mn-ea"/>
          <a:cs typeface="+mn-cs"/>
        </a:defRPr>
      </a:lvl5pPr>
      <a:lvl6pPr marL="2102814" indent="-22856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093" indent="-22856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372" indent="-22856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654" indent="-22856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3" algn="l" rtl="0" eaLnBrk="1" latinLnBrk="0" hangingPunct="1">
        <a:defRPr kumimoji="0" kern="1200">
          <a:solidFill>
            <a:schemeClr val="tx1"/>
          </a:solidFill>
          <a:latin typeface="+mn-lt"/>
          <a:ea typeface="+mn-ea"/>
          <a:cs typeface="+mn-cs"/>
        </a:defRPr>
      </a:lvl2pPr>
      <a:lvl3pPr marL="914268" algn="l" rtl="0" eaLnBrk="1" latinLnBrk="0" hangingPunct="1">
        <a:defRPr kumimoji="0" kern="1200">
          <a:solidFill>
            <a:schemeClr val="tx1"/>
          </a:solidFill>
          <a:latin typeface="+mn-lt"/>
          <a:ea typeface="+mn-ea"/>
          <a:cs typeface="+mn-cs"/>
        </a:defRPr>
      </a:lvl3pPr>
      <a:lvl4pPr marL="1371400" algn="l" rtl="0" eaLnBrk="1" latinLnBrk="0" hangingPunct="1">
        <a:defRPr kumimoji="0" kern="1200">
          <a:solidFill>
            <a:schemeClr val="tx1"/>
          </a:solidFill>
          <a:latin typeface="+mn-lt"/>
          <a:ea typeface="+mn-ea"/>
          <a:cs typeface="+mn-cs"/>
        </a:defRPr>
      </a:lvl4pPr>
      <a:lvl5pPr marL="1828532" algn="l" rtl="0" eaLnBrk="1" latinLnBrk="0" hangingPunct="1">
        <a:defRPr kumimoji="0" kern="1200">
          <a:solidFill>
            <a:schemeClr val="tx1"/>
          </a:solidFill>
          <a:latin typeface="+mn-lt"/>
          <a:ea typeface="+mn-ea"/>
          <a:cs typeface="+mn-cs"/>
        </a:defRPr>
      </a:lvl5pPr>
      <a:lvl6pPr marL="2285668" algn="l" rtl="0" eaLnBrk="1" latinLnBrk="0" hangingPunct="1">
        <a:defRPr kumimoji="0" kern="1200">
          <a:solidFill>
            <a:schemeClr val="tx1"/>
          </a:solidFill>
          <a:latin typeface="+mn-lt"/>
          <a:ea typeface="+mn-ea"/>
          <a:cs typeface="+mn-cs"/>
        </a:defRPr>
      </a:lvl6pPr>
      <a:lvl7pPr marL="2742800" algn="l" rtl="0" eaLnBrk="1" latinLnBrk="0" hangingPunct="1">
        <a:defRPr kumimoji="0" kern="1200">
          <a:solidFill>
            <a:schemeClr val="tx1"/>
          </a:solidFill>
          <a:latin typeface="+mn-lt"/>
          <a:ea typeface="+mn-ea"/>
          <a:cs typeface="+mn-cs"/>
        </a:defRPr>
      </a:lvl7pPr>
      <a:lvl8pPr marL="3199932" algn="l" rtl="0" eaLnBrk="1" latinLnBrk="0" hangingPunct="1">
        <a:defRPr kumimoji="0" kern="1200">
          <a:solidFill>
            <a:schemeClr val="tx1"/>
          </a:solidFill>
          <a:latin typeface="+mn-lt"/>
          <a:ea typeface="+mn-ea"/>
          <a:cs typeface="+mn-cs"/>
        </a:defRPr>
      </a:lvl8pPr>
      <a:lvl9pPr marL="365706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V9t1z23_Y40&amp;feature=em-uploademai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atlasabe.org/resources/ace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atlasabe.org/resources/aces/aces-plc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810000"/>
            <a:ext cx="8077200" cy="20574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b="1" u="sng" dirty="0" smtClean="0"/>
              <a:t>ACES</a:t>
            </a:r>
            <a:r>
              <a:rPr lang="en-US" dirty="0" smtClean="0"/>
              <a:t> Professional Learning Community II</a:t>
            </a:r>
            <a:br>
              <a:rPr lang="en-US" dirty="0" smtClean="0"/>
            </a:br>
            <a:r>
              <a:rPr lang="en-US" sz="5900" dirty="0" smtClean="0"/>
              <a:t>Meeting Three</a:t>
            </a:r>
            <a:endParaRPr lang="en-US" dirty="0"/>
          </a:p>
        </p:txBody>
      </p:sp>
      <p:sp>
        <p:nvSpPr>
          <p:cNvPr id="2" name="Text Placeholder 1"/>
          <p:cNvSpPr>
            <a:spLocks noGrp="1"/>
          </p:cNvSpPr>
          <p:nvPr>
            <p:ph type="subTitle" idx="1"/>
          </p:nvPr>
        </p:nvSpPr>
        <p:spPr/>
        <p:txBody>
          <a:bodyPr/>
          <a:lstStyle/>
          <a:p>
            <a:r>
              <a:rPr lang="en-US" dirty="0" smtClean="0"/>
              <a:t> </a:t>
            </a:r>
            <a:endParaRPr lang="en-US" dirty="0"/>
          </a:p>
        </p:txBody>
      </p:sp>
      <p:pic>
        <p:nvPicPr>
          <p:cNvPr id="1026" name="Picture 2" descr="C:\Users\pvinogradov01\Desktop\ACES-logo.jpg"/>
          <p:cNvPicPr>
            <a:picLocks noChangeAspect="1" noChangeArrowheads="1"/>
          </p:cNvPicPr>
          <p:nvPr/>
        </p:nvPicPr>
        <p:blipFill>
          <a:blip r:embed="rId3" cstate="print"/>
          <a:srcRect/>
          <a:stretch>
            <a:fillRect/>
          </a:stretch>
        </p:blipFill>
        <p:spPr bwMode="auto">
          <a:xfrm>
            <a:off x="838200" y="457201"/>
            <a:ext cx="7086600" cy="3248025"/>
          </a:xfrm>
          <a:prstGeom prst="rect">
            <a:avLst/>
          </a:prstGeom>
          <a:noFill/>
        </p:spPr>
      </p:pic>
      <p:sp>
        <p:nvSpPr>
          <p:cNvPr id="5" name="Slide Number Placeholder 4"/>
          <p:cNvSpPr>
            <a:spLocks noGrp="1"/>
          </p:cNvSpPr>
          <p:nvPr>
            <p:ph type="sldNum" sz="quarter" idx="12"/>
          </p:nvPr>
        </p:nvSpPr>
        <p:spPr/>
        <p:txBody>
          <a:bodyPr/>
          <a:lstStyle/>
          <a:p>
            <a:fld id="{58F4FCFB-AAA4-4FF1-84EE-D3C7F75F194D}" type="slidenum">
              <a:rPr lang="en-US" smtClean="0"/>
              <a:pPr/>
              <a:t>1</a:t>
            </a:fld>
            <a:endParaRPr lang="en-US"/>
          </a:p>
        </p:txBody>
      </p:sp>
      <p:sp>
        <p:nvSpPr>
          <p:cNvPr id="6" name="Footer Placeholder 5"/>
          <p:cNvSpPr>
            <a:spLocks noGrp="1"/>
          </p:cNvSpPr>
          <p:nvPr>
            <p:ph type="ftr" sz="quarter" idx="11"/>
          </p:nvPr>
        </p:nvSpPr>
        <p:spPr>
          <a:xfrm>
            <a:off x="304800" y="6248400"/>
            <a:ext cx="5867400" cy="365127"/>
          </a:xfrm>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Complete TIF</a:t>
            </a:r>
            <a:endParaRPr lang="en-US" dirty="0"/>
          </a:p>
        </p:txBody>
      </p:sp>
      <p:sp>
        <p:nvSpPr>
          <p:cNvPr id="3" name="Content Placeholder 2"/>
          <p:cNvSpPr>
            <a:spLocks noGrp="1"/>
          </p:cNvSpPr>
          <p:nvPr>
            <p:ph sz="quarter" idx="1"/>
          </p:nvPr>
        </p:nvSpPr>
        <p:spPr>
          <a:xfrm>
            <a:off x="228600" y="1828800"/>
            <a:ext cx="4876800" cy="4800600"/>
          </a:xfrm>
        </p:spPr>
        <p:txBody>
          <a:bodyPr>
            <a:normAutofit/>
          </a:bodyPr>
          <a:lstStyle/>
          <a:p>
            <a:r>
              <a:rPr lang="en-US" dirty="0" smtClean="0"/>
              <a:t>Navigate the complete TIF to find sample activities for the NS sub-skills (pp. 62-67).</a:t>
            </a:r>
          </a:p>
          <a:p>
            <a:r>
              <a:rPr lang="en-US" dirty="0" smtClean="0"/>
              <a:t>Choose 2 sample activities you could tweak and use with your students. (1 must be a technology activity.)  </a:t>
            </a:r>
          </a:p>
          <a:p>
            <a:r>
              <a:rPr lang="en-US" dirty="0" smtClean="0"/>
              <a:t>Discuss your choice with your partner/group.  </a:t>
            </a:r>
          </a:p>
          <a:p>
            <a:endParaRPr lang="en-US" dirty="0" smtClean="0"/>
          </a:p>
        </p:txBody>
      </p:sp>
      <p:sp>
        <p:nvSpPr>
          <p:cNvPr id="5" name="TextBox 4"/>
          <p:cNvSpPr txBox="1"/>
          <p:nvPr/>
        </p:nvSpPr>
        <p:spPr>
          <a:xfrm>
            <a:off x="5105400" y="3429000"/>
            <a:ext cx="3810000" cy="2862310"/>
          </a:xfrm>
          <a:prstGeom prst="rect">
            <a:avLst/>
          </a:prstGeom>
          <a:noFill/>
          <a:ln w="28575">
            <a:solidFill>
              <a:srgbClr val="FF0000"/>
            </a:solidFill>
          </a:ln>
        </p:spPr>
        <p:txBody>
          <a:bodyPr wrap="square" lIns="91429" tIns="45714" rIns="91429" bIns="45714" rtlCol="0">
            <a:spAutoFit/>
          </a:bodyPr>
          <a:lstStyle/>
          <a:p>
            <a:r>
              <a:rPr lang="en-US" sz="3000" dirty="0" smtClean="0"/>
              <a:t>Then share out sample activity “finds” with the large group.  How could this activity work in different contexts?</a:t>
            </a:r>
            <a:endParaRPr lang="en-US" sz="3000" dirty="0"/>
          </a:p>
        </p:txBody>
      </p:sp>
      <p:grpSp>
        <p:nvGrpSpPr>
          <p:cNvPr id="4" name="Group 10"/>
          <p:cNvGrpSpPr>
            <a:grpSpLocks/>
          </p:cNvGrpSpPr>
          <p:nvPr/>
        </p:nvGrpSpPr>
        <p:grpSpPr bwMode="auto">
          <a:xfrm>
            <a:off x="4800600" y="685800"/>
            <a:ext cx="4184650" cy="1933575"/>
            <a:chOff x="3193" y="1560"/>
            <a:chExt cx="6590" cy="3045"/>
          </a:xfrm>
        </p:grpSpPr>
        <p:grpSp>
          <p:nvGrpSpPr>
            <p:cNvPr id="6" name="Group 11"/>
            <p:cNvGrpSpPr>
              <a:grpSpLocks/>
            </p:cNvGrpSpPr>
            <p:nvPr/>
          </p:nvGrpSpPr>
          <p:grpSpPr bwMode="auto">
            <a:xfrm>
              <a:off x="3193" y="1560"/>
              <a:ext cx="2415" cy="2850"/>
              <a:chOff x="2205" y="2040"/>
              <a:chExt cx="2400" cy="2730"/>
            </a:xfrm>
          </p:grpSpPr>
          <p:sp>
            <p:nvSpPr>
              <p:cNvPr id="9" name="AutoShape 12"/>
              <p:cNvSpPr>
                <a:spLocks noChangeArrowheads="1"/>
              </p:cNvSpPr>
              <p:nvPr/>
            </p:nvSpPr>
            <p:spPr bwMode="auto">
              <a:xfrm flipV="1">
                <a:off x="3300" y="2040"/>
                <a:ext cx="840" cy="1605"/>
              </a:xfrm>
              <a:prstGeom prst="downArrow">
                <a:avLst>
                  <a:gd name="adj1" fmla="val 50000"/>
                  <a:gd name="adj2" fmla="val 47768"/>
                </a:avLst>
              </a:prstGeom>
              <a:solidFill>
                <a:srgbClr val="9966FF"/>
              </a:solidFill>
              <a:ln w="9525">
                <a:solidFill>
                  <a:srgbClr val="7030A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10" name="AutoShape 13"/>
              <p:cNvSpPr>
                <a:spLocks noChangeArrowheads="1"/>
              </p:cNvSpPr>
              <p:nvPr/>
            </p:nvSpPr>
            <p:spPr bwMode="auto">
              <a:xfrm>
                <a:off x="2205" y="2820"/>
                <a:ext cx="1725" cy="1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966FF"/>
              </a:solidFill>
              <a:ln w="9525">
                <a:solidFill>
                  <a:srgbClr val="9966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14"/>
              <p:cNvSpPr>
                <a:spLocks noChangeArrowheads="1"/>
              </p:cNvSpPr>
              <p:nvPr/>
            </p:nvSpPr>
            <p:spPr bwMode="auto">
              <a:xfrm>
                <a:off x="3045" y="3900"/>
                <a:ext cx="1560" cy="870"/>
              </a:xfrm>
              <a:prstGeom prst="rightArrow">
                <a:avLst>
                  <a:gd name="adj1" fmla="val 50000"/>
                  <a:gd name="adj2" fmla="val 44828"/>
                </a:avLst>
              </a:prstGeom>
              <a:solidFill>
                <a:srgbClr val="9966FF"/>
              </a:solidFill>
              <a:ln w="9525">
                <a:solidFill>
                  <a:srgbClr val="9966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5"/>
              <p:cNvSpPr>
                <a:spLocks noChangeArrowheads="1"/>
              </p:cNvSpPr>
              <p:nvPr/>
            </p:nvSpPr>
            <p:spPr bwMode="auto">
              <a:xfrm>
                <a:off x="3375" y="2880"/>
                <a:ext cx="120" cy="8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6"/>
              <p:cNvSpPr>
                <a:spLocks noChangeArrowheads="1"/>
              </p:cNvSpPr>
              <p:nvPr/>
            </p:nvSpPr>
            <p:spPr bwMode="auto">
              <a:xfrm>
                <a:off x="3120" y="3990"/>
                <a:ext cx="870" cy="1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Text Box 17"/>
            <p:cNvSpPr txBox="1">
              <a:spLocks noChangeArrowheads="1"/>
            </p:cNvSpPr>
            <p:nvPr/>
          </p:nvSpPr>
          <p:spPr bwMode="auto">
            <a:xfrm>
              <a:off x="4413" y="1605"/>
              <a:ext cx="5370" cy="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1"/>
                </a:spcAft>
              </a:pPr>
              <a:r>
                <a:rPr lang="en-US" sz="3500" b="1" dirty="0" smtClean="0">
                  <a:latin typeface="Calibri" pitchFamily="34" charset="0"/>
                  <a:cs typeface="Arial" pitchFamily="34" charset="0"/>
                </a:rPr>
                <a:t>Transitions</a:t>
              </a:r>
            </a:p>
            <a:p>
              <a:pPr fontAlgn="base">
                <a:spcBef>
                  <a:spcPct val="0"/>
                </a:spcBef>
                <a:spcAft>
                  <a:spcPts val="1001"/>
                </a:spcAft>
              </a:pPr>
              <a:r>
                <a:rPr lang="en-US" sz="3500" b="1" dirty="0" smtClean="0">
                  <a:latin typeface="Calibri" pitchFamily="34" charset="0"/>
                  <a:cs typeface="Arial" pitchFamily="34" charset="0"/>
                </a:rPr>
                <a:t>    Integration     </a:t>
              </a:r>
            </a:p>
            <a:p>
              <a:pPr fontAlgn="base">
                <a:spcBef>
                  <a:spcPct val="0"/>
                </a:spcBef>
                <a:spcAft>
                  <a:spcPts val="1001"/>
                </a:spcAft>
              </a:pPr>
              <a:r>
                <a:rPr lang="en-US" sz="3500" b="1" dirty="0" smtClean="0">
                  <a:latin typeface="Calibri" pitchFamily="34" charset="0"/>
                  <a:cs typeface="Arial" pitchFamily="34" charset="0"/>
                </a:rPr>
                <a:t>       Framework</a:t>
              </a:r>
              <a:endParaRPr lang="en-US" dirty="0" smtClean="0">
                <a:latin typeface="Arial" pitchFamily="34" charset="0"/>
                <a:cs typeface="Arial" pitchFamily="34" charset="0"/>
              </a:endParaRPr>
            </a:p>
          </p:txBody>
        </p:sp>
      </p:grpSp>
      <p:sp>
        <p:nvSpPr>
          <p:cNvPr id="14" name="Slide Number Placeholder 13"/>
          <p:cNvSpPr>
            <a:spLocks noGrp="1"/>
          </p:cNvSpPr>
          <p:nvPr>
            <p:ph type="sldNum" sz="quarter" idx="12"/>
          </p:nvPr>
        </p:nvSpPr>
        <p:spPr/>
        <p:txBody>
          <a:bodyPr>
            <a:normAutofit fontScale="85000" lnSpcReduction="20000"/>
          </a:bodyPr>
          <a:lstStyle/>
          <a:p>
            <a:fld id="{58F4FCFB-AAA4-4FF1-84EE-D3C7F75F194D}" type="slidenum">
              <a:rPr lang="en-US" smtClean="0"/>
              <a:pPr/>
              <a:t>10</a:t>
            </a:fld>
            <a:endParaRPr lang="en-US"/>
          </a:p>
        </p:txBody>
      </p:sp>
      <p:sp>
        <p:nvSpPr>
          <p:cNvPr id="15" name="Footer Placeholder 14"/>
          <p:cNvSpPr>
            <a:spLocks noGrp="1"/>
          </p:cNvSpPr>
          <p:nvPr>
            <p:ph type="ftr" sz="quarter" idx="11"/>
          </p:nvPr>
        </p:nvSpPr>
        <p:spPr/>
        <p:txBody>
          <a:bodyPr/>
          <a:lstStyle/>
          <a:p>
            <a:r>
              <a:rPr lang="en-US" smtClean="0"/>
              <a:t>ACES PLC II, ATLAS, January 2015</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51202" name="Picture 2" descr="http://mrsmorrittscience.weebly.com/uploads/1/4/1/0/14101906/1372110452.jpg"/>
          <p:cNvPicPr>
            <a:picLocks noChangeAspect="1" noChangeArrowheads="1"/>
          </p:cNvPicPr>
          <p:nvPr/>
        </p:nvPicPr>
        <p:blipFill>
          <a:blip r:embed="rId3" cstate="print"/>
          <a:srcRect/>
          <a:stretch>
            <a:fillRect/>
          </a:stretch>
        </p:blipFill>
        <p:spPr bwMode="auto">
          <a:xfrm>
            <a:off x="228605" y="1676401"/>
            <a:ext cx="8607610" cy="4762500"/>
          </a:xfrm>
          <a:prstGeom prst="rect">
            <a:avLst/>
          </a:prstGeom>
          <a:noFill/>
        </p:spPr>
      </p:pic>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11</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Contexts…	</a:t>
            </a:r>
            <a:endParaRPr lang="en-US" dirty="0"/>
          </a:p>
        </p:txBody>
      </p:sp>
      <p:sp>
        <p:nvSpPr>
          <p:cNvPr id="3" name="Content Placeholder 2"/>
          <p:cNvSpPr>
            <a:spLocks noGrp="1"/>
          </p:cNvSpPr>
          <p:nvPr>
            <p:ph sz="quarter" idx="1"/>
          </p:nvPr>
        </p:nvSpPr>
        <p:spPr>
          <a:xfrm>
            <a:off x="152400" y="1600200"/>
            <a:ext cx="3429000" cy="848832"/>
          </a:xfrm>
        </p:spPr>
        <p:txBody>
          <a:bodyPr>
            <a:normAutofit/>
          </a:bodyPr>
          <a:lstStyle/>
          <a:p>
            <a:pPr algn="ctr">
              <a:buNone/>
            </a:pPr>
            <a:r>
              <a:rPr lang="en-US" dirty="0" smtClean="0"/>
              <a:t>The Classroom:</a:t>
            </a:r>
          </a:p>
        </p:txBody>
      </p:sp>
      <p:sp>
        <p:nvSpPr>
          <p:cNvPr id="4" name="Content Placeholder 3"/>
          <p:cNvSpPr>
            <a:spLocks noGrp="1"/>
          </p:cNvSpPr>
          <p:nvPr>
            <p:ph sz="quarter" idx="2"/>
          </p:nvPr>
        </p:nvSpPr>
        <p:spPr>
          <a:xfrm>
            <a:off x="4191000" y="1524000"/>
            <a:ext cx="4953000" cy="1382231"/>
          </a:xfrm>
        </p:spPr>
        <p:txBody>
          <a:bodyPr>
            <a:normAutofit/>
          </a:bodyPr>
          <a:lstStyle/>
          <a:p>
            <a:pPr algn="ctr">
              <a:buNone/>
            </a:pPr>
            <a:r>
              <a:rPr lang="en-US" dirty="0" smtClean="0"/>
              <a:t>Corrections</a:t>
            </a:r>
          </a:p>
        </p:txBody>
      </p:sp>
      <p:sp>
        <p:nvSpPr>
          <p:cNvPr id="7" name="Slide Number Placeholder 6"/>
          <p:cNvSpPr>
            <a:spLocks noGrp="1"/>
          </p:cNvSpPr>
          <p:nvPr>
            <p:ph type="sldNum" sz="quarter" idx="16"/>
          </p:nvPr>
        </p:nvSpPr>
        <p:spPr/>
        <p:txBody>
          <a:bodyPr>
            <a:normAutofit fontScale="85000" lnSpcReduction="20000"/>
          </a:bodyPr>
          <a:lstStyle/>
          <a:p>
            <a:fld id="{58F4FCFB-AAA4-4FF1-84EE-D3C7F75F194D}" type="slidenum">
              <a:rPr lang="en-US" smtClean="0"/>
              <a:pPr/>
              <a:t>12</a:t>
            </a:fld>
            <a:endParaRPr lang="en-US"/>
          </a:p>
        </p:txBody>
      </p:sp>
      <p:sp>
        <p:nvSpPr>
          <p:cNvPr id="8" name="Footer Placeholder 7"/>
          <p:cNvSpPr>
            <a:spLocks noGrp="1"/>
          </p:cNvSpPr>
          <p:nvPr>
            <p:ph type="ftr" sz="quarter" idx="17"/>
          </p:nvPr>
        </p:nvSpPr>
        <p:spPr>
          <a:xfrm>
            <a:off x="3581400" y="6324600"/>
            <a:ext cx="5421083" cy="365127"/>
          </a:xfrm>
        </p:spPr>
        <p:txBody>
          <a:bodyPr/>
          <a:lstStyle/>
          <a:p>
            <a:r>
              <a:rPr lang="en-US" smtClean="0"/>
              <a:t>ACES PLC II, ATLAS, January 2015</a:t>
            </a:r>
            <a:endParaRPr lang="en-US" dirty="0"/>
          </a:p>
        </p:txBody>
      </p:sp>
      <p:pic>
        <p:nvPicPr>
          <p:cNvPr id="34818" name="Picture 2" descr="http://onedublin.files.wordpress.com/2013/03/dublin-unified-school-district-adult-education-classroom-2.jpg"/>
          <p:cNvPicPr>
            <a:picLocks noChangeAspect="1" noChangeArrowheads="1"/>
          </p:cNvPicPr>
          <p:nvPr/>
        </p:nvPicPr>
        <p:blipFill>
          <a:blip r:embed="rId3" cstate="print"/>
          <a:srcRect/>
          <a:stretch>
            <a:fillRect/>
          </a:stretch>
        </p:blipFill>
        <p:spPr bwMode="auto">
          <a:xfrm>
            <a:off x="304800" y="2133600"/>
            <a:ext cx="3454400" cy="2590800"/>
          </a:xfrm>
          <a:prstGeom prst="rect">
            <a:avLst/>
          </a:prstGeom>
          <a:noFill/>
        </p:spPr>
      </p:pic>
      <p:pic>
        <p:nvPicPr>
          <p:cNvPr id="34820" name="Picture 4" descr="http://literacyforlife.org/files/LFL05202014-28.jpg"/>
          <p:cNvPicPr>
            <a:picLocks noChangeAspect="1" noChangeArrowheads="1"/>
          </p:cNvPicPr>
          <p:nvPr/>
        </p:nvPicPr>
        <p:blipFill>
          <a:blip r:embed="rId4" cstate="print"/>
          <a:srcRect/>
          <a:stretch>
            <a:fillRect/>
          </a:stretch>
        </p:blipFill>
        <p:spPr bwMode="auto">
          <a:xfrm>
            <a:off x="4419600" y="2133600"/>
            <a:ext cx="1771650" cy="2362200"/>
          </a:xfrm>
          <a:prstGeom prst="rect">
            <a:avLst/>
          </a:prstGeom>
          <a:noFill/>
        </p:spPr>
      </p:pic>
      <p:pic>
        <p:nvPicPr>
          <p:cNvPr id="34822" name="Picture 6" descr="http://www.literacysource.org/wp-content/uploads/2014/01/075_2013-Wenmei-Hill.png"/>
          <p:cNvPicPr>
            <a:picLocks noChangeAspect="1" noChangeArrowheads="1"/>
          </p:cNvPicPr>
          <p:nvPr/>
        </p:nvPicPr>
        <p:blipFill>
          <a:blip r:embed="rId5" cstate="print"/>
          <a:srcRect/>
          <a:stretch>
            <a:fillRect/>
          </a:stretch>
        </p:blipFill>
        <p:spPr bwMode="auto">
          <a:xfrm>
            <a:off x="6324600" y="2438400"/>
            <a:ext cx="2633628" cy="1752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fontScale="90000"/>
          </a:bodyPr>
          <a:lstStyle/>
          <a:p>
            <a:r>
              <a:rPr lang="en-US" sz="4000" dirty="0" smtClean="0"/>
              <a:t>ACES Process: Step 1: Assess a Lesson</a:t>
            </a:r>
            <a:r>
              <a:rPr lang="en-US" dirty="0" smtClean="0"/>
              <a:t/>
            </a:r>
            <a:br>
              <a:rPr lang="en-US" dirty="0" smtClean="0"/>
            </a:br>
            <a:r>
              <a:rPr lang="en-US" sz="4000" dirty="0" smtClean="0"/>
              <a:t>Sample “Pre-ACES” Lesson</a:t>
            </a:r>
            <a:endParaRPr lang="en-US" sz="4000" i="1" dirty="0"/>
          </a:p>
        </p:txBody>
      </p:sp>
      <p:sp>
        <p:nvSpPr>
          <p:cNvPr id="3" name="Content Placeholder 2"/>
          <p:cNvSpPr>
            <a:spLocks noGrp="1"/>
          </p:cNvSpPr>
          <p:nvPr>
            <p:ph sz="quarter" idx="1"/>
          </p:nvPr>
        </p:nvSpPr>
        <p:spPr>
          <a:xfrm>
            <a:off x="0" y="1752600"/>
            <a:ext cx="8763000" cy="3657600"/>
          </a:xfrm>
        </p:spPr>
        <p:txBody>
          <a:bodyPr>
            <a:noAutofit/>
          </a:bodyPr>
          <a:lstStyle/>
          <a:p>
            <a:pPr marL="457200" indent="-457200">
              <a:buClrTx/>
              <a:buNone/>
            </a:pPr>
            <a:r>
              <a:rPr lang="en-US" sz="2400" dirty="0" smtClean="0"/>
              <a:t>Read and </a:t>
            </a:r>
            <a:r>
              <a:rPr lang="en-US" sz="2400" b="1" dirty="0" smtClean="0">
                <a:solidFill>
                  <a:srgbClr val="C00000"/>
                </a:solidFill>
              </a:rPr>
              <a:t>ASSESS</a:t>
            </a:r>
            <a:r>
              <a:rPr lang="en-US" sz="2400" dirty="0" smtClean="0"/>
              <a:t> the Pre A-C-E-S Lesson Plan to identify the Navigating Systems (NS) skills/sub skills being addressed.</a:t>
            </a:r>
          </a:p>
          <a:p>
            <a:pPr marL="1005840" lvl="2" indent="-457200">
              <a:buClrTx/>
            </a:pPr>
            <a:r>
              <a:rPr lang="en-US" sz="2400" dirty="0" smtClean="0"/>
              <a:t>Read the description of each lesson component and identify the NS skills and sub skills addressed. </a:t>
            </a:r>
          </a:p>
          <a:p>
            <a:pPr marL="1005840" lvl="2" indent="-457200">
              <a:buClrTx/>
            </a:pPr>
            <a:r>
              <a:rPr lang="en-US" sz="2400" dirty="0" smtClean="0"/>
              <a:t>Refer to the “TIF @ a Glance” NS category (p.12).</a:t>
            </a:r>
          </a:p>
          <a:p>
            <a:pPr marL="1005840" lvl="2" indent="-457200">
              <a:buClrTx/>
            </a:pPr>
            <a:r>
              <a:rPr lang="en-US" sz="2400" dirty="0" smtClean="0"/>
              <a:t>Note the skills and sub skills in the “Assess” column for each lesson component (e.g. NS 1a, 2b)</a:t>
            </a:r>
          </a:p>
        </p:txBody>
      </p:sp>
      <p:sp>
        <p:nvSpPr>
          <p:cNvPr id="5" name="Rounded Rectangular Callout 4"/>
          <p:cNvSpPr/>
          <p:nvPr/>
        </p:nvSpPr>
        <p:spPr>
          <a:xfrm>
            <a:off x="228600" y="5486400"/>
            <a:ext cx="8763000" cy="1295400"/>
          </a:xfrm>
          <a:prstGeom prst="wedgeRoundRectCallout">
            <a:avLst>
              <a:gd name="adj1" fmla="val 30269"/>
              <a:gd name="adj2" fmla="val 5039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2000" b="1" dirty="0" smtClean="0"/>
              <a:t>Remember, the ACES process can be used with textbook materials, learner plans, and other instructional resources and routines, not just lesson plans.  </a:t>
            </a:r>
          </a:p>
          <a:p>
            <a:pPr algn="ctr"/>
            <a:r>
              <a:rPr lang="en-US" sz="2000" b="1" dirty="0" smtClean="0"/>
              <a:t>ACES can work in any ABE context!</a:t>
            </a:r>
            <a:endParaRPr lang="en-US" sz="2000" b="1" dirty="0"/>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13</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Pre-ACES Lesson Plan</a:t>
            </a:r>
            <a:br>
              <a:rPr lang="en-US" dirty="0" smtClean="0"/>
            </a:br>
            <a:r>
              <a:rPr lang="en-US" dirty="0" smtClean="0"/>
              <a:t>Warm-up</a:t>
            </a:r>
            <a:endParaRPr lang="en-US" i="1" dirty="0"/>
          </a:p>
        </p:txBody>
      </p:sp>
      <p:sp>
        <p:nvSpPr>
          <p:cNvPr id="3" name="Content Placeholder 2"/>
          <p:cNvSpPr>
            <a:spLocks noGrp="1"/>
          </p:cNvSpPr>
          <p:nvPr>
            <p:ph sz="quarter" idx="1"/>
          </p:nvPr>
        </p:nvSpPr>
        <p:spPr>
          <a:xfrm>
            <a:off x="609600" y="1371600"/>
            <a:ext cx="8534400" cy="5410200"/>
          </a:xfrm>
        </p:spPr>
        <p:txBody>
          <a:bodyPr>
            <a:noAutofit/>
          </a:bodyPr>
          <a:lstStyle/>
          <a:p>
            <a:pPr>
              <a:buNone/>
            </a:pPr>
            <a:endParaRPr lang="en-US" sz="2400" b="1" u="sng" dirty="0" smtClean="0"/>
          </a:p>
          <a:p>
            <a:pPr>
              <a:buNone/>
            </a:pPr>
            <a:r>
              <a:rPr lang="en-US" sz="3200" b="1" u="sng" dirty="0" smtClean="0"/>
              <a:t>Warm-up:</a:t>
            </a:r>
            <a:endParaRPr lang="en-US" sz="3200" dirty="0" smtClean="0">
              <a:solidFill>
                <a:srgbClr val="FF0000"/>
              </a:solidFill>
            </a:endParaRPr>
          </a:p>
          <a:p>
            <a:pPr>
              <a:buNone/>
            </a:pPr>
            <a:r>
              <a:rPr lang="en-US" dirty="0" smtClean="0">
                <a:solidFill>
                  <a:srgbClr val="FF0000"/>
                </a:solidFill>
              </a:rPr>
              <a:t>NA</a:t>
            </a:r>
            <a:endParaRPr lang="en-US" dirty="0" smtClean="0"/>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14</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43053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NA</a:t>
            </a:r>
            <a:endParaRPr lang="en-US" altLang="en-US" sz="2400" dirty="0">
              <a:latin typeface="Cambria" pitchFamily="18" charset="0"/>
              <a:cs typeface="Times New Roman" pitchFamily="18" charset="0"/>
            </a:endParaRPr>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Pre-ACES Lesson Plan</a:t>
            </a:r>
            <a:br>
              <a:rPr lang="en-US" dirty="0" smtClean="0"/>
            </a:br>
            <a:r>
              <a:rPr lang="en-US" dirty="0" smtClean="0"/>
              <a:t>Introduction</a:t>
            </a:r>
            <a:endParaRPr lang="en-US" i="1" dirty="0"/>
          </a:p>
        </p:txBody>
      </p:sp>
      <p:sp>
        <p:nvSpPr>
          <p:cNvPr id="3" name="Content Placeholder 2"/>
          <p:cNvSpPr>
            <a:spLocks noGrp="1"/>
          </p:cNvSpPr>
          <p:nvPr>
            <p:ph sz="quarter" idx="1"/>
          </p:nvPr>
        </p:nvSpPr>
        <p:spPr>
          <a:xfrm>
            <a:off x="609600" y="1600200"/>
            <a:ext cx="8229600" cy="5181600"/>
          </a:xfrm>
        </p:spPr>
        <p:txBody>
          <a:bodyPr>
            <a:noAutofit/>
          </a:bodyPr>
          <a:lstStyle/>
          <a:p>
            <a:pPr>
              <a:buNone/>
            </a:pPr>
            <a:r>
              <a:rPr lang="en-US" b="1" u="sng" dirty="0" smtClean="0"/>
              <a:t>Introduction:</a:t>
            </a:r>
          </a:p>
          <a:p>
            <a:pPr lvl="0"/>
            <a:r>
              <a:rPr lang="en-US" dirty="0" smtClean="0"/>
              <a:t>Explain the basic concept of a learning styles inventory to Ss.</a:t>
            </a:r>
          </a:p>
          <a:p>
            <a:pPr lvl="0"/>
            <a:r>
              <a:rPr lang="en-US" dirty="0" smtClean="0"/>
              <a:t>Brainstorm with Ss examples of each learning style and what it could look like in a classroom setting. </a:t>
            </a:r>
          </a:p>
          <a:p>
            <a:r>
              <a:rPr lang="en-US" dirty="0" smtClean="0"/>
              <a:t>Explain to Ss that they are going to have an opportunity to take a learning style inventory online to help them determine how they may best learn. </a:t>
            </a:r>
            <a:endParaRPr lang="en-US" b="1" u="sng" dirty="0" smtClean="0"/>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16</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43053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3" name="TextBox 6"/>
          <p:cNvSpPr txBox="1">
            <a:spLocks noChangeArrowheads="1"/>
          </p:cNvSpPr>
          <p:nvPr/>
        </p:nvSpPr>
        <p:spPr bwMode="auto">
          <a:xfrm>
            <a:off x="2438400" y="3276600"/>
            <a:ext cx="1600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p:txBody>
      </p:sp>
      <p:sp>
        <p:nvSpPr>
          <p:cNvPr id="41014" name="TextBox 7"/>
          <p:cNvSpPr txBox="1">
            <a:spLocks noChangeArrowheads="1"/>
          </p:cNvSpPr>
          <p:nvPr/>
        </p:nvSpPr>
        <p:spPr bwMode="auto">
          <a:xfrm>
            <a:off x="2514600" y="4648200"/>
            <a:ext cx="1600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NA</a:t>
            </a:r>
            <a:endParaRPr lang="en-US" altLang="en-US" sz="2400" dirty="0">
              <a:latin typeface="Cambria" pitchFamily="18" charset="0"/>
              <a:cs typeface="Times New Roman" pitchFamily="18" charset="0"/>
            </a:endParaRPr>
          </a:p>
        </p:txBody>
      </p:sp>
      <p:sp>
        <p:nvSpPr>
          <p:cNvPr id="8" name="Slide Number Placeholder 7"/>
          <p:cNvSpPr>
            <a:spLocks noGrp="1"/>
          </p:cNvSpPr>
          <p:nvPr>
            <p:ph type="sldNum" sz="quarter" idx="12"/>
          </p:nvPr>
        </p:nvSpPr>
        <p:spPr/>
        <p:txBody>
          <a:bodyPr>
            <a:normAutofit fontScale="85000" lnSpcReduction="20000"/>
          </a:bodyPr>
          <a:lstStyle/>
          <a:p>
            <a:fld id="{58F4FCFB-AAA4-4FF1-84EE-D3C7F75F194D}" type="slidenum">
              <a:rPr lang="en-US" smtClean="0"/>
              <a:pPr/>
              <a:t>17</a:t>
            </a:fld>
            <a:endParaRPr lang="en-US"/>
          </a:p>
        </p:txBody>
      </p:sp>
      <p:sp>
        <p:nvSpPr>
          <p:cNvPr id="9" name="Footer Placeholder 8"/>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13"/>
                                        </p:tgtEl>
                                        <p:attrNameLst>
                                          <p:attrName>style.visibility</p:attrName>
                                        </p:attrNameLst>
                                      </p:cBhvr>
                                      <p:to>
                                        <p:strVal val="visible"/>
                                      </p:to>
                                    </p:set>
                                    <p:anim calcmode="lin" valueType="num">
                                      <p:cBhvr>
                                        <p:cTn id="7" dur="500" fill="hold"/>
                                        <p:tgtEl>
                                          <p:spTgt spid="41013"/>
                                        </p:tgtEl>
                                        <p:attrNameLst>
                                          <p:attrName>ppt_w</p:attrName>
                                        </p:attrNameLst>
                                      </p:cBhvr>
                                      <p:tavLst>
                                        <p:tav tm="0">
                                          <p:val>
                                            <p:fltVal val="0"/>
                                          </p:val>
                                        </p:tav>
                                        <p:tav tm="100000">
                                          <p:val>
                                            <p:strVal val="#ppt_w"/>
                                          </p:val>
                                        </p:tav>
                                      </p:tavLst>
                                    </p:anim>
                                    <p:anim calcmode="lin" valueType="num">
                                      <p:cBhvr>
                                        <p:cTn id="8" dur="500" fill="hold"/>
                                        <p:tgtEl>
                                          <p:spTgt spid="41013"/>
                                        </p:tgtEl>
                                        <p:attrNameLst>
                                          <p:attrName>ppt_h</p:attrName>
                                        </p:attrNameLst>
                                      </p:cBhvr>
                                      <p:tavLst>
                                        <p:tav tm="0">
                                          <p:val>
                                            <p:fltVal val="0"/>
                                          </p:val>
                                        </p:tav>
                                        <p:tav tm="100000">
                                          <p:val>
                                            <p:strVal val="#ppt_h"/>
                                          </p:val>
                                        </p:tav>
                                      </p:tavLst>
                                    </p:anim>
                                    <p:animEffect transition="in" filter="fade">
                                      <p:cBhvr>
                                        <p:cTn id="9" dur="500"/>
                                        <p:tgtEl>
                                          <p:spTgt spid="4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Pre-ACES Lesson Plan</a:t>
            </a:r>
            <a:br>
              <a:rPr lang="en-US" dirty="0" smtClean="0"/>
            </a:br>
            <a:r>
              <a:rPr lang="en-US" dirty="0" smtClean="0"/>
              <a:t>Guided Practice</a:t>
            </a:r>
            <a:endParaRPr lang="en-US" i="1" dirty="0"/>
          </a:p>
        </p:txBody>
      </p:sp>
      <p:sp>
        <p:nvSpPr>
          <p:cNvPr id="3" name="Content Placeholder 2"/>
          <p:cNvSpPr>
            <a:spLocks noGrp="1"/>
          </p:cNvSpPr>
          <p:nvPr>
            <p:ph sz="quarter" idx="1"/>
          </p:nvPr>
        </p:nvSpPr>
        <p:spPr>
          <a:xfrm>
            <a:off x="609600" y="1676400"/>
            <a:ext cx="8153400" cy="5105400"/>
          </a:xfrm>
        </p:spPr>
        <p:txBody>
          <a:bodyPr>
            <a:noAutofit/>
          </a:bodyPr>
          <a:lstStyle/>
          <a:p>
            <a:pPr>
              <a:buNone/>
            </a:pPr>
            <a:r>
              <a:rPr lang="en-US" sz="3200" b="1" u="sng" dirty="0" smtClean="0"/>
              <a:t>Guided Practice:</a:t>
            </a:r>
            <a:endParaRPr lang="en-US" sz="3200" dirty="0" smtClean="0"/>
          </a:p>
          <a:p>
            <a:pPr lvl="0"/>
            <a:r>
              <a:rPr lang="en-US" sz="3200" dirty="0" smtClean="0"/>
              <a:t>Model with Ss how to use the online learning style inventory.</a:t>
            </a:r>
          </a:p>
          <a:p>
            <a:pPr lvl="0"/>
            <a:r>
              <a:rPr lang="en-US" sz="3200" dirty="0" smtClean="0"/>
              <a:t>Remind Ss they should think about the statement carefully before choosing their answer. </a:t>
            </a:r>
          </a:p>
          <a:p>
            <a:r>
              <a:rPr lang="en-US" sz="3200" dirty="0" smtClean="0"/>
              <a:t>Model how to submit answers and review the corresponding learning style inventory.</a:t>
            </a:r>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18</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43053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3" name="TextBox 6"/>
          <p:cNvSpPr txBox="1">
            <a:spLocks noChangeArrowheads="1"/>
          </p:cNvSpPr>
          <p:nvPr/>
        </p:nvSpPr>
        <p:spPr bwMode="auto">
          <a:xfrm>
            <a:off x="2438400" y="3276600"/>
            <a:ext cx="1600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p:txBody>
      </p:sp>
      <p:sp>
        <p:nvSpPr>
          <p:cNvPr id="41014" name="TextBox 7"/>
          <p:cNvSpPr txBox="1">
            <a:spLocks noChangeArrowheads="1"/>
          </p:cNvSpPr>
          <p:nvPr/>
        </p:nvSpPr>
        <p:spPr bwMode="auto">
          <a:xfrm>
            <a:off x="2514600" y="4648200"/>
            <a:ext cx="1600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5" name="TextBox 8"/>
          <p:cNvSpPr txBox="1">
            <a:spLocks noChangeArrowheads="1"/>
          </p:cNvSpPr>
          <p:nvPr/>
        </p:nvSpPr>
        <p:spPr bwMode="auto">
          <a:xfrm>
            <a:off x="2438400" y="3810000"/>
            <a:ext cx="1600200" cy="674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000" dirty="0" smtClean="0">
                <a:latin typeface="Comic Sans MS" pitchFamily="66" charset="0"/>
                <a:ea typeface="Calibri" pitchFamily="34" charset="0"/>
                <a:cs typeface="Times New Roman" pitchFamily="18" charset="0"/>
              </a:rPr>
              <a:t>NS 1a</a:t>
            </a:r>
            <a:endParaRPr lang="en-US" altLang="en-US" sz="2000" dirty="0" smtClean="0">
              <a:latin typeface="Cambria" pitchFamily="18" charset="0"/>
              <a:cs typeface="Times New Roman" pitchFamily="18" charset="0"/>
            </a:endParaRPr>
          </a:p>
          <a:p>
            <a:pPr>
              <a:lnSpc>
                <a:spcPct val="90000"/>
              </a:lnSpc>
            </a:pPr>
            <a:endParaRPr lang="en-US" altLang="en-US" sz="2200" dirty="0">
              <a:latin typeface="Cambria" pitchFamily="18" charset="0"/>
              <a:cs typeface="Times New Roman"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NA</a:t>
            </a:r>
            <a:endParaRPr lang="en-US" altLang="en-US" sz="2400" dirty="0">
              <a:latin typeface="Cambria" pitchFamily="18" charset="0"/>
              <a:cs typeface="Times New Roman" pitchFamily="18" charset="0"/>
            </a:endParaRPr>
          </a:p>
        </p:txBody>
      </p:sp>
      <p:sp>
        <p:nvSpPr>
          <p:cNvPr id="9" name="Slide Number Placeholder 8"/>
          <p:cNvSpPr>
            <a:spLocks noGrp="1"/>
          </p:cNvSpPr>
          <p:nvPr>
            <p:ph type="sldNum" sz="quarter" idx="12"/>
          </p:nvPr>
        </p:nvSpPr>
        <p:spPr/>
        <p:txBody>
          <a:bodyPr>
            <a:normAutofit fontScale="85000" lnSpcReduction="20000"/>
          </a:bodyPr>
          <a:lstStyle/>
          <a:p>
            <a:fld id="{58F4FCFB-AAA4-4FF1-84EE-D3C7F75F194D}" type="slidenum">
              <a:rPr lang="en-US" smtClean="0"/>
              <a:pPr/>
              <a:t>19</a:t>
            </a:fld>
            <a:endParaRPr lang="en-US"/>
          </a:p>
        </p:txBody>
      </p:sp>
      <p:sp>
        <p:nvSpPr>
          <p:cNvPr id="10" name="Footer Placeholder 9"/>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15"/>
                                        </p:tgtEl>
                                        <p:attrNameLst>
                                          <p:attrName>style.visibility</p:attrName>
                                        </p:attrNameLst>
                                      </p:cBhvr>
                                      <p:to>
                                        <p:strVal val="visible"/>
                                      </p:to>
                                    </p:set>
                                    <p:anim calcmode="lin" valueType="num">
                                      <p:cBhvr>
                                        <p:cTn id="7" dur="500" fill="hold"/>
                                        <p:tgtEl>
                                          <p:spTgt spid="41015"/>
                                        </p:tgtEl>
                                        <p:attrNameLst>
                                          <p:attrName>ppt_w</p:attrName>
                                        </p:attrNameLst>
                                      </p:cBhvr>
                                      <p:tavLst>
                                        <p:tav tm="0">
                                          <p:val>
                                            <p:fltVal val="0"/>
                                          </p:val>
                                        </p:tav>
                                        <p:tav tm="100000">
                                          <p:val>
                                            <p:strVal val="#ppt_w"/>
                                          </p:val>
                                        </p:tav>
                                      </p:tavLst>
                                    </p:anim>
                                    <p:anim calcmode="lin" valueType="num">
                                      <p:cBhvr>
                                        <p:cTn id="8" dur="500" fill="hold"/>
                                        <p:tgtEl>
                                          <p:spTgt spid="41015"/>
                                        </p:tgtEl>
                                        <p:attrNameLst>
                                          <p:attrName>ppt_h</p:attrName>
                                        </p:attrNameLst>
                                      </p:cBhvr>
                                      <p:tavLst>
                                        <p:tav tm="0">
                                          <p:val>
                                            <p:fltVal val="0"/>
                                          </p:val>
                                        </p:tav>
                                        <p:tav tm="100000">
                                          <p:val>
                                            <p:strVal val="#ppt_h"/>
                                          </p:val>
                                        </p:tav>
                                      </p:tavLst>
                                    </p:anim>
                                    <p:animEffect transition="in" filter="fade">
                                      <p:cBhvr>
                                        <p:cTn id="9" dur="500"/>
                                        <p:tgtEl>
                                          <p:spTgt spid="41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sz="quarter" idx="1"/>
          </p:nvPr>
        </p:nvSpPr>
        <p:spPr>
          <a:xfrm>
            <a:off x="228600" y="1894369"/>
            <a:ext cx="4419600" cy="4963631"/>
          </a:xfrm>
        </p:spPr>
        <p:txBody>
          <a:bodyPr>
            <a:normAutofit/>
          </a:bodyPr>
          <a:lstStyle/>
          <a:p>
            <a:r>
              <a:rPr lang="en-US" sz="3900" dirty="0" smtClean="0"/>
              <a:t>Hello again!</a:t>
            </a:r>
          </a:p>
          <a:p>
            <a:endParaRPr lang="en-US" sz="3900" dirty="0" smtClean="0"/>
          </a:p>
          <a:p>
            <a:pPr>
              <a:buNone/>
            </a:pPr>
            <a:endParaRPr lang="en-US" dirty="0"/>
          </a:p>
        </p:txBody>
      </p:sp>
      <p:sp>
        <p:nvSpPr>
          <p:cNvPr id="5" name="Content Placeholder 4"/>
          <p:cNvSpPr>
            <a:spLocks noGrp="1"/>
          </p:cNvSpPr>
          <p:nvPr>
            <p:ph sz="quarter" idx="2"/>
          </p:nvPr>
        </p:nvSpPr>
        <p:spPr/>
        <p:txBody>
          <a:bodyPr>
            <a:normAutofit/>
          </a:bodyPr>
          <a:lstStyle/>
          <a:p>
            <a:pPr>
              <a:buNone/>
            </a:pPr>
            <a:r>
              <a:rPr lang="en-US" dirty="0" smtClean="0"/>
              <a:t> </a:t>
            </a:r>
            <a:endParaRPr lang="en-US" dirty="0"/>
          </a:p>
        </p:txBody>
      </p:sp>
      <p:pic>
        <p:nvPicPr>
          <p:cNvPr id="1026" name="Picture 2" descr="http://thegazette.com/wp-content/uploads/2012/02/hello_my_name_is_sticker_by_trexweb1.jpg"/>
          <p:cNvPicPr>
            <a:picLocks noChangeAspect="1" noChangeArrowheads="1"/>
          </p:cNvPicPr>
          <p:nvPr/>
        </p:nvPicPr>
        <p:blipFill>
          <a:blip r:embed="rId3" cstate="print"/>
          <a:srcRect/>
          <a:stretch>
            <a:fillRect/>
          </a:stretch>
        </p:blipFill>
        <p:spPr bwMode="auto">
          <a:xfrm>
            <a:off x="4953000" y="1752600"/>
            <a:ext cx="3868517"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2</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3000" cy="990600"/>
          </a:xfrm>
        </p:spPr>
        <p:txBody>
          <a:bodyPr>
            <a:normAutofit fontScale="90000"/>
          </a:bodyPr>
          <a:lstStyle/>
          <a:p>
            <a:r>
              <a:rPr lang="en-US" dirty="0" smtClean="0"/>
              <a:t>Pre-ACES Lesson Plan</a:t>
            </a:r>
            <a:br>
              <a:rPr lang="en-US" dirty="0" smtClean="0"/>
            </a:br>
            <a:r>
              <a:rPr lang="en-US" dirty="0" smtClean="0"/>
              <a:t>Independent Practice</a:t>
            </a:r>
            <a:endParaRPr lang="en-US" i="1" dirty="0"/>
          </a:p>
        </p:txBody>
      </p:sp>
      <p:sp>
        <p:nvSpPr>
          <p:cNvPr id="3" name="Content Placeholder 2"/>
          <p:cNvSpPr>
            <a:spLocks noGrp="1"/>
          </p:cNvSpPr>
          <p:nvPr>
            <p:ph sz="quarter" idx="1"/>
          </p:nvPr>
        </p:nvSpPr>
        <p:spPr>
          <a:xfrm>
            <a:off x="304800" y="1752600"/>
            <a:ext cx="8458200" cy="5105400"/>
          </a:xfrm>
        </p:spPr>
        <p:txBody>
          <a:bodyPr>
            <a:noAutofit/>
          </a:bodyPr>
          <a:lstStyle/>
          <a:p>
            <a:pPr>
              <a:buNone/>
            </a:pPr>
            <a:r>
              <a:rPr lang="en-US" sz="3200" b="1" u="sng" dirty="0" smtClean="0"/>
              <a:t>Independent Practice: </a:t>
            </a:r>
            <a:endParaRPr lang="en-US" sz="3200" dirty="0" smtClean="0"/>
          </a:p>
          <a:p>
            <a:pPr lvl="0"/>
            <a:r>
              <a:rPr lang="en-US" sz="3200" dirty="0" smtClean="0"/>
              <a:t>Ss will perform an online learning style inventory.</a:t>
            </a:r>
          </a:p>
          <a:p>
            <a:pPr lvl="0"/>
            <a:r>
              <a:rPr lang="en-US" sz="3200" dirty="0" smtClean="0"/>
              <a:t>Help Ss complete the learning style inventory (note or print results as needed).</a:t>
            </a:r>
          </a:p>
          <a:p>
            <a:r>
              <a:rPr lang="en-US" sz="3200" dirty="0" smtClean="0"/>
              <a:t>The online learning style inventory (http://www.personal.psu.edu/bxb11/LSI/LSI.htm) consists of 24 questions and should take about 10 – 15 minutes.</a:t>
            </a:r>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20</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43053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3" name="TextBox 6"/>
          <p:cNvSpPr txBox="1">
            <a:spLocks noChangeArrowheads="1"/>
          </p:cNvSpPr>
          <p:nvPr/>
        </p:nvSpPr>
        <p:spPr bwMode="auto">
          <a:xfrm>
            <a:off x="2438400" y="3276600"/>
            <a:ext cx="16002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p>
            <a:pPr>
              <a:lnSpc>
                <a:spcPct val="90000"/>
              </a:lnSpc>
            </a:pPr>
            <a:endParaRPr lang="en-US" altLang="en-US" sz="2400" dirty="0">
              <a:latin typeface="Cambria" pitchFamily="18" charset="0"/>
              <a:cs typeface="Times New Roman" pitchFamily="18" charset="0"/>
            </a:endParaRPr>
          </a:p>
        </p:txBody>
      </p:sp>
      <p:sp>
        <p:nvSpPr>
          <p:cNvPr id="41014" name="TextBox 7"/>
          <p:cNvSpPr txBox="1">
            <a:spLocks noChangeArrowheads="1"/>
          </p:cNvSpPr>
          <p:nvPr/>
        </p:nvSpPr>
        <p:spPr bwMode="auto">
          <a:xfrm>
            <a:off x="2514600" y="4648200"/>
            <a:ext cx="1600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5" name="TextBox 8"/>
          <p:cNvSpPr txBox="1">
            <a:spLocks noChangeArrowheads="1"/>
          </p:cNvSpPr>
          <p:nvPr/>
        </p:nvSpPr>
        <p:spPr bwMode="auto">
          <a:xfrm>
            <a:off x="2438400" y="3810000"/>
            <a:ext cx="1600200" cy="674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000" dirty="0" smtClean="0">
                <a:latin typeface="Comic Sans MS" pitchFamily="66" charset="0"/>
                <a:ea typeface="Calibri" pitchFamily="34" charset="0"/>
                <a:cs typeface="Times New Roman" pitchFamily="18" charset="0"/>
              </a:rPr>
              <a:t>NS  1a</a:t>
            </a:r>
            <a:endParaRPr lang="en-US" altLang="en-US" sz="2000" dirty="0" smtClean="0">
              <a:latin typeface="Cambria" pitchFamily="18" charset="0"/>
              <a:cs typeface="Times New Roman" pitchFamily="18" charset="0"/>
            </a:endParaRPr>
          </a:p>
          <a:p>
            <a:pPr>
              <a:lnSpc>
                <a:spcPct val="90000"/>
              </a:lnSpc>
            </a:pPr>
            <a:endParaRPr lang="en-US" altLang="en-US" sz="2200" dirty="0">
              <a:latin typeface="Cambria" pitchFamily="18" charset="0"/>
              <a:cs typeface="Times New Roman" pitchFamily="18" charset="0"/>
            </a:endParaRPr>
          </a:p>
        </p:txBody>
      </p:sp>
      <p:sp>
        <p:nvSpPr>
          <p:cNvPr id="10" name="TextBox 9"/>
          <p:cNvSpPr txBox="1">
            <a:spLocks noChangeArrowheads="1"/>
          </p:cNvSpPr>
          <p:nvPr/>
        </p:nvSpPr>
        <p:spPr bwMode="auto">
          <a:xfrm>
            <a:off x="2438400" y="4343400"/>
            <a:ext cx="1600200" cy="674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000" dirty="0" smtClean="0">
                <a:latin typeface="Comic Sans MS" pitchFamily="66" charset="0"/>
                <a:ea typeface="Calibri" pitchFamily="34" charset="0"/>
                <a:cs typeface="Times New Roman" pitchFamily="18" charset="0"/>
              </a:rPr>
              <a:t>NS 1a</a:t>
            </a:r>
            <a:endParaRPr lang="en-US" altLang="en-US" sz="2000" dirty="0" smtClean="0">
              <a:latin typeface="Cambria" pitchFamily="18" charset="0"/>
              <a:cs typeface="Times New Roman" pitchFamily="18" charset="0"/>
            </a:endParaRPr>
          </a:p>
          <a:p>
            <a:pPr>
              <a:lnSpc>
                <a:spcPct val="90000"/>
              </a:lnSpc>
            </a:pPr>
            <a:endParaRPr lang="en-US" altLang="en-US" sz="2200" dirty="0">
              <a:latin typeface="Cambria" pitchFamily="18" charset="0"/>
              <a:cs typeface="Times New Roman" pitchFamily="18" charset="0"/>
            </a:endParaRPr>
          </a:p>
        </p:txBody>
      </p:sp>
      <p:sp>
        <p:nvSpPr>
          <p:cNvPr id="13" name="TextBox 12"/>
          <p:cNvSpPr txBox="1">
            <a:spLocks noChangeArrowheads="1"/>
          </p:cNvSpPr>
          <p:nvPr/>
        </p:nvSpPr>
        <p:spPr bwMode="auto">
          <a:xfrm>
            <a:off x="2514600" y="4953000"/>
            <a:ext cx="1600200"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a:latin typeface="Comic Sans MS" pitchFamily="66" charset="0"/>
                <a:ea typeface="Calibri" pitchFamily="34" charset="0"/>
                <a:cs typeface="Times New Roman" pitchFamily="18" charset="0"/>
              </a:rPr>
              <a:t>NA</a:t>
            </a:r>
            <a:endParaRPr lang="en-US" altLang="en-US" sz="2400">
              <a:latin typeface="Cambria" pitchFamily="18" charset="0"/>
              <a:cs typeface="Times New Roman"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NA</a:t>
            </a:r>
            <a:endParaRPr lang="en-US" altLang="en-US" sz="2400" dirty="0">
              <a:latin typeface="Cambria" pitchFamily="18" charset="0"/>
              <a:cs typeface="Times New Roman" pitchFamily="18" charset="0"/>
            </a:endParaRPr>
          </a:p>
        </p:txBody>
      </p:sp>
      <p:sp>
        <p:nvSpPr>
          <p:cNvPr id="11" name="Slide Number Placeholder 10"/>
          <p:cNvSpPr>
            <a:spLocks noGrp="1"/>
          </p:cNvSpPr>
          <p:nvPr>
            <p:ph type="sldNum" sz="quarter" idx="12"/>
          </p:nvPr>
        </p:nvSpPr>
        <p:spPr/>
        <p:txBody>
          <a:bodyPr>
            <a:normAutofit fontScale="85000" lnSpcReduction="20000"/>
          </a:bodyPr>
          <a:lstStyle/>
          <a:p>
            <a:fld id="{58F4FCFB-AAA4-4FF1-84EE-D3C7F75F194D}" type="slidenum">
              <a:rPr lang="en-US" smtClean="0"/>
              <a:pPr/>
              <a:t>21</a:t>
            </a:fld>
            <a:endParaRPr lang="en-US"/>
          </a:p>
        </p:txBody>
      </p:sp>
      <p:sp>
        <p:nvSpPr>
          <p:cNvPr id="14" name="Footer Placeholder 13"/>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noAutofit/>
          </a:bodyPr>
          <a:lstStyle/>
          <a:p>
            <a:pPr defTabSz="1218987" fontAlgn="auto">
              <a:spcAft>
                <a:spcPts val="0"/>
              </a:spcAft>
              <a:defRPr/>
            </a:pPr>
            <a:r>
              <a:rPr lang="en-US" sz="4000" dirty="0" smtClean="0">
                <a:solidFill>
                  <a:srgbClr val="660066"/>
                </a:solidFill>
                <a:ea typeface="+mj-ea"/>
              </a:rPr>
              <a:t>ACES Process: Step 2: Complement</a:t>
            </a:r>
            <a:endParaRPr lang="en-US" sz="4000" dirty="0">
              <a:solidFill>
                <a:srgbClr val="660066"/>
              </a:solidFill>
              <a:ea typeface="+mj-ea"/>
            </a:endParaRPr>
          </a:p>
        </p:txBody>
      </p:sp>
      <p:sp>
        <p:nvSpPr>
          <p:cNvPr id="41986" name="Content Placeholder 2"/>
          <p:cNvSpPr>
            <a:spLocks noGrp="1"/>
          </p:cNvSpPr>
          <p:nvPr>
            <p:ph idx="1"/>
          </p:nvPr>
        </p:nvSpPr>
        <p:spPr>
          <a:xfrm>
            <a:off x="381000" y="1676400"/>
            <a:ext cx="8458200" cy="4648200"/>
          </a:xfrm>
        </p:spPr>
        <p:txBody>
          <a:bodyPr>
            <a:normAutofit fontScale="92500" lnSpcReduction="10000"/>
          </a:bodyPr>
          <a:lstStyle/>
          <a:p>
            <a:pPr marL="788988" lvl="1" indent="-514350">
              <a:buClrTx/>
              <a:buFont typeface="Wingdings 2"/>
              <a:buAutoNum type="arabicPeriod"/>
            </a:pPr>
            <a:r>
              <a:rPr lang="en-US" sz="3200" dirty="0" smtClean="0"/>
              <a:t>Now </a:t>
            </a:r>
            <a:r>
              <a:rPr lang="en-US" sz="3200" dirty="0"/>
              <a:t>watch the video clip of the “Post-ACES” </a:t>
            </a:r>
            <a:r>
              <a:rPr lang="en-US" sz="3200" dirty="0" smtClean="0"/>
              <a:t>TIF</a:t>
            </a:r>
            <a:r>
              <a:rPr lang="en-US" sz="3200" dirty="0"/>
              <a:t>-</a:t>
            </a:r>
            <a:r>
              <a:rPr lang="en-US" sz="3200" dirty="0" err="1"/>
              <a:t>ed</a:t>
            </a:r>
            <a:r>
              <a:rPr lang="en-US" sz="3200" dirty="0"/>
              <a:t> lesson. </a:t>
            </a:r>
            <a:r>
              <a:rPr lang="en-US" altLang="en-US" sz="2800" dirty="0" smtClean="0"/>
              <a:t>Access video: </a:t>
            </a:r>
            <a:r>
              <a:rPr lang="en-US" sz="2800" dirty="0" smtClean="0">
                <a:solidFill>
                  <a:srgbClr val="FF0000"/>
                </a:solidFill>
                <a:hlinkClick r:id="rId3"/>
              </a:rPr>
              <a:t>https://</a:t>
            </a:r>
            <a:r>
              <a:rPr lang="en-US" sz="2800" dirty="0" smtClean="0">
                <a:solidFill>
                  <a:srgbClr val="FF0000"/>
                </a:solidFill>
                <a:hlinkClick r:id="rId3"/>
              </a:rPr>
              <a:t>www.youtube.com/watch?v=V9t1z23_Y40&amp;feature=em-uploademail</a:t>
            </a:r>
            <a:r>
              <a:rPr lang="en-US" sz="2800" dirty="0" smtClean="0">
                <a:solidFill>
                  <a:srgbClr val="FF0000"/>
                </a:solidFill>
              </a:rPr>
              <a:t> </a:t>
            </a:r>
            <a:endParaRPr lang="en-US" altLang="en-US" sz="2800" dirty="0"/>
          </a:p>
          <a:p>
            <a:pPr marL="788988" lvl="1" indent="-514350">
              <a:buClrTx/>
              <a:buFont typeface="+mj-lt"/>
              <a:buAutoNum type="arabicPeriod"/>
            </a:pPr>
            <a:r>
              <a:rPr lang="en-US" sz="3200" dirty="0" smtClean="0"/>
              <a:t>How </a:t>
            </a:r>
            <a:r>
              <a:rPr lang="en-US" sz="3200" dirty="0"/>
              <a:t>did the teacher </a:t>
            </a:r>
            <a:r>
              <a:rPr lang="en-US" sz="3200" b="1" dirty="0">
                <a:solidFill>
                  <a:srgbClr val="C00000"/>
                </a:solidFill>
              </a:rPr>
              <a:t>COMPLEMENT</a:t>
            </a:r>
            <a:r>
              <a:rPr lang="en-US" sz="3200" dirty="0"/>
              <a:t> the lesson with additional </a:t>
            </a:r>
            <a:r>
              <a:rPr lang="en-US" sz="3200" dirty="0" smtClean="0"/>
              <a:t>NS </a:t>
            </a:r>
            <a:r>
              <a:rPr lang="en-US" sz="3200" dirty="0"/>
              <a:t>skills and sub </a:t>
            </a:r>
            <a:r>
              <a:rPr lang="en-US" sz="3200" dirty="0" smtClean="0"/>
              <a:t>skills?</a:t>
            </a:r>
          </a:p>
          <a:p>
            <a:pPr marL="1520403" lvl="3" indent="-514350">
              <a:buClrTx/>
            </a:pPr>
            <a:r>
              <a:rPr lang="en-US" sz="2400" dirty="0" smtClean="0"/>
              <a:t>Refer </a:t>
            </a:r>
            <a:r>
              <a:rPr lang="en-US" sz="2400" dirty="0"/>
              <a:t>to the TIF @ a Glance </a:t>
            </a:r>
            <a:r>
              <a:rPr lang="en-US" sz="2800" dirty="0" smtClean="0"/>
              <a:t>NS Snapshot.</a:t>
            </a:r>
          </a:p>
          <a:p>
            <a:pPr marL="1520403" lvl="3" indent="-514350">
              <a:buClrTx/>
            </a:pPr>
            <a:r>
              <a:rPr lang="en-US" sz="2400" dirty="0" smtClean="0"/>
              <a:t>Note </a:t>
            </a:r>
            <a:r>
              <a:rPr lang="en-US" sz="2400" dirty="0"/>
              <a:t>the skills and sub skills </a:t>
            </a:r>
            <a:r>
              <a:rPr lang="en-US" sz="2400" dirty="0" smtClean="0"/>
              <a:t>on the </a:t>
            </a:r>
            <a:r>
              <a:rPr lang="en-US" sz="2400" dirty="0"/>
              <a:t>GRID </a:t>
            </a:r>
            <a:r>
              <a:rPr lang="en-US" sz="2400" dirty="0" smtClean="0"/>
              <a:t>in </a:t>
            </a:r>
            <a:r>
              <a:rPr lang="en-US" sz="2400" dirty="0"/>
              <a:t>the “complement” </a:t>
            </a:r>
            <a:r>
              <a:rPr lang="en-US" sz="2400" dirty="0" smtClean="0"/>
              <a:t>column.</a:t>
            </a:r>
          </a:p>
          <a:p>
            <a:pPr marL="1017588" lvl="1" indent="-742950">
              <a:buClrTx/>
              <a:buFont typeface="+mj-lt"/>
              <a:buAutoNum type="arabicPeriod"/>
            </a:pPr>
            <a:r>
              <a:rPr lang="en-US" sz="3600" dirty="0" smtClean="0"/>
              <a:t>Share </a:t>
            </a:r>
            <a:r>
              <a:rPr lang="en-US" sz="3600" dirty="0"/>
              <a:t>out skills &amp; sub skills</a:t>
            </a:r>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Post-ACES Lesson Plan</a:t>
            </a:r>
            <a:br>
              <a:rPr lang="en-US" dirty="0" smtClean="0"/>
            </a:br>
            <a:r>
              <a:rPr lang="en-US" dirty="0" smtClean="0"/>
              <a:t>Warm-up</a:t>
            </a:r>
            <a:endParaRPr lang="en-US" i="1" dirty="0"/>
          </a:p>
        </p:txBody>
      </p:sp>
      <p:sp>
        <p:nvSpPr>
          <p:cNvPr id="3" name="Content Placeholder 2"/>
          <p:cNvSpPr>
            <a:spLocks noGrp="1"/>
          </p:cNvSpPr>
          <p:nvPr>
            <p:ph sz="quarter" idx="1"/>
          </p:nvPr>
        </p:nvSpPr>
        <p:spPr>
          <a:xfrm>
            <a:off x="609600" y="1371600"/>
            <a:ext cx="8534400" cy="5410200"/>
          </a:xfrm>
        </p:spPr>
        <p:txBody>
          <a:bodyPr>
            <a:noAutofit/>
          </a:bodyPr>
          <a:lstStyle/>
          <a:p>
            <a:pPr>
              <a:buNone/>
            </a:pPr>
            <a:endParaRPr lang="en-US" sz="2400" b="1" u="sng" dirty="0" smtClean="0"/>
          </a:p>
          <a:p>
            <a:pPr>
              <a:buNone/>
            </a:pPr>
            <a:r>
              <a:rPr lang="en-US" sz="3200" b="1" u="sng" dirty="0" smtClean="0"/>
              <a:t>Warm-up:</a:t>
            </a:r>
            <a:r>
              <a:rPr lang="en-US" sz="3200" b="1" dirty="0" smtClean="0"/>
              <a:t> </a:t>
            </a:r>
            <a:r>
              <a:rPr lang="en-US" sz="3200" dirty="0" smtClean="0">
                <a:solidFill>
                  <a:srgbClr val="FF0000"/>
                </a:solidFill>
              </a:rPr>
              <a:t>[0:00-7:10]</a:t>
            </a:r>
            <a:endParaRPr lang="en-US" sz="3200" dirty="0" smtClean="0">
              <a:solidFill>
                <a:srgbClr val="FF0000"/>
              </a:solidFill>
            </a:endParaRPr>
          </a:p>
          <a:p>
            <a:pPr>
              <a:buNone/>
            </a:pPr>
            <a:r>
              <a:rPr lang="en-US" sz="3200" dirty="0" smtClean="0"/>
              <a:t>Brainstorm with Ss on learning styles and methods of learning.  Try to elicit examples of each learning style and what it could look like in a classroom setting.  (</a:t>
            </a:r>
            <a:r>
              <a:rPr lang="en-US" sz="3200" i="1" dirty="0" smtClean="0"/>
              <a:t>Visual</a:t>
            </a:r>
            <a:r>
              <a:rPr lang="en-US" sz="3200" dirty="0" smtClean="0"/>
              <a:t> = seeing and reading – </a:t>
            </a:r>
            <a:r>
              <a:rPr lang="en-US" sz="3200" i="1" dirty="0" smtClean="0"/>
              <a:t>Auditory </a:t>
            </a:r>
            <a:r>
              <a:rPr lang="en-US" sz="3200" dirty="0" smtClean="0"/>
              <a:t>= listening and speaking – </a:t>
            </a:r>
            <a:r>
              <a:rPr lang="en-US" sz="3200" i="1" dirty="0" smtClean="0"/>
              <a:t>Kinesthetic/Tactile</a:t>
            </a:r>
            <a:r>
              <a:rPr lang="en-US" sz="3200" dirty="0" smtClean="0"/>
              <a:t> = touching and doing)</a:t>
            </a:r>
          </a:p>
          <a:p>
            <a:pPr>
              <a:buNone/>
            </a:pPr>
            <a:endParaRPr lang="en-US" sz="2400" dirty="0" smtClean="0"/>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23</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p14="http://schemas.microsoft.com/office/powerpoint/2010/main" xmlns=""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a:spLocks noChangeArrowheads="1"/>
          </p:cNvSpPr>
          <p:nvPr/>
        </p:nvSpPr>
        <p:spPr bwMode="auto">
          <a:xfrm>
            <a:off x="4191000" y="27432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000" dirty="0" smtClean="0">
                <a:latin typeface="Comic Sans MS" pitchFamily="66" charset="0"/>
                <a:ea typeface="Calibri" pitchFamily="34" charset="0"/>
                <a:cs typeface="Times New Roman" pitchFamily="18" charset="0"/>
              </a:rPr>
              <a:t>NA</a:t>
            </a:r>
            <a:endParaRPr lang="en-US" altLang="en-US" sz="2000" dirty="0">
              <a:latin typeface="Cambria" pitchFamily="18" charset="0"/>
              <a:cs typeface="Times New Roman" pitchFamily="18" charset="0"/>
            </a:endParaRPr>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Post-ACES Lesson Plan</a:t>
            </a:r>
            <a:br>
              <a:rPr lang="en-US" dirty="0" smtClean="0"/>
            </a:br>
            <a:r>
              <a:rPr lang="en-US" dirty="0" smtClean="0"/>
              <a:t>Introduction</a:t>
            </a:r>
            <a:endParaRPr lang="en-US" i="1" dirty="0"/>
          </a:p>
        </p:txBody>
      </p:sp>
      <p:sp>
        <p:nvSpPr>
          <p:cNvPr id="3" name="Content Placeholder 2"/>
          <p:cNvSpPr>
            <a:spLocks noGrp="1"/>
          </p:cNvSpPr>
          <p:nvPr>
            <p:ph sz="quarter" idx="1"/>
          </p:nvPr>
        </p:nvSpPr>
        <p:spPr>
          <a:xfrm>
            <a:off x="228600" y="1600200"/>
            <a:ext cx="8610600" cy="5181600"/>
          </a:xfrm>
        </p:spPr>
        <p:txBody>
          <a:bodyPr>
            <a:noAutofit/>
          </a:bodyPr>
          <a:lstStyle/>
          <a:p>
            <a:pPr>
              <a:buNone/>
            </a:pPr>
            <a:r>
              <a:rPr lang="en-US" b="1" u="sng" dirty="0" smtClean="0"/>
              <a:t>Introduction:</a:t>
            </a:r>
            <a:r>
              <a:rPr lang="en-US" b="1" dirty="0" smtClean="0"/>
              <a:t> </a:t>
            </a:r>
            <a:r>
              <a:rPr lang="en-US" dirty="0" smtClean="0">
                <a:solidFill>
                  <a:srgbClr val="FF0000"/>
                </a:solidFill>
              </a:rPr>
              <a:t>[7:10-9:04]</a:t>
            </a:r>
            <a:endParaRPr lang="en-US" dirty="0" smtClean="0"/>
          </a:p>
          <a:p>
            <a:pPr lvl="0"/>
            <a:r>
              <a:rPr lang="en-US" dirty="0" smtClean="0"/>
              <a:t>Explain to Ss that they will take a learning style inventory online to help them determine how they may best learn. </a:t>
            </a:r>
          </a:p>
          <a:p>
            <a:pPr lvl="0"/>
            <a:r>
              <a:rPr lang="en-US" dirty="0" smtClean="0"/>
              <a:t>Model with Ss the online learning style inventory.</a:t>
            </a:r>
          </a:p>
          <a:p>
            <a:pPr lvl="0"/>
            <a:r>
              <a:rPr lang="en-US" dirty="0" smtClean="0"/>
              <a:t>Remind Ss they should think about the statement carefully before choosing an answer. </a:t>
            </a:r>
          </a:p>
          <a:p>
            <a:pPr lvl="0"/>
            <a:r>
              <a:rPr lang="en-US" dirty="0" smtClean="0"/>
              <a:t>Model how to submit answers and review the corresponding learning style inventory.</a:t>
            </a:r>
          </a:p>
          <a:p>
            <a:r>
              <a:rPr lang="en-US" dirty="0" smtClean="0"/>
              <a:t>Ss then perform their own learning style inventory and record results.</a:t>
            </a:r>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25</a:t>
            </a:fld>
            <a:endParaRPr lang="en-US"/>
          </a:p>
        </p:txBody>
      </p:sp>
      <p:sp>
        <p:nvSpPr>
          <p:cNvPr id="7" name="Footer Placeholder 6"/>
          <p:cNvSpPr>
            <a:spLocks noGrp="1"/>
          </p:cNvSpPr>
          <p:nvPr>
            <p:ph type="ftr" sz="quarter" idx="17"/>
          </p:nvPr>
        </p:nvSpPr>
        <p:spPr>
          <a:xfrm>
            <a:off x="3722917" y="6492873"/>
            <a:ext cx="5421083" cy="365127"/>
          </a:xfrm>
        </p:spPr>
        <p:txBody>
          <a:bodyPr/>
          <a:lstStyle/>
          <a:p>
            <a:r>
              <a:rPr lang="en-US" dirty="0" smtClean="0"/>
              <a:t>ACES PLC II, ATLAS, January 2015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p14="http://schemas.microsoft.com/office/powerpoint/2010/main" xmlns=""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a:spLocks noChangeArrowheads="1"/>
          </p:cNvSpPr>
          <p:nvPr/>
        </p:nvSpPr>
        <p:spPr bwMode="auto">
          <a:xfrm>
            <a:off x="4191000" y="27432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NA</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a:t>
            </a:r>
            <a:endParaRPr lang="en-US" altLang="en-US" sz="2100" dirty="0">
              <a:latin typeface="Comic Sans MS" pitchFamily="66" charset="0"/>
            </a:endParaRPr>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26</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Post-ACES Lesson Plan</a:t>
            </a:r>
            <a:br>
              <a:rPr lang="en-US" dirty="0" smtClean="0"/>
            </a:br>
            <a:r>
              <a:rPr lang="en-US" dirty="0" smtClean="0"/>
              <a:t>Guided Practice</a:t>
            </a:r>
            <a:endParaRPr lang="en-US" i="1" dirty="0"/>
          </a:p>
        </p:txBody>
      </p:sp>
      <p:sp>
        <p:nvSpPr>
          <p:cNvPr id="3" name="Content Placeholder 2"/>
          <p:cNvSpPr>
            <a:spLocks noGrp="1"/>
          </p:cNvSpPr>
          <p:nvPr>
            <p:ph sz="quarter" idx="1"/>
          </p:nvPr>
        </p:nvSpPr>
        <p:spPr>
          <a:xfrm>
            <a:off x="228600" y="1600200"/>
            <a:ext cx="8534400" cy="5105400"/>
          </a:xfrm>
        </p:spPr>
        <p:txBody>
          <a:bodyPr>
            <a:noAutofit/>
          </a:bodyPr>
          <a:lstStyle/>
          <a:p>
            <a:pPr>
              <a:buNone/>
            </a:pPr>
            <a:r>
              <a:rPr lang="en-US" sz="3200" b="1" u="sng" dirty="0" smtClean="0"/>
              <a:t>Guided Practice:</a:t>
            </a:r>
            <a:r>
              <a:rPr lang="en-US" sz="3200" b="1" dirty="0" smtClean="0"/>
              <a:t> </a:t>
            </a:r>
            <a:r>
              <a:rPr lang="en-US" sz="3200" dirty="0" smtClean="0">
                <a:solidFill>
                  <a:srgbClr val="FF0000"/>
                </a:solidFill>
              </a:rPr>
              <a:t>[9:04-13:12]</a:t>
            </a:r>
            <a:endParaRPr lang="en-US" sz="3200" dirty="0" smtClean="0"/>
          </a:p>
          <a:p>
            <a:pPr lvl="0"/>
            <a:r>
              <a:rPr lang="en-US" sz="3200" dirty="0" smtClean="0"/>
              <a:t> </a:t>
            </a:r>
            <a:r>
              <a:rPr lang="en-US" dirty="0" smtClean="0"/>
              <a:t>Explain to Ss that they will do a jigsaw reading on learning style inventories and strategies</a:t>
            </a:r>
          </a:p>
          <a:p>
            <a:pPr lvl="0"/>
            <a:r>
              <a:rPr lang="en-US" dirty="0" smtClean="0"/>
              <a:t>Put Ss into 3 groups based on their learning style  Group A=auditory learners, Group B= visual learners, Group C=tactile/kinesthetic learners</a:t>
            </a:r>
          </a:p>
          <a:p>
            <a:pPr lvl="0"/>
            <a:r>
              <a:rPr lang="en-US" dirty="0" smtClean="0"/>
              <a:t>Distribute the various parts of the handout to the groups.  They will follow the directions.</a:t>
            </a:r>
          </a:p>
          <a:p>
            <a:pPr lvl="0"/>
            <a:r>
              <a:rPr lang="en-US" dirty="0" smtClean="0"/>
              <a:t>Ss present their sections to the class while other Ss take notes on each style presented.</a:t>
            </a:r>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27</a:t>
            </a:fld>
            <a:endParaRPr lang="en-US"/>
          </a:p>
        </p:txBody>
      </p:sp>
      <p:sp>
        <p:nvSpPr>
          <p:cNvPr id="7" name="Footer Placeholder 6"/>
          <p:cNvSpPr>
            <a:spLocks noGrp="1"/>
          </p:cNvSpPr>
          <p:nvPr>
            <p:ph type="ftr" sz="quarter" idx="17"/>
          </p:nvPr>
        </p:nvSpPr>
        <p:spPr>
          <a:xfrm>
            <a:off x="609600" y="6492873"/>
            <a:ext cx="5421083" cy="365127"/>
          </a:xfrm>
        </p:spPr>
        <p:txBody>
          <a:bodyPr/>
          <a:lstStyle/>
          <a:p>
            <a:r>
              <a:rPr lang="en-US" dirty="0" smtClean="0"/>
              <a:t>ACES PLC II, ATLAS, January 2015</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p14="http://schemas.microsoft.com/office/powerpoint/2010/main" xmlns=""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4114800" y="38100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 2b; 2d</a:t>
            </a:r>
            <a:endParaRPr lang="en-US" altLang="en-US" sz="2100" dirty="0">
              <a:latin typeface="Comic Sans MS" pitchFamily="66" charset="0"/>
            </a:endParaRPr>
          </a:p>
        </p:txBody>
      </p:sp>
      <p:sp>
        <p:nvSpPr>
          <p:cNvPr id="10" name="TextBox 9"/>
          <p:cNvSpPr txBox="1">
            <a:spLocks noChangeArrowheads="1"/>
          </p:cNvSpPr>
          <p:nvPr/>
        </p:nvSpPr>
        <p:spPr bwMode="auto">
          <a:xfrm>
            <a:off x="4191000" y="27432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NA</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a:t>
            </a:r>
            <a:endParaRPr lang="en-US" altLang="en-US" sz="2100" dirty="0">
              <a:latin typeface="Comic Sans MS" pitchFamily="66" charset="0"/>
            </a:endParaRPr>
          </a:p>
        </p:txBody>
      </p:sp>
      <p:sp>
        <p:nvSpPr>
          <p:cNvPr id="7" name="Slide Number Placeholder 6"/>
          <p:cNvSpPr>
            <a:spLocks noGrp="1"/>
          </p:cNvSpPr>
          <p:nvPr>
            <p:ph type="sldNum" sz="quarter" idx="12"/>
          </p:nvPr>
        </p:nvSpPr>
        <p:spPr/>
        <p:txBody>
          <a:bodyPr>
            <a:normAutofit fontScale="85000" lnSpcReduction="20000"/>
          </a:bodyPr>
          <a:lstStyle/>
          <a:p>
            <a:fld id="{58F4FCFB-AAA4-4FF1-84EE-D3C7F75F194D}" type="slidenum">
              <a:rPr lang="en-US" smtClean="0"/>
              <a:pPr/>
              <a:t>28</a:t>
            </a:fld>
            <a:endParaRPr lang="en-US"/>
          </a:p>
        </p:txBody>
      </p:sp>
      <p:sp>
        <p:nvSpPr>
          <p:cNvPr id="8" name="Footer Placeholder 7"/>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24800" cy="990600"/>
          </a:xfrm>
        </p:spPr>
        <p:txBody>
          <a:bodyPr>
            <a:normAutofit fontScale="90000"/>
          </a:bodyPr>
          <a:lstStyle/>
          <a:p>
            <a:r>
              <a:rPr lang="en-US" dirty="0" smtClean="0"/>
              <a:t>Post-ACES Lesson Plan</a:t>
            </a:r>
            <a:br>
              <a:rPr lang="en-US" dirty="0" smtClean="0"/>
            </a:br>
            <a:r>
              <a:rPr lang="en-US" dirty="0" smtClean="0"/>
              <a:t>Independent Practice</a:t>
            </a:r>
            <a:endParaRPr lang="en-US" i="1" dirty="0"/>
          </a:p>
        </p:txBody>
      </p:sp>
      <p:sp>
        <p:nvSpPr>
          <p:cNvPr id="3" name="Content Placeholder 2"/>
          <p:cNvSpPr>
            <a:spLocks noGrp="1"/>
          </p:cNvSpPr>
          <p:nvPr>
            <p:ph sz="quarter" idx="1"/>
          </p:nvPr>
        </p:nvSpPr>
        <p:spPr>
          <a:xfrm>
            <a:off x="304800" y="1752600"/>
            <a:ext cx="8458200" cy="5105400"/>
          </a:xfrm>
        </p:spPr>
        <p:txBody>
          <a:bodyPr>
            <a:noAutofit/>
          </a:bodyPr>
          <a:lstStyle/>
          <a:p>
            <a:pPr>
              <a:buNone/>
            </a:pPr>
            <a:r>
              <a:rPr lang="en-US" sz="3200" b="1" u="sng" dirty="0" smtClean="0"/>
              <a:t>Independent Practice:</a:t>
            </a:r>
            <a:r>
              <a:rPr lang="en-US" sz="3200" b="1" dirty="0" smtClean="0"/>
              <a:t> </a:t>
            </a:r>
            <a:r>
              <a:rPr lang="en-US" sz="3200" dirty="0" smtClean="0">
                <a:solidFill>
                  <a:srgbClr val="FF0000"/>
                </a:solidFill>
              </a:rPr>
              <a:t>[13:12-16:30]</a:t>
            </a:r>
            <a:endParaRPr lang="en-US" sz="3200" dirty="0" smtClean="0"/>
          </a:p>
          <a:p>
            <a:pPr lvl="0"/>
            <a:r>
              <a:rPr lang="en-US" sz="3200" dirty="0" smtClean="0"/>
              <a:t>Ss will review material pertaining to their own learning style and develop a plan that includes strategies that support their preferred method of learning.</a:t>
            </a:r>
          </a:p>
          <a:p>
            <a:r>
              <a:rPr lang="en-US" sz="3200" dirty="0" smtClean="0"/>
              <a:t>Ss will fill out information in Educational Plan and Testing Log document. </a:t>
            </a:r>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29</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THREE Agenda</a:t>
            </a:r>
            <a:endParaRPr lang="en-US" dirty="0"/>
          </a:p>
        </p:txBody>
      </p:sp>
      <p:sp>
        <p:nvSpPr>
          <p:cNvPr id="3" name="Content Placeholder 2"/>
          <p:cNvSpPr>
            <a:spLocks noGrp="1"/>
          </p:cNvSpPr>
          <p:nvPr>
            <p:ph sz="quarter" idx="1"/>
          </p:nvPr>
        </p:nvSpPr>
        <p:spPr>
          <a:xfrm>
            <a:off x="457200" y="1600200"/>
            <a:ext cx="8534400" cy="4876799"/>
          </a:xfrm>
        </p:spPr>
        <p:txBody>
          <a:bodyPr>
            <a:normAutofit fontScale="85000" lnSpcReduction="20000"/>
          </a:bodyPr>
          <a:lstStyle/>
          <a:p>
            <a:r>
              <a:rPr lang="en-US" dirty="0" smtClean="0"/>
              <a:t>ACES Goal checkpoint</a:t>
            </a:r>
          </a:p>
          <a:p>
            <a:r>
              <a:rPr lang="en-US" dirty="0" smtClean="0"/>
              <a:t>Sharing Outside Task #4: TIF-</a:t>
            </a:r>
            <a:r>
              <a:rPr lang="en-US" dirty="0" err="1" smtClean="0"/>
              <a:t>ed</a:t>
            </a:r>
            <a:r>
              <a:rPr lang="en-US" dirty="0" smtClean="0"/>
              <a:t> lesson Try It Out 2!</a:t>
            </a:r>
          </a:p>
          <a:p>
            <a:r>
              <a:rPr lang="en-US" dirty="0" smtClean="0"/>
              <a:t>Sharing Outside Task #5: TIF Method Implementation</a:t>
            </a:r>
          </a:p>
          <a:p>
            <a:r>
              <a:rPr lang="en-US" dirty="0" smtClean="0"/>
              <a:t>Zoom in on Navigating Systems (NS)</a:t>
            </a:r>
          </a:p>
          <a:p>
            <a:pPr lvl="1"/>
            <a:r>
              <a:rPr lang="en-US" dirty="0" smtClean="0"/>
              <a:t>Pre-Task #1: Student Goals (Revisited with NS)</a:t>
            </a:r>
          </a:p>
          <a:p>
            <a:pPr lvl="1"/>
            <a:r>
              <a:rPr lang="en-US" dirty="0" smtClean="0"/>
              <a:t>NS sample activities in the complete TIF </a:t>
            </a:r>
          </a:p>
          <a:p>
            <a:r>
              <a:rPr lang="en-US" dirty="0" smtClean="0"/>
              <a:t>A Tale of Two Contexts: The ACES Process with NS</a:t>
            </a:r>
          </a:p>
          <a:p>
            <a:pPr lvl="1"/>
            <a:r>
              <a:rPr lang="en-US" dirty="0" smtClean="0"/>
              <a:t>The Classroom</a:t>
            </a:r>
          </a:p>
          <a:p>
            <a:pPr lvl="1"/>
            <a:r>
              <a:rPr lang="en-US" dirty="0" smtClean="0"/>
              <a:t>The One-room schoolhouse </a:t>
            </a:r>
          </a:p>
          <a:p>
            <a:r>
              <a:rPr lang="en-US" dirty="0" smtClean="0"/>
              <a:t>Exploring TIF Methods</a:t>
            </a:r>
          </a:p>
          <a:p>
            <a:r>
              <a:rPr lang="en-US" dirty="0" smtClean="0"/>
              <a:t>Work Time! TIF-</a:t>
            </a:r>
            <a:r>
              <a:rPr lang="en-US" dirty="0" err="1" smtClean="0"/>
              <a:t>ed</a:t>
            </a:r>
            <a:r>
              <a:rPr lang="en-US" dirty="0" smtClean="0"/>
              <a:t> Instructional Planning</a:t>
            </a:r>
          </a:p>
          <a:p>
            <a:r>
              <a:rPr lang="en-US" dirty="0" smtClean="0"/>
              <a:t>ACES &amp; CCRS</a:t>
            </a:r>
          </a:p>
          <a:p>
            <a:r>
              <a:rPr lang="en-US" dirty="0" smtClean="0"/>
              <a:t>Wrap-up &amp; questions</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3</a:t>
            </a:fld>
            <a:endParaRPr lang="en-US"/>
          </a:p>
        </p:txBody>
      </p:sp>
      <p:sp>
        <p:nvSpPr>
          <p:cNvPr id="5" name="Footer Placeholder 4"/>
          <p:cNvSpPr>
            <a:spLocks noGrp="1"/>
          </p:cNvSpPr>
          <p:nvPr>
            <p:ph type="ftr" sz="quarter" idx="11"/>
          </p:nvPr>
        </p:nvSpPr>
        <p:spPr>
          <a:xfrm>
            <a:off x="914400" y="6492873"/>
            <a:ext cx="5421083" cy="365127"/>
          </a:xfrm>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p14="http://schemas.microsoft.com/office/powerpoint/2010/main" xmlns=""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4114800" y="38100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 2b; 2d</a:t>
            </a:r>
            <a:endParaRPr lang="en-US" altLang="en-US" sz="2100" dirty="0">
              <a:latin typeface="Comic Sans MS" pitchFamily="66" charset="0"/>
            </a:endParaRPr>
          </a:p>
        </p:txBody>
      </p:sp>
      <p:sp>
        <p:nvSpPr>
          <p:cNvPr id="9" name="TextBox 8"/>
          <p:cNvSpPr txBox="1">
            <a:spLocks noChangeArrowheads="1"/>
          </p:cNvSpPr>
          <p:nvPr/>
        </p:nvSpPr>
        <p:spPr bwMode="auto">
          <a:xfrm>
            <a:off x="4191000" y="4271963"/>
            <a:ext cx="19812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400" dirty="0" smtClean="0">
                <a:latin typeface="Comic Sans MS" pitchFamily="66" charset="0"/>
                <a:ea typeface="Calibri"/>
                <a:cs typeface="Times New Roman"/>
              </a:rPr>
              <a:t>NS 1a; 2b; 2d-2e</a:t>
            </a:r>
            <a:endParaRPr lang="en-US" altLang="en-US" sz="2400" dirty="0">
              <a:latin typeface="Comic Sans MS" pitchFamily="66" charset="0"/>
            </a:endParaRPr>
          </a:p>
        </p:txBody>
      </p:sp>
      <p:sp>
        <p:nvSpPr>
          <p:cNvPr id="10" name="TextBox 9"/>
          <p:cNvSpPr txBox="1">
            <a:spLocks noChangeArrowheads="1"/>
          </p:cNvSpPr>
          <p:nvPr/>
        </p:nvSpPr>
        <p:spPr bwMode="auto">
          <a:xfrm>
            <a:off x="4191000" y="27432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NA</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a:t>
            </a:r>
            <a:endParaRPr lang="en-US" altLang="en-US" sz="2100" dirty="0">
              <a:latin typeface="Comic Sans MS" pitchFamily="66" charset="0"/>
            </a:endParaRPr>
          </a:p>
        </p:txBody>
      </p:sp>
      <p:sp>
        <p:nvSpPr>
          <p:cNvPr id="8" name="Slide Number Placeholder 7"/>
          <p:cNvSpPr>
            <a:spLocks noGrp="1"/>
          </p:cNvSpPr>
          <p:nvPr>
            <p:ph type="sldNum" sz="quarter" idx="12"/>
          </p:nvPr>
        </p:nvSpPr>
        <p:spPr/>
        <p:txBody>
          <a:bodyPr>
            <a:normAutofit fontScale="85000" lnSpcReduction="20000"/>
          </a:bodyPr>
          <a:lstStyle/>
          <a:p>
            <a:fld id="{58F4FCFB-AAA4-4FF1-84EE-D3C7F75F194D}" type="slidenum">
              <a:rPr lang="en-US" smtClean="0"/>
              <a:pPr/>
              <a:t>30</a:t>
            </a:fld>
            <a:endParaRPr lang="en-US"/>
          </a:p>
        </p:txBody>
      </p:sp>
      <p:sp>
        <p:nvSpPr>
          <p:cNvPr id="12" name="Footer Placeholder 11"/>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24800" cy="990600"/>
          </a:xfrm>
        </p:spPr>
        <p:txBody>
          <a:bodyPr>
            <a:normAutofit fontScale="90000"/>
          </a:bodyPr>
          <a:lstStyle/>
          <a:p>
            <a:r>
              <a:rPr lang="en-US" dirty="0" smtClean="0"/>
              <a:t>Post-ACES Lesson Plan</a:t>
            </a:r>
            <a:br>
              <a:rPr lang="en-US" dirty="0" smtClean="0"/>
            </a:br>
            <a:r>
              <a:rPr lang="en-US" dirty="0" smtClean="0"/>
              <a:t>Extension</a:t>
            </a:r>
            <a:endParaRPr lang="en-US" i="1" dirty="0"/>
          </a:p>
        </p:txBody>
      </p:sp>
      <p:sp>
        <p:nvSpPr>
          <p:cNvPr id="3" name="Content Placeholder 2"/>
          <p:cNvSpPr>
            <a:spLocks noGrp="1"/>
          </p:cNvSpPr>
          <p:nvPr>
            <p:ph sz="quarter" idx="1"/>
          </p:nvPr>
        </p:nvSpPr>
        <p:spPr>
          <a:xfrm>
            <a:off x="304800" y="1752600"/>
            <a:ext cx="8458200" cy="5105400"/>
          </a:xfrm>
        </p:spPr>
        <p:txBody>
          <a:bodyPr>
            <a:noAutofit/>
          </a:bodyPr>
          <a:lstStyle/>
          <a:p>
            <a:pPr>
              <a:buNone/>
            </a:pPr>
            <a:r>
              <a:rPr lang="en-US" sz="3200" b="1" u="sng" dirty="0" smtClean="0"/>
              <a:t>Extension:</a:t>
            </a:r>
            <a:r>
              <a:rPr lang="en-US" sz="3200" b="1" dirty="0" smtClean="0"/>
              <a:t> </a:t>
            </a:r>
            <a:r>
              <a:rPr lang="en-US" sz="3200" dirty="0" smtClean="0">
                <a:solidFill>
                  <a:srgbClr val="FF0000"/>
                </a:solidFill>
              </a:rPr>
              <a:t>[16:30-17:46]</a:t>
            </a:r>
            <a:endParaRPr lang="en-US" sz="3200" dirty="0" smtClean="0"/>
          </a:p>
          <a:p>
            <a:pPr lvl="0"/>
            <a:r>
              <a:rPr lang="en-US" sz="3200" dirty="0" smtClean="0"/>
              <a:t>Ss will use the Education Plan and Testing Log with teacher during conferences.  </a:t>
            </a:r>
          </a:p>
          <a:p>
            <a:pPr lvl="0"/>
            <a:r>
              <a:rPr lang="en-US" sz="3200" dirty="0" smtClean="0"/>
              <a:t>After a few weeks of learning plan implementation, Ss will reflect on the plan and make adjustments as needed.</a:t>
            </a:r>
            <a:endParaRPr lang="en-US" sz="3200" dirty="0"/>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31</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p14="http://schemas.microsoft.com/office/powerpoint/2010/main" xmlns=""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4114800" y="38100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 2b; 2d</a:t>
            </a:r>
            <a:endParaRPr lang="en-US" altLang="en-US" sz="2100" dirty="0">
              <a:latin typeface="Comic Sans MS" pitchFamily="66" charset="0"/>
            </a:endParaRPr>
          </a:p>
        </p:txBody>
      </p:sp>
      <p:sp>
        <p:nvSpPr>
          <p:cNvPr id="8" name="TextBox 7"/>
          <p:cNvSpPr txBox="1">
            <a:spLocks noChangeArrowheads="1"/>
          </p:cNvSpPr>
          <p:nvPr/>
        </p:nvSpPr>
        <p:spPr bwMode="auto">
          <a:xfrm>
            <a:off x="4191000" y="4957763"/>
            <a:ext cx="19812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400" dirty="0" smtClean="0">
                <a:latin typeface="Comic Sans MS" pitchFamily="66" charset="0"/>
                <a:ea typeface="Calibri"/>
                <a:cs typeface="Times New Roman"/>
              </a:rPr>
              <a:t>NS 1a; 2b; 2d-2e</a:t>
            </a:r>
            <a:endParaRPr lang="en-US" altLang="en-US" sz="2400" dirty="0">
              <a:latin typeface="Comic Sans MS" pitchFamily="66" charset="0"/>
            </a:endParaRPr>
          </a:p>
        </p:txBody>
      </p:sp>
      <p:sp>
        <p:nvSpPr>
          <p:cNvPr id="9" name="TextBox 8"/>
          <p:cNvSpPr txBox="1">
            <a:spLocks noChangeArrowheads="1"/>
          </p:cNvSpPr>
          <p:nvPr/>
        </p:nvSpPr>
        <p:spPr bwMode="auto">
          <a:xfrm>
            <a:off x="4191000" y="4271963"/>
            <a:ext cx="19812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400" dirty="0" smtClean="0">
                <a:latin typeface="Comic Sans MS" pitchFamily="66" charset="0"/>
                <a:ea typeface="Calibri"/>
                <a:cs typeface="Times New Roman"/>
              </a:rPr>
              <a:t>NS 1a; 2b; 2d-2e</a:t>
            </a:r>
            <a:endParaRPr lang="en-US" altLang="en-US" sz="2400" dirty="0">
              <a:latin typeface="Comic Sans MS" pitchFamily="66" charset="0"/>
            </a:endParaRPr>
          </a:p>
        </p:txBody>
      </p:sp>
      <p:sp>
        <p:nvSpPr>
          <p:cNvPr id="10" name="TextBox 9"/>
          <p:cNvSpPr txBox="1">
            <a:spLocks noChangeArrowheads="1"/>
          </p:cNvSpPr>
          <p:nvPr/>
        </p:nvSpPr>
        <p:spPr bwMode="auto">
          <a:xfrm>
            <a:off x="4191000" y="27432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NA</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a:t>
            </a:r>
            <a:endParaRPr lang="en-US" altLang="en-US" sz="2100" dirty="0">
              <a:latin typeface="Comic Sans MS" pitchFamily="66" charset="0"/>
            </a:endParaRPr>
          </a:p>
        </p:txBody>
      </p:sp>
      <p:sp>
        <p:nvSpPr>
          <p:cNvPr id="12" name="Slide Number Placeholder 11"/>
          <p:cNvSpPr>
            <a:spLocks noGrp="1"/>
          </p:cNvSpPr>
          <p:nvPr>
            <p:ph type="sldNum" sz="quarter" idx="12"/>
          </p:nvPr>
        </p:nvSpPr>
        <p:spPr/>
        <p:txBody>
          <a:bodyPr>
            <a:normAutofit fontScale="85000" lnSpcReduction="20000"/>
          </a:bodyPr>
          <a:lstStyle/>
          <a:p>
            <a:fld id="{58F4FCFB-AAA4-4FF1-84EE-D3C7F75F194D}" type="slidenum">
              <a:rPr lang="en-US" smtClean="0"/>
              <a:pPr/>
              <a:t>32</a:t>
            </a:fld>
            <a:endParaRPr lang="en-US"/>
          </a:p>
        </p:txBody>
      </p:sp>
      <p:sp>
        <p:nvSpPr>
          <p:cNvPr id="13" name="Footer Placeholder 12"/>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990600"/>
          </a:xfrm>
        </p:spPr>
        <p:txBody>
          <a:bodyPr/>
          <a:lstStyle/>
          <a:p>
            <a:r>
              <a:rPr lang="en-US" dirty="0" smtClean="0"/>
              <a:t>Corrections</a:t>
            </a:r>
            <a:endParaRPr lang="en-US" dirty="0"/>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33</a:t>
            </a:fld>
            <a:endParaRPr lang="en-US"/>
          </a:p>
        </p:txBody>
      </p:sp>
      <p:sp>
        <p:nvSpPr>
          <p:cNvPr id="5" name="Content Placeholder 4"/>
          <p:cNvSpPr>
            <a:spLocks noGrp="1"/>
          </p:cNvSpPr>
          <p:nvPr>
            <p:ph sz="quarter" idx="1"/>
          </p:nvPr>
        </p:nvSpPr>
        <p:spPr/>
        <p:txBody>
          <a:bodyPr>
            <a:normAutofit/>
          </a:bodyPr>
          <a:lstStyle/>
          <a:p>
            <a:pPr>
              <a:buNone/>
            </a:pPr>
            <a:r>
              <a:rPr lang="en-US" dirty="0" smtClean="0"/>
              <a:t>Read the interview with the instructor in a corrections setting. </a:t>
            </a:r>
            <a:r>
              <a:rPr lang="en-US" smtClean="0"/>
              <a:t>(Extra handout)</a:t>
            </a:r>
            <a:endParaRPr lang="en-US" dirty="0" smtClean="0"/>
          </a:p>
          <a:p>
            <a:r>
              <a:rPr lang="en-US" dirty="0" smtClean="0"/>
              <a:t>Consider the system she uses to TIF the lessons for her learners.</a:t>
            </a:r>
          </a:p>
          <a:p>
            <a:r>
              <a:rPr lang="en-US" dirty="0" smtClean="0"/>
              <a:t>What kind of IPT does she use?  How does she use it?</a:t>
            </a:r>
          </a:p>
          <a:p>
            <a:r>
              <a:rPr lang="en-US" dirty="0" smtClean="0"/>
              <a:t>What kinds of pre-ACES materials does she use and how does she TIF them?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best in my setting?</a:t>
            </a:r>
            <a:endParaRPr lang="en-US" dirty="0"/>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34</a:t>
            </a:fld>
            <a:endParaRPr lang="en-US"/>
          </a:p>
        </p:txBody>
      </p:sp>
      <p:sp>
        <p:nvSpPr>
          <p:cNvPr id="5" name="Content Placeholder 4"/>
          <p:cNvSpPr>
            <a:spLocks noGrp="1"/>
          </p:cNvSpPr>
          <p:nvPr>
            <p:ph sz="quarter" idx="1"/>
          </p:nvPr>
        </p:nvSpPr>
        <p:spPr/>
        <p:txBody>
          <a:bodyPr>
            <a:normAutofit lnSpcReduction="10000"/>
          </a:bodyPr>
          <a:lstStyle/>
          <a:p>
            <a:pPr>
              <a:buNone/>
            </a:pPr>
            <a:r>
              <a:rPr lang="en-US" dirty="0" smtClean="0"/>
              <a:t>Consider both the classroom and corrections contexts.  In small groups, discuss these questions:</a:t>
            </a:r>
          </a:p>
          <a:p>
            <a:pPr marL="514350" indent="-514350">
              <a:buFont typeface="+mj-lt"/>
              <a:buAutoNum type="arabicPeriod"/>
            </a:pPr>
            <a:r>
              <a:rPr lang="en-US" dirty="0" smtClean="0"/>
              <a:t>Which process would work best in your setting? (Classroom, corrections, other?)</a:t>
            </a:r>
          </a:p>
          <a:p>
            <a:pPr marL="514350" indent="-514350">
              <a:buFont typeface="+mj-lt"/>
              <a:buAutoNum type="arabicPeriod"/>
            </a:pPr>
            <a:r>
              <a:rPr lang="en-US" dirty="0" smtClean="0"/>
              <a:t>Why did you choose that option?</a:t>
            </a:r>
          </a:p>
          <a:p>
            <a:pPr marL="514350" indent="-514350">
              <a:buFont typeface="+mj-lt"/>
              <a:buAutoNum type="arabicPeriod"/>
            </a:pPr>
            <a:r>
              <a:rPr lang="en-US" dirty="0" smtClean="0"/>
              <a:t>How would  you tweak either process to better fit your setting and learners?</a:t>
            </a:r>
          </a:p>
          <a:p>
            <a:pPr marL="514350" indent="-514350">
              <a:buFont typeface="+mj-lt"/>
              <a:buAutoNum type="arabicPeriod"/>
            </a:pPr>
            <a:r>
              <a:rPr lang="en-US" dirty="0" smtClean="0"/>
              <a:t>Is there a way to combine the two processes to get the best of both worlds?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914400"/>
          </a:xfrm>
          <a:solidFill>
            <a:srgbClr val="92D050"/>
          </a:solidFill>
        </p:spPr>
        <p:txBody>
          <a:bodyPr/>
          <a:lstStyle/>
          <a:p>
            <a:pPr algn="ctr" defTabSz="1218987" fontAlgn="auto">
              <a:spcAft>
                <a:spcPts val="0"/>
              </a:spcAft>
              <a:defRPr/>
            </a:pPr>
            <a:r>
              <a:rPr lang="en-US" b="1" dirty="0" smtClean="0">
                <a:solidFill>
                  <a:srgbClr val="9966FF"/>
                </a:solidFill>
                <a:ea typeface="+mj-ea"/>
              </a:rPr>
              <a:t>TIF</a:t>
            </a:r>
            <a:r>
              <a:rPr lang="en-US" dirty="0" smtClean="0">
                <a:ea typeface="+mj-ea"/>
              </a:rPr>
              <a:t> </a:t>
            </a:r>
            <a:r>
              <a:rPr lang="en-US" dirty="0" smtClean="0">
                <a:solidFill>
                  <a:schemeClr val="tx1"/>
                </a:solidFill>
                <a:ea typeface="+mj-ea"/>
              </a:rPr>
              <a:t>Methods</a:t>
            </a:r>
            <a:endParaRPr lang="en-US" dirty="0">
              <a:solidFill>
                <a:schemeClr val="tx1"/>
              </a:solidFill>
              <a:ea typeface="+mj-ea"/>
            </a:endParaRPr>
          </a:p>
        </p:txBody>
      </p:sp>
      <p:pic>
        <p:nvPicPr>
          <p:cNvPr id="44034"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t="1253"/>
          <a:stretch>
            <a:fillRect/>
          </a:stretch>
        </p:blipFill>
        <p:spPr bwMode="auto">
          <a:xfrm>
            <a:off x="1600200" y="1143000"/>
            <a:ext cx="6296025" cy="552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Oval 3"/>
          <p:cNvSpPr/>
          <p:nvPr/>
        </p:nvSpPr>
        <p:spPr>
          <a:xfrm rot="8793751">
            <a:off x="2464148" y="2767446"/>
            <a:ext cx="1981200" cy="778213"/>
          </a:xfrm>
          <a:prstGeom prst="ellipse">
            <a:avLst/>
          </a:prstGeom>
          <a:noFill/>
          <a:ln w="28575">
            <a:solidFill>
              <a:schemeClr val="accent2">
                <a:lumMod val="60000"/>
                <a:lumOff val="40000"/>
              </a:schemeClr>
            </a:solidFill>
            <a:miter lim="800000"/>
          </a:ln>
          <a:effectLst>
            <a:glow rad="228600">
              <a:schemeClr val="accent6">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rot="12017763">
            <a:off x="5477044" y="2864735"/>
            <a:ext cx="1981200" cy="778213"/>
          </a:xfrm>
          <a:prstGeom prst="ellipse">
            <a:avLst/>
          </a:prstGeom>
          <a:noFill/>
          <a:ln w="28575">
            <a:solidFill>
              <a:schemeClr val="accent2">
                <a:lumMod val="60000"/>
                <a:lumOff val="40000"/>
              </a:schemeClr>
            </a:solidFill>
            <a:miter lim="800000"/>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12017763">
            <a:off x="2475697" y="4372904"/>
            <a:ext cx="2135205" cy="1160191"/>
          </a:xfrm>
          <a:prstGeom prst="ellipse">
            <a:avLst/>
          </a:prstGeom>
          <a:noFill/>
          <a:ln w="28575">
            <a:solidFill>
              <a:schemeClr val="accent2">
                <a:lumMod val="60000"/>
                <a:lumOff val="40000"/>
              </a:schemeClr>
            </a:solidFill>
            <a:miter lim="800000"/>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9134821">
            <a:off x="4839135" y="4104374"/>
            <a:ext cx="2913670" cy="1458508"/>
          </a:xfrm>
          <a:prstGeom prst="ellipse">
            <a:avLst/>
          </a:prstGeom>
          <a:noFill/>
          <a:ln w="28575">
            <a:solidFill>
              <a:srgbClr val="FFCCFF"/>
            </a:solidFill>
            <a:miter lim="800000"/>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10800000">
            <a:off x="4114800" y="5638800"/>
            <a:ext cx="1981200" cy="778213"/>
          </a:xfrm>
          <a:prstGeom prst="ellipse">
            <a:avLst/>
          </a:prstGeom>
          <a:noFill/>
          <a:ln w="28575">
            <a:solidFill>
              <a:schemeClr val="accent2">
                <a:lumMod val="60000"/>
                <a:lumOff val="40000"/>
              </a:schemeClr>
            </a:solidFill>
            <a:miter lim="800000"/>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lide Number Placeholder 9"/>
          <p:cNvSpPr>
            <a:spLocks noGrp="1"/>
          </p:cNvSpPr>
          <p:nvPr>
            <p:ph type="sldNum" sz="quarter" idx="12"/>
          </p:nvPr>
        </p:nvSpPr>
        <p:spPr/>
        <p:txBody>
          <a:bodyPr>
            <a:normAutofit fontScale="85000" lnSpcReduction="20000"/>
          </a:bodyPr>
          <a:lstStyle/>
          <a:p>
            <a:fld id="{58F4FCFB-AAA4-4FF1-84EE-D3C7F75F194D}" type="slidenum">
              <a:rPr lang="en-US" smtClean="0"/>
              <a:pPr/>
              <a:t>35</a:t>
            </a:fld>
            <a:endParaRPr lang="en-US"/>
          </a:p>
        </p:txBody>
      </p:sp>
      <p:sp>
        <p:nvSpPr>
          <p:cNvPr id="11" name="Footer Placeholder 10"/>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736600"/>
          </a:xfrm>
          <a:solidFill>
            <a:srgbClr val="92D050"/>
          </a:solidFill>
        </p:spPr>
        <p:txBody>
          <a:bodyPr>
            <a:normAutofit/>
          </a:bodyPr>
          <a:lstStyle/>
          <a:p>
            <a:pPr defTabSz="1218987" fontAlgn="auto">
              <a:spcAft>
                <a:spcPts val="0"/>
              </a:spcAft>
              <a:defRPr/>
            </a:pPr>
            <a:r>
              <a:rPr lang="en-US" sz="3600" b="1" dirty="0" smtClean="0">
                <a:solidFill>
                  <a:srgbClr val="9966FF"/>
                </a:solidFill>
                <a:ea typeface="+mj-ea"/>
              </a:rPr>
              <a:t>TIF</a:t>
            </a:r>
            <a:r>
              <a:rPr lang="en-US" sz="3600" dirty="0" smtClean="0">
                <a:ea typeface="+mj-ea"/>
              </a:rPr>
              <a:t> </a:t>
            </a:r>
            <a:r>
              <a:rPr lang="en-US" sz="3600" dirty="0" smtClean="0">
                <a:solidFill>
                  <a:schemeClr val="tx1"/>
                </a:solidFill>
                <a:ea typeface="+mj-ea"/>
              </a:rPr>
              <a:t>Methods Definitions: Matching</a:t>
            </a:r>
            <a:endParaRPr lang="en-US" sz="3600" dirty="0">
              <a:solidFill>
                <a:schemeClr val="tx1"/>
              </a:solidFill>
              <a:ea typeface="+mj-ea"/>
            </a:endParaRPr>
          </a:p>
        </p:txBody>
      </p:sp>
      <p:sp>
        <p:nvSpPr>
          <p:cNvPr id="45058" name="Content Placeholder 2"/>
          <p:cNvSpPr>
            <a:spLocks noGrp="1"/>
          </p:cNvSpPr>
          <p:nvPr>
            <p:ph idx="1"/>
          </p:nvPr>
        </p:nvSpPr>
        <p:spPr>
          <a:xfrm>
            <a:off x="2819400" y="990600"/>
            <a:ext cx="6324600" cy="3962400"/>
          </a:xfrm>
        </p:spPr>
        <p:txBody>
          <a:bodyPr>
            <a:normAutofit fontScale="85000" lnSpcReduction="20000"/>
          </a:bodyPr>
          <a:lstStyle/>
          <a:p>
            <a:pPr>
              <a:buClr>
                <a:srgbClr val="660066"/>
              </a:buClr>
            </a:pPr>
            <a:r>
              <a:rPr lang="en-US" altLang="en-US" dirty="0" smtClean="0">
                <a:solidFill>
                  <a:srgbClr val="7030A0"/>
                </a:solidFill>
              </a:rPr>
              <a:t>a sequence of </a:t>
            </a:r>
            <a:r>
              <a:rPr lang="en-US" altLang="en-US" i="1" dirty="0" smtClean="0">
                <a:solidFill>
                  <a:srgbClr val="7030A0"/>
                </a:solidFill>
              </a:rPr>
              <a:t>actions</a:t>
            </a:r>
            <a:r>
              <a:rPr lang="en-US" altLang="en-US" dirty="0" smtClean="0">
                <a:solidFill>
                  <a:srgbClr val="7030A0"/>
                </a:solidFill>
              </a:rPr>
              <a:t> regularly followed; a routine </a:t>
            </a:r>
            <a:r>
              <a:rPr lang="en-US" altLang="en-US" i="1" dirty="0" smtClean="0">
                <a:solidFill>
                  <a:srgbClr val="C00000"/>
                </a:solidFill>
              </a:rPr>
              <a:t>process</a:t>
            </a:r>
            <a:endParaRPr lang="en-US" altLang="en-US" dirty="0" smtClean="0">
              <a:solidFill>
                <a:srgbClr val="C00000"/>
              </a:solidFill>
            </a:endParaRPr>
          </a:p>
          <a:p>
            <a:pPr>
              <a:buClr>
                <a:srgbClr val="660066"/>
              </a:buClr>
            </a:pPr>
            <a:r>
              <a:rPr lang="en-US" altLang="en-US" dirty="0" smtClean="0">
                <a:solidFill>
                  <a:srgbClr val="7030A0"/>
                </a:solidFill>
              </a:rPr>
              <a:t>standards of acceptable </a:t>
            </a:r>
            <a:r>
              <a:rPr lang="en-US" altLang="en-US" i="1" dirty="0" smtClean="0">
                <a:solidFill>
                  <a:srgbClr val="C00000"/>
                </a:solidFill>
              </a:rPr>
              <a:t>behavior</a:t>
            </a:r>
            <a:r>
              <a:rPr lang="en-US" altLang="en-US" dirty="0" smtClean="0">
                <a:solidFill>
                  <a:srgbClr val="7030A0"/>
                </a:solidFill>
              </a:rPr>
              <a:t>; </a:t>
            </a:r>
            <a:r>
              <a:rPr lang="en-US" altLang="en-US" i="1" dirty="0" smtClean="0">
                <a:solidFill>
                  <a:srgbClr val="7030A0"/>
                </a:solidFill>
              </a:rPr>
              <a:t>expectations</a:t>
            </a:r>
            <a:r>
              <a:rPr lang="en-US" altLang="en-US" dirty="0" smtClean="0">
                <a:solidFill>
                  <a:srgbClr val="7030A0"/>
                </a:solidFill>
              </a:rPr>
              <a:t> within a specified context</a:t>
            </a:r>
          </a:p>
          <a:p>
            <a:pPr>
              <a:buClr>
                <a:srgbClr val="660066"/>
              </a:buClr>
            </a:pPr>
            <a:r>
              <a:rPr lang="en-US" altLang="en-US" dirty="0" smtClean="0">
                <a:solidFill>
                  <a:srgbClr val="7030A0"/>
                </a:solidFill>
              </a:rPr>
              <a:t>routine </a:t>
            </a:r>
            <a:r>
              <a:rPr lang="en-US" altLang="en-US" i="1" dirty="0" smtClean="0">
                <a:solidFill>
                  <a:srgbClr val="C00000"/>
                </a:solidFill>
              </a:rPr>
              <a:t>structures</a:t>
            </a:r>
            <a:r>
              <a:rPr lang="en-US" altLang="en-US" dirty="0" smtClean="0">
                <a:solidFill>
                  <a:srgbClr val="7030A0"/>
                </a:solidFill>
              </a:rPr>
              <a:t> for activities and tasks that provide practice of lesson content</a:t>
            </a:r>
          </a:p>
          <a:p>
            <a:pPr>
              <a:buClr>
                <a:srgbClr val="660066"/>
              </a:buClr>
            </a:pPr>
            <a:r>
              <a:rPr lang="en-US" altLang="en-US" i="1" dirty="0" smtClean="0">
                <a:solidFill>
                  <a:srgbClr val="C00000"/>
                </a:solidFill>
              </a:rPr>
              <a:t>vocabulary</a:t>
            </a:r>
            <a:r>
              <a:rPr lang="en-US" altLang="en-US" dirty="0" smtClean="0">
                <a:solidFill>
                  <a:srgbClr val="C00000"/>
                </a:solidFill>
              </a:rPr>
              <a:t> </a:t>
            </a:r>
            <a:r>
              <a:rPr lang="en-US" altLang="en-US" dirty="0" smtClean="0">
                <a:solidFill>
                  <a:srgbClr val="7030A0"/>
                </a:solidFill>
              </a:rPr>
              <a:t>and </a:t>
            </a:r>
            <a:r>
              <a:rPr lang="en-US" altLang="en-US" i="1" dirty="0" smtClean="0">
                <a:solidFill>
                  <a:srgbClr val="C00000"/>
                </a:solidFill>
              </a:rPr>
              <a:t>language structures</a:t>
            </a:r>
            <a:r>
              <a:rPr lang="en-US" altLang="en-US" dirty="0" smtClean="0">
                <a:solidFill>
                  <a:srgbClr val="C00000"/>
                </a:solidFill>
              </a:rPr>
              <a:t> </a:t>
            </a:r>
            <a:r>
              <a:rPr lang="en-US" altLang="en-US" dirty="0" smtClean="0">
                <a:solidFill>
                  <a:srgbClr val="7030A0"/>
                </a:solidFill>
              </a:rPr>
              <a:t>that are necessary to effectively address a specified TIF skill</a:t>
            </a:r>
          </a:p>
          <a:p>
            <a:pPr>
              <a:buClr>
                <a:srgbClr val="660066"/>
              </a:buClr>
            </a:pPr>
            <a:r>
              <a:rPr lang="en-US" altLang="en-US" dirty="0" smtClean="0">
                <a:solidFill>
                  <a:srgbClr val="7030A0"/>
                </a:solidFill>
              </a:rPr>
              <a:t>technology use that mirrors what is necessary in the “target” environment.</a:t>
            </a:r>
          </a:p>
          <a:p>
            <a:endParaRPr lang="en-US" altLang="en-US" dirty="0" smtClean="0"/>
          </a:p>
        </p:txBody>
      </p:sp>
      <p:sp>
        <p:nvSpPr>
          <p:cNvPr id="4" name="TextBox 3"/>
          <p:cNvSpPr txBox="1"/>
          <p:nvPr/>
        </p:nvSpPr>
        <p:spPr>
          <a:xfrm>
            <a:off x="838200" y="990600"/>
            <a:ext cx="1723549" cy="523220"/>
          </a:xfrm>
          <a:prstGeom prst="rect">
            <a:avLst/>
          </a:prstGeom>
          <a:solidFill>
            <a:srgbClr val="92D050"/>
          </a:solidFill>
          <a:ln w="28575">
            <a:solidFill>
              <a:schemeClr val="tx1"/>
            </a:solidFill>
          </a:ln>
        </p:spPr>
        <p:txBody>
          <a:bodyPr wrap="none" rtlCol="0">
            <a:spAutoFit/>
          </a:bodyPr>
          <a:lstStyle/>
          <a:p>
            <a:r>
              <a:rPr lang="en-US" altLang="en-US" sz="2800" b="1" dirty="0" smtClean="0">
                <a:solidFill>
                  <a:srgbClr val="7030A0"/>
                </a:solidFill>
              </a:rPr>
              <a:t>Routines</a:t>
            </a:r>
            <a:endParaRPr lang="en-US" sz="2800" dirty="0"/>
          </a:p>
        </p:txBody>
      </p:sp>
      <p:sp>
        <p:nvSpPr>
          <p:cNvPr id="7" name="TextBox 6"/>
          <p:cNvSpPr txBox="1"/>
          <p:nvPr/>
        </p:nvSpPr>
        <p:spPr>
          <a:xfrm>
            <a:off x="990600" y="1600200"/>
            <a:ext cx="1322798" cy="523220"/>
          </a:xfrm>
          <a:prstGeom prst="rect">
            <a:avLst/>
          </a:prstGeom>
          <a:solidFill>
            <a:srgbClr val="92D050"/>
          </a:solidFill>
          <a:ln w="28575">
            <a:solidFill>
              <a:schemeClr val="tx1"/>
            </a:solidFill>
          </a:ln>
        </p:spPr>
        <p:txBody>
          <a:bodyPr wrap="none" rtlCol="0">
            <a:spAutoFit/>
          </a:bodyPr>
          <a:lstStyle/>
          <a:p>
            <a:r>
              <a:rPr lang="en-US" altLang="en-US" sz="2800" b="1" dirty="0" smtClean="0">
                <a:solidFill>
                  <a:srgbClr val="7030A0"/>
                </a:solidFill>
              </a:rPr>
              <a:t>Norms</a:t>
            </a:r>
            <a:endParaRPr lang="en-US" sz="2800" dirty="0"/>
          </a:p>
        </p:txBody>
      </p:sp>
      <p:sp>
        <p:nvSpPr>
          <p:cNvPr id="8" name="TextBox 7"/>
          <p:cNvSpPr txBox="1"/>
          <p:nvPr/>
        </p:nvSpPr>
        <p:spPr>
          <a:xfrm>
            <a:off x="304800" y="2286000"/>
            <a:ext cx="2514600" cy="838200"/>
          </a:xfrm>
          <a:prstGeom prst="rect">
            <a:avLst/>
          </a:prstGeom>
          <a:solidFill>
            <a:srgbClr val="92D050"/>
          </a:solidFill>
          <a:ln w="28575">
            <a:solidFill>
              <a:schemeClr val="tx1"/>
            </a:solidFill>
          </a:ln>
        </p:spPr>
        <p:txBody>
          <a:bodyPr wrap="square" rtlCol="0">
            <a:spAutoFit/>
          </a:bodyPr>
          <a:lstStyle/>
          <a:p>
            <a:pPr algn="ctr"/>
            <a:r>
              <a:rPr lang="en-US" altLang="en-US" sz="2400" b="1" dirty="0" smtClean="0">
                <a:solidFill>
                  <a:srgbClr val="7030A0"/>
                </a:solidFill>
              </a:rPr>
              <a:t>Learning Task </a:t>
            </a:r>
          </a:p>
          <a:p>
            <a:pPr algn="ctr"/>
            <a:r>
              <a:rPr lang="en-US" altLang="en-US" sz="2400" b="1" dirty="0" smtClean="0">
                <a:solidFill>
                  <a:srgbClr val="7030A0"/>
                </a:solidFill>
              </a:rPr>
              <a:t>Formats</a:t>
            </a:r>
            <a:endParaRPr lang="en-US" sz="2400" dirty="0"/>
          </a:p>
        </p:txBody>
      </p:sp>
      <p:sp>
        <p:nvSpPr>
          <p:cNvPr id="9" name="TextBox 8"/>
          <p:cNvSpPr txBox="1"/>
          <p:nvPr/>
        </p:nvSpPr>
        <p:spPr>
          <a:xfrm>
            <a:off x="685800" y="3276600"/>
            <a:ext cx="1883849" cy="523220"/>
          </a:xfrm>
          <a:prstGeom prst="rect">
            <a:avLst/>
          </a:prstGeom>
          <a:solidFill>
            <a:srgbClr val="92D050"/>
          </a:solidFill>
          <a:ln w="28575">
            <a:solidFill>
              <a:schemeClr val="tx1"/>
            </a:solidFill>
          </a:ln>
        </p:spPr>
        <p:txBody>
          <a:bodyPr wrap="none" rtlCol="0">
            <a:spAutoFit/>
          </a:bodyPr>
          <a:lstStyle/>
          <a:p>
            <a:r>
              <a:rPr lang="en-US" altLang="en-US" sz="2800" b="1" dirty="0" smtClean="0">
                <a:solidFill>
                  <a:srgbClr val="7030A0"/>
                </a:solidFill>
              </a:rPr>
              <a:t>Language</a:t>
            </a:r>
            <a:endParaRPr lang="en-US" sz="2800" dirty="0"/>
          </a:p>
        </p:txBody>
      </p:sp>
      <p:sp>
        <p:nvSpPr>
          <p:cNvPr id="10" name="TextBox 9"/>
          <p:cNvSpPr txBox="1"/>
          <p:nvPr/>
        </p:nvSpPr>
        <p:spPr>
          <a:xfrm>
            <a:off x="533400" y="3962400"/>
            <a:ext cx="2176173" cy="523220"/>
          </a:xfrm>
          <a:prstGeom prst="rect">
            <a:avLst/>
          </a:prstGeom>
          <a:solidFill>
            <a:srgbClr val="92D050"/>
          </a:solidFill>
          <a:ln w="28575">
            <a:solidFill>
              <a:schemeClr val="tx1"/>
            </a:solidFill>
          </a:ln>
        </p:spPr>
        <p:txBody>
          <a:bodyPr wrap="none" rtlCol="0">
            <a:spAutoFit/>
          </a:bodyPr>
          <a:lstStyle/>
          <a:p>
            <a:r>
              <a:rPr lang="en-US" altLang="en-US" sz="2800" b="1" dirty="0" smtClean="0">
                <a:solidFill>
                  <a:srgbClr val="7030A0"/>
                </a:solidFill>
              </a:rPr>
              <a:t>Technology</a:t>
            </a:r>
            <a:endParaRPr lang="en-US" sz="2800" dirty="0"/>
          </a:p>
        </p:txBody>
      </p:sp>
      <p:sp>
        <p:nvSpPr>
          <p:cNvPr id="11" name="Slide Number Placeholder 10"/>
          <p:cNvSpPr>
            <a:spLocks noGrp="1"/>
          </p:cNvSpPr>
          <p:nvPr>
            <p:ph type="sldNum" sz="quarter" idx="12"/>
          </p:nvPr>
        </p:nvSpPr>
        <p:spPr/>
        <p:txBody>
          <a:bodyPr>
            <a:normAutofit fontScale="85000" lnSpcReduction="20000"/>
          </a:bodyPr>
          <a:lstStyle/>
          <a:p>
            <a:fld id="{58F4FCFB-AAA4-4FF1-84EE-D3C7F75F194D}" type="slidenum">
              <a:rPr lang="en-US" smtClean="0"/>
              <a:pPr/>
              <a:t>36</a:t>
            </a:fld>
            <a:endParaRPr lang="en-US"/>
          </a:p>
        </p:txBody>
      </p:sp>
      <p:sp>
        <p:nvSpPr>
          <p:cNvPr id="12" name="Footer Placeholder 11"/>
          <p:cNvSpPr>
            <a:spLocks noGrp="1"/>
          </p:cNvSpPr>
          <p:nvPr>
            <p:ph type="ftr" sz="quarter" idx="11"/>
          </p:nvPr>
        </p:nvSpPr>
        <p:spPr/>
        <p:txBody>
          <a:bodyPr/>
          <a:lstStyle/>
          <a:p>
            <a:r>
              <a:rPr lang="en-US" dirty="0" smtClean="0"/>
              <a:t>ACES PLC II, ATLAS, January 2015</a:t>
            </a:r>
            <a:endParaRPr lang="en-US" dirty="0"/>
          </a:p>
        </p:txBody>
      </p:sp>
      <p:sp>
        <p:nvSpPr>
          <p:cNvPr id="13" name="TextBox 12"/>
          <p:cNvSpPr txBox="1"/>
          <p:nvPr/>
        </p:nvSpPr>
        <p:spPr>
          <a:xfrm>
            <a:off x="228600" y="4724401"/>
            <a:ext cx="8686800" cy="1569660"/>
          </a:xfrm>
          <a:prstGeom prst="rect">
            <a:avLst/>
          </a:prstGeom>
          <a:solidFill>
            <a:srgbClr val="92D050"/>
          </a:solidFill>
          <a:ln w="38100">
            <a:solidFill>
              <a:srgbClr val="9966FF"/>
            </a:solidFill>
          </a:ln>
        </p:spPr>
        <p:txBody>
          <a:bodyPr wrap="square" rtlCol="0">
            <a:spAutoFit/>
          </a:bodyPr>
          <a:lstStyle/>
          <a:p>
            <a:r>
              <a:rPr lang="en-US" sz="2400" dirty="0" smtClean="0"/>
              <a:t>Now it’s your turn to think of some TIF Method examples!</a:t>
            </a:r>
          </a:p>
          <a:p>
            <a:pPr lvl="1">
              <a:buFont typeface="Arial" pitchFamily="34" charset="0"/>
              <a:buChar char="•"/>
            </a:pPr>
            <a:r>
              <a:rPr lang="en-US" sz="2400" dirty="0" smtClean="0"/>
              <a:t>Look at p. 32</a:t>
            </a:r>
          </a:p>
          <a:p>
            <a:pPr lvl="1">
              <a:buFont typeface="Arial" pitchFamily="34" charset="0"/>
              <a:buChar char="•"/>
            </a:pPr>
            <a:r>
              <a:rPr lang="en-US" sz="2400" dirty="0" smtClean="0"/>
              <a:t>In a small group, share TIF Methods that address NS skills</a:t>
            </a:r>
          </a:p>
          <a:p>
            <a:pPr lvl="1">
              <a:buFont typeface="Arial" pitchFamily="34" charset="0"/>
              <a:buChar char="•"/>
            </a:pPr>
            <a:r>
              <a:rPr lang="en-US" sz="2400" dirty="0" smtClean="0"/>
              <a:t>Assess and Complement them with NS skills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5058">
                                            <p:txEl>
                                              <p:pRg st="1" end="1"/>
                                            </p:txEl>
                                          </p:spTgt>
                                        </p:tgtEl>
                                        <p:attrNameLst>
                                          <p:attrName>style.visibility</p:attrName>
                                        </p:attrNameLst>
                                      </p:cBhvr>
                                      <p:to>
                                        <p:strVal val="visible"/>
                                      </p:to>
                                    </p:set>
                                    <p:anim calcmode="lin" valueType="num">
                                      <p:cBhvr additive="base">
                                        <p:cTn id="19" dur="500" fill="hold"/>
                                        <p:tgtEl>
                                          <p:spTgt spid="4505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5058">
                                            <p:txEl>
                                              <p:pRg st="2" end="2"/>
                                            </p:txEl>
                                          </p:spTgt>
                                        </p:tgtEl>
                                        <p:attrNameLst>
                                          <p:attrName>style.visibility</p:attrName>
                                        </p:attrNameLst>
                                      </p:cBhvr>
                                      <p:to>
                                        <p:strVal val="visible"/>
                                      </p:to>
                                    </p:set>
                                    <p:anim calcmode="lin" valueType="num">
                                      <p:cBhvr additive="base">
                                        <p:cTn id="31" dur="500" fill="hold"/>
                                        <p:tgtEl>
                                          <p:spTgt spid="4505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5058">
                                            <p:txEl>
                                              <p:pRg st="3" end="3"/>
                                            </p:txEl>
                                          </p:spTgt>
                                        </p:tgtEl>
                                        <p:attrNameLst>
                                          <p:attrName>style.visibility</p:attrName>
                                        </p:attrNameLst>
                                      </p:cBhvr>
                                      <p:to>
                                        <p:strVal val="visible"/>
                                      </p:to>
                                    </p:set>
                                    <p:anim calcmode="lin" valueType="num">
                                      <p:cBhvr additive="base">
                                        <p:cTn id="43" dur="500" fill="hold"/>
                                        <p:tgtEl>
                                          <p:spTgt spid="45058">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05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5058">
                                            <p:txEl>
                                              <p:pRg st="4" end="4"/>
                                            </p:txEl>
                                          </p:spTgt>
                                        </p:tgtEl>
                                        <p:attrNameLst>
                                          <p:attrName>style.visibility</p:attrName>
                                        </p:attrNameLst>
                                      </p:cBhvr>
                                      <p:to>
                                        <p:strVal val="visible"/>
                                      </p:to>
                                    </p:set>
                                    <p:anim calcmode="lin" valueType="num">
                                      <p:cBhvr additive="base">
                                        <p:cTn id="55" dur="500" fill="hold"/>
                                        <p:tgtEl>
                                          <p:spTgt spid="45058">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505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Time!</a:t>
            </a:r>
            <a:endParaRPr lang="en-US" dirty="0"/>
          </a:p>
        </p:txBody>
      </p:sp>
      <p:sp>
        <p:nvSpPr>
          <p:cNvPr id="3" name="Content Placeholder 2"/>
          <p:cNvSpPr>
            <a:spLocks noGrp="1"/>
          </p:cNvSpPr>
          <p:nvPr>
            <p:ph sz="quarter" idx="1"/>
          </p:nvPr>
        </p:nvSpPr>
        <p:spPr>
          <a:xfrm>
            <a:off x="609600" y="1589569"/>
            <a:ext cx="2743200" cy="4572000"/>
          </a:xfrm>
        </p:spPr>
        <p:txBody>
          <a:bodyPr>
            <a:normAutofit/>
          </a:bodyPr>
          <a:lstStyle/>
          <a:p>
            <a:pPr>
              <a:buNone/>
            </a:pPr>
            <a:r>
              <a:rPr lang="en-US" dirty="0" smtClean="0"/>
              <a:t>Tools:</a:t>
            </a:r>
          </a:p>
          <a:p>
            <a:r>
              <a:rPr lang="en-US" dirty="0" smtClean="0"/>
              <a:t>Instructional Planning Tool</a:t>
            </a:r>
          </a:p>
          <a:p>
            <a:r>
              <a:rPr lang="en-US" dirty="0" smtClean="0"/>
              <a:t>NS Lesson materials</a:t>
            </a:r>
            <a:endParaRPr lang="en-US" dirty="0"/>
          </a:p>
        </p:txBody>
      </p:sp>
      <p:sp>
        <p:nvSpPr>
          <p:cNvPr id="4" name="Content Placeholder 3"/>
          <p:cNvSpPr>
            <a:spLocks noGrp="1"/>
          </p:cNvSpPr>
          <p:nvPr>
            <p:ph sz="quarter" idx="2"/>
          </p:nvPr>
        </p:nvSpPr>
        <p:spPr>
          <a:xfrm>
            <a:off x="3733800" y="1589568"/>
            <a:ext cx="4997300" cy="5268432"/>
          </a:xfrm>
        </p:spPr>
        <p:txBody>
          <a:bodyPr>
            <a:normAutofit/>
          </a:bodyPr>
          <a:lstStyle/>
          <a:p>
            <a:pPr>
              <a:buNone/>
            </a:pPr>
            <a:r>
              <a:rPr lang="en-US" dirty="0" smtClean="0"/>
              <a:t>Instructions:</a:t>
            </a:r>
          </a:p>
          <a:p>
            <a:r>
              <a:rPr lang="en-US" dirty="0" smtClean="0"/>
              <a:t>Team up with someone with a similar context or learner group</a:t>
            </a:r>
          </a:p>
          <a:p>
            <a:r>
              <a:rPr lang="en-US" dirty="0" smtClean="0"/>
              <a:t>Discuss your proposed ACES lessons</a:t>
            </a:r>
          </a:p>
          <a:p>
            <a:r>
              <a:rPr lang="en-US" dirty="0" smtClean="0"/>
              <a:t>Identify the NS skills/sub skills to be addressed &amp; note them on the IPT</a:t>
            </a:r>
          </a:p>
          <a:p>
            <a:r>
              <a:rPr lang="en-US" dirty="0" smtClean="0"/>
              <a:t>Provide  input and feedback to one another</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58F4FCFB-AAA4-4FF1-84EE-D3C7F75F194D}" type="slidenum">
              <a:rPr lang="en-US" smtClean="0"/>
              <a:pPr/>
              <a:t>37</a:t>
            </a:fld>
            <a:endParaRPr lang="en-US"/>
          </a:p>
        </p:txBody>
      </p:sp>
      <p:sp>
        <p:nvSpPr>
          <p:cNvPr id="6" name="Footer Placeholder 5"/>
          <p:cNvSpPr>
            <a:spLocks noGrp="1"/>
          </p:cNvSpPr>
          <p:nvPr>
            <p:ph type="ftr" sz="quarter" idx="17"/>
          </p:nvPr>
        </p:nvSpPr>
        <p:spPr>
          <a:xfrm>
            <a:off x="381000" y="6324600"/>
            <a:ext cx="3592290" cy="365127"/>
          </a:xfrm>
        </p:spPr>
        <p:txBody>
          <a:bodyPr/>
          <a:lstStyle/>
          <a:p>
            <a:r>
              <a:rPr lang="en-US" smtClean="0"/>
              <a:t>ACES PLC II, ATLAS, January 2015</a:t>
            </a:r>
            <a:endParaRPr lang="en-US" dirty="0"/>
          </a:p>
        </p:txBody>
      </p:sp>
      <p:pic>
        <p:nvPicPr>
          <p:cNvPr id="6152" name="Picture 8" descr="http://www.content4demand.com/wp-content/uploads/2014/12/tools.jpg"/>
          <p:cNvPicPr>
            <a:picLocks noChangeAspect="1" noChangeArrowheads="1"/>
          </p:cNvPicPr>
          <p:nvPr/>
        </p:nvPicPr>
        <p:blipFill>
          <a:blip r:embed="rId3" cstate="print"/>
          <a:srcRect r="2941" b="8824"/>
          <a:stretch>
            <a:fillRect/>
          </a:stretch>
        </p:blipFill>
        <p:spPr bwMode="auto">
          <a:xfrm>
            <a:off x="609600" y="3962400"/>
            <a:ext cx="2514600" cy="23622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787400"/>
          </a:xfrm>
        </p:spPr>
        <p:txBody>
          <a:bodyPr/>
          <a:lstStyle/>
          <a:p>
            <a:pPr defTabSz="1218987" fontAlgn="auto">
              <a:spcAft>
                <a:spcPts val="0"/>
              </a:spcAft>
              <a:defRPr/>
            </a:pPr>
            <a:r>
              <a:rPr lang="en-US" dirty="0" smtClean="0">
                <a:ea typeface="+mj-ea"/>
              </a:rPr>
              <a:t>ACES Resource Library</a:t>
            </a:r>
            <a:endParaRPr lang="en-US" dirty="0">
              <a:ea typeface="+mj-ea"/>
            </a:endParaRPr>
          </a:p>
        </p:txBody>
      </p:sp>
      <p:sp>
        <p:nvSpPr>
          <p:cNvPr id="57347" name="Rectangle 5"/>
          <p:cNvSpPr>
            <a:spLocks noChangeArrowheads="1"/>
          </p:cNvSpPr>
          <p:nvPr/>
        </p:nvSpPr>
        <p:spPr bwMode="auto">
          <a:xfrm>
            <a:off x="609600" y="762000"/>
            <a:ext cx="7086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en-US" sz="3200" dirty="0">
                <a:latin typeface="Cambria" pitchFamily="18" charset="0"/>
                <a:hlinkClick r:id="rId3"/>
              </a:rPr>
              <a:t>http://atlasabe.org/resources/aces</a:t>
            </a:r>
            <a:r>
              <a:rPr lang="en-US" altLang="en-US" sz="3200" dirty="0">
                <a:latin typeface="Cambria" pitchFamily="18" charset="0"/>
              </a:rPr>
              <a:t> </a:t>
            </a:r>
          </a:p>
        </p:txBody>
      </p:sp>
      <p:pic>
        <p:nvPicPr>
          <p:cNvPr id="2050" name="Picture 2"/>
          <p:cNvPicPr>
            <a:picLocks noChangeAspect="1" noChangeArrowheads="1"/>
          </p:cNvPicPr>
          <p:nvPr/>
        </p:nvPicPr>
        <p:blipFill>
          <a:blip r:embed="rId4" cstate="print"/>
          <a:srcRect/>
          <a:stretch>
            <a:fillRect/>
          </a:stretch>
        </p:blipFill>
        <p:spPr bwMode="auto">
          <a:xfrm>
            <a:off x="76200" y="1524000"/>
            <a:ext cx="8945166" cy="502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www.standrewsradcliffe.org.uk/content/pages/uploaded_images/48.jpg"/>
          <p:cNvPicPr>
            <a:picLocks noChangeAspect="1" noChangeArrowheads="1"/>
          </p:cNvPicPr>
          <p:nvPr/>
        </p:nvPicPr>
        <p:blipFill>
          <a:blip r:embed="rId3" cstate="print"/>
          <a:srcRect/>
          <a:stretch>
            <a:fillRect/>
          </a:stretch>
        </p:blipFill>
        <p:spPr bwMode="auto">
          <a:xfrm rot="3269149">
            <a:off x="3089603" y="3478885"/>
            <a:ext cx="1143001" cy="3686409"/>
          </a:xfrm>
          <a:prstGeom prst="rect">
            <a:avLst/>
          </a:prstGeom>
          <a:noFill/>
        </p:spPr>
      </p:pic>
      <p:sp>
        <p:nvSpPr>
          <p:cNvPr id="2" name="Title 1"/>
          <p:cNvSpPr>
            <a:spLocks noGrp="1"/>
          </p:cNvSpPr>
          <p:nvPr>
            <p:ph type="title"/>
          </p:nvPr>
        </p:nvSpPr>
        <p:spPr>
          <a:xfrm>
            <a:off x="685800" y="228600"/>
            <a:ext cx="8080247" cy="990600"/>
          </a:xfrm>
        </p:spPr>
        <p:txBody>
          <a:bodyPr>
            <a:normAutofit/>
          </a:bodyPr>
          <a:lstStyle/>
          <a:p>
            <a:r>
              <a:rPr lang="en-US" dirty="0" smtClean="0"/>
              <a:t>Next Steps</a:t>
            </a:r>
            <a:endParaRPr lang="en-US" dirty="0"/>
          </a:p>
        </p:txBody>
      </p:sp>
      <p:sp>
        <p:nvSpPr>
          <p:cNvPr id="3" name="Content Placeholder 2"/>
          <p:cNvSpPr>
            <a:spLocks noGrp="1"/>
          </p:cNvSpPr>
          <p:nvPr>
            <p:ph sz="quarter" idx="1"/>
          </p:nvPr>
        </p:nvSpPr>
        <p:spPr>
          <a:xfrm>
            <a:off x="457200" y="2362200"/>
            <a:ext cx="4267200" cy="4191000"/>
          </a:xfrm>
        </p:spPr>
        <p:txBody>
          <a:bodyPr>
            <a:normAutofit lnSpcReduction="10000"/>
          </a:bodyPr>
          <a:lstStyle/>
          <a:p>
            <a:pPr marL="514277" indent="-514277">
              <a:buClrTx/>
            </a:pPr>
            <a:r>
              <a:rPr lang="en-US" sz="3100" b="1" dirty="0" smtClean="0">
                <a:solidFill>
                  <a:srgbClr val="9966FF"/>
                </a:solidFill>
              </a:rPr>
              <a:t>Where did you start with ACES?</a:t>
            </a:r>
          </a:p>
          <a:p>
            <a:pPr marL="514277" indent="-514277">
              <a:buClrTx/>
            </a:pPr>
            <a:r>
              <a:rPr lang="en-US" sz="3100" b="1" dirty="0" smtClean="0">
                <a:solidFill>
                  <a:srgbClr val="9966FF"/>
                </a:solidFill>
              </a:rPr>
              <a:t>What challenges did you face?</a:t>
            </a:r>
          </a:p>
          <a:p>
            <a:pPr marL="514277" indent="-514277">
              <a:buClrTx/>
            </a:pPr>
            <a:r>
              <a:rPr lang="en-US" sz="3100" b="1" dirty="0" smtClean="0">
                <a:solidFill>
                  <a:srgbClr val="9966FF"/>
                </a:solidFill>
              </a:rPr>
              <a:t>How do you feel about your progress as an ACES practitioner?</a:t>
            </a:r>
          </a:p>
        </p:txBody>
      </p:sp>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ACES PLC II, ATLAS, January 2015</a:t>
            </a:r>
            <a:endParaRPr lang="en-US" dirty="0"/>
          </a:p>
        </p:txBody>
      </p:sp>
      <p:pic>
        <p:nvPicPr>
          <p:cNvPr id="7" name="Picture 10" descr="http://www.standrewsradcliffe.org.uk/content/pages/uploaded_images/48.jpg"/>
          <p:cNvPicPr>
            <a:picLocks noChangeAspect="1" noChangeArrowheads="1"/>
          </p:cNvPicPr>
          <p:nvPr/>
        </p:nvPicPr>
        <p:blipFill>
          <a:blip r:embed="rId3" cstate="print"/>
          <a:srcRect/>
          <a:stretch>
            <a:fillRect/>
          </a:stretch>
        </p:blipFill>
        <p:spPr bwMode="auto">
          <a:xfrm rot="3269149">
            <a:off x="5756604" y="530906"/>
            <a:ext cx="1143001" cy="3686409"/>
          </a:xfrm>
          <a:prstGeom prst="rect">
            <a:avLst/>
          </a:prstGeom>
          <a:noFill/>
        </p:spPr>
      </p:pic>
      <p:sp>
        <p:nvSpPr>
          <p:cNvPr id="9" name="TextBox 8"/>
          <p:cNvSpPr txBox="1"/>
          <p:nvPr/>
        </p:nvSpPr>
        <p:spPr>
          <a:xfrm>
            <a:off x="381000" y="1676400"/>
            <a:ext cx="8471422" cy="584775"/>
          </a:xfrm>
          <a:prstGeom prst="rect">
            <a:avLst/>
          </a:prstGeom>
          <a:noFill/>
        </p:spPr>
        <p:txBody>
          <a:bodyPr wrap="none" rtlCol="0">
            <a:spAutoFit/>
          </a:bodyPr>
          <a:lstStyle/>
          <a:p>
            <a:r>
              <a:rPr lang="en-US" sz="3200" dirty="0" smtClean="0">
                <a:solidFill>
                  <a:schemeClr val="accent3">
                    <a:lumMod val="25000"/>
                  </a:schemeClr>
                </a:solidFill>
              </a:rPr>
              <a:t>Take some time to reflect on your ACES work</a:t>
            </a:r>
            <a:r>
              <a:rPr lang="en-US" dirty="0" smtClean="0">
                <a:solidFill>
                  <a:schemeClr val="accent3">
                    <a:lumMod val="25000"/>
                  </a:schemeClr>
                </a:solidFill>
              </a:rPr>
              <a:t>.</a:t>
            </a:r>
          </a:p>
        </p:txBody>
      </p:sp>
      <p:sp>
        <p:nvSpPr>
          <p:cNvPr id="10" name="Content Placeholder 2"/>
          <p:cNvSpPr txBox="1">
            <a:spLocks/>
          </p:cNvSpPr>
          <p:nvPr/>
        </p:nvSpPr>
        <p:spPr>
          <a:xfrm>
            <a:off x="4876800" y="3276600"/>
            <a:ext cx="3886200" cy="3124200"/>
          </a:xfrm>
          <a:prstGeom prst="rect">
            <a:avLst/>
          </a:prstGeom>
          <a:ln w="38100">
            <a:solidFill>
              <a:srgbClr val="9966FF"/>
            </a:solidFill>
          </a:ln>
        </p:spPr>
        <p:txBody>
          <a:bodyPr vert="horz" lIns="91429" tIns="45714" rIns="91429" bIns="45714">
            <a:normAutofit/>
          </a:bodyPr>
          <a:lstStyle/>
          <a:p>
            <a:pPr marL="514277" marR="0" lvl="0" indent="-514277" algn="l" defTabSz="914400" rtl="0" eaLnBrk="1" fontAlgn="auto" latinLnBrk="0" hangingPunct="1">
              <a:lnSpc>
                <a:spcPct val="100000"/>
              </a:lnSpc>
              <a:spcBef>
                <a:spcPts val="700"/>
              </a:spcBef>
              <a:spcAft>
                <a:spcPts val="0"/>
              </a:spcAft>
              <a:buClrTx/>
              <a:buSzPct val="60000"/>
              <a:buFont typeface="Wingdings"/>
              <a:buNone/>
              <a:tabLst/>
              <a:defRPr/>
            </a:pPr>
            <a:endParaRPr lang="en-US" sz="800" i="1" dirty="0" smtClean="0">
              <a:latin typeface="Comic Sans MS" pitchFamily="66" charset="0"/>
            </a:endParaRPr>
          </a:p>
          <a:p>
            <a:pPr marL="514277" marR="0" lvl="0" indent="-514277" algn="l" defTabSz="914400" rtl="0" eaLnBrk="1" fontAlgn="auto" latinLnBrk="0" hangingPunct="1">
              <a:lnSpc>
                <a:spcPct val="100000"/>
              </a:lnSpc>
              <a:spcBef>
                <a:spcPts val="700"/>
              </a:spcBef>
              <a:spcAft>
                <a:spcPts val="0"/>
              </a:spcAft>
              <a:buClrTx/>
              <a:buSzPct val="60000"/>
              <a:buFont typeface="Wingdings"/>
              <a:buNone/>
              <a:tabLst/>
              <a:defRPr/>
            </a:pPr>
            <a:r>
              <a:rPr kumimoji="0" lang="en-US" sz="2600" i="1" u="none" strike="noStrike" kern="1200" cap="none" spc="0" normalizeH="0" baseline="0" noProof="0" dirty="0" smtClean="0">
                <a:ln>
                  <a:noFill/>
                </a:ln>
                <a:effectLst/>
                <a:uLnTx/>
                <a:uFillTx/>
                <a:latin typeface="Comic Sans MS" pitchFamily="66" charset="0"/>
              </a:rPr>
              <a:t>Did</a:t>
            </a:r>
            <a:r>
              <a:rPr kumimoji="0" lang="en-US" sz="2600" i="1" u="none" strike="noStrike" kern="1200" cap="none" spc="0" normalizeH="0" noProof="0" dirty="0" smtClean="0">
                <a:ln>
                  <a:noFill/>
                </a:ln>
                <a:effectLst/>
                <a:uLnTx/>
                <a:uFillTx/>
                <a:latin typeface="Comic Sans MS" pitchFamily="66" charset="0"/>
              </a:rPr>
              <a:t> you meet your ACES goal in this PLC? Why or why not? (p. </a:t>
            </a:r>
            <a:r>
              <a:rPr lang="en-US" sz="2600" i="1" dirty="0" smtClean="0">
                <a:latin typeface="Comic Sans MS" pitchFamily="66" charset="0"/>
              </a:rPr>
              <a:t>12</a:t>
            </a:r>
            <a:r>
              <a:rPr kumimoji="0" lang="en-US" sz="2600" i="1" u="none" strike="noStrike" kern="1200" cap="none" spc="0" normalizeH="0" noProof="0" dirty="0" smtClean="0">
                <a:ln>
                  <a:noFill/>
                </a:ln>
                <a:effectLst/>
                <a:uLnTx/>
                <a:uFillTx/>
                <a:latin typeface="Comic Sans MS" pitchFamily="66" charset="0"/>
              </a:rPr>
              <a:t>)</a:t>
            </a:r>
          </a:p>
          <a:p>
            <a:pPr marL="514277" marR="0" lvl="0" indent="-514277" algn="l" defTabSz="914400" rtl="0" eaLnBrk="1" fontAlgn="auto" latinLnBrk="0" hangingPunct="1">
              <a:lnSpc>
                <a:spcPct val="100000"/>
              </a:lnSpc>
              <a:spcBef>
                <a:spcPts val="700"/>
              </a:spcBef>
              <a:spcAft>
                <a:spcPts val="0"/>
              </a:spcAft>
              <a:buClrTx/>
              <a:buSzPct val="60000"/>
              <a:buFont typeface="Wingdings"/>
              <a:buNone/>
              <a:tabLst/>
              <a:defRPr/>
            </a:pPr>
            <a:r>
              <a:rPr lang="en-US" sz="2600" i="1" baseline="0" dirty="0" smtClean="0">
                <a:latin typeface="Comic Sans MS" pitchFamily="66" charset="0"/>
              </a:rPr>
              <a:t>What are your next</a:t>
            </a:r>
            <a:r>
              <a:rPr lang="en-US" sz="2600" i="1" dirty="0" smtClean="0">
                <a:latin typeface="Comic Sans MS" pitchFamily="66" charset="0"/>
              </a:rPr>
              <a:t> steps for ACES?</a:t>
            </a:r>
            <a:endParaRPr kumimoji="0" lang="en-US" sz="2600" i="1" u="none" strike="noStrike" kern="1200" cap="none" spc="0" normalizeH="0" baseline="0" noProof="0" dirty="0" smtClean="0">
              <a:ln>
                <a:noFill/>
              </a:ln>
              <a:effectLst/>
              <a:uLnTx/>
              <a:uFillTx/>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 Goal…</a:t>
            </a:r>
            <a:endParaRPr lang="en-US" dirty="0"/>
          </a:p>
        </p:txBody>
      </p:sp>
      <p:sp>
        <p:nvSpPr>
          <p:cNvPr id="3" name="Content Placeholder 2"/>
          <p:cNvSpPr>
            <a:spLocks noGrp="1"/>
          </p:cNvSpPr>
          <p:nvPr>
            <p:ph sz="quarter" idx="1"/>
          </p:nvPr>
        </p:nvSpPr>
        <p:spPr>
          <a:xfrm>
            <a:off x="609600" y="1589569"/>
            <a:ext cx="3886200" cy="3134831"/>
          </a:xfrm>
        </p:spPr>
        <p:txBody>
          <a:bodyPr>
            <a:normAutofit lnSpcReduction="10000"/>
          </a:bodyPr>
          <a:lstStyle/>
          <a:p>
            <a:r>
              <a:rPr lang="en-US" dirty="0" smtClean="0"/>
              <a:t>Look at the ACES goal you wrote at our first PLC meeting (p. 12)</a:t>
            </a:r>
          </a:p>
          <a:p>
            <a:r>
              <a:rPr lang="en-US" dirty="0" smtClean="0"/>
              <a:t>How close are you to accomplishing your ACES goal?</a:t>
            </a:r>
            <a:endParaRPr lang="en-US" dirty="0"/>
          </a:p>
        </p:txBody>
      </p:sp>
      <p:sp>
        <p:nvSpPr>
          <p:cNvPr id="4" name="Content Placeholder 3"/>
          <p:cNvSpPr>
            <a:spLocks noGrp="1"/>
          </p:cNvSpPr>
          <p:nvPr>
            <p:ph sz="quarter" idx="2"/>
          </p:nvPr>
        </p:nvSpPr>
        <p:spPr>
          <a:xfrm>
            <a:off x="4844900" y="1589569"/>
            <a:ext cx="3886200" cy="2677631"/>
          </a:xfrm>
        </p:spPr>
        <p:txBody>
          <a:bodyPr>
            <a:normAutofit lnSpcReduction="10000"/>
          </a:bodyPr>
          <a:lstStyle/>
          <a:p>
            <a:pPr>
              <a:buNone/>
            </a:pPr>
            <a:r>
              <a:rPr lang="en-US" dirty="0" smtClean="0"/>
              <a:t>Discuss:</a:t>
            </a:r>
          </a:p>
          <a:p>
            <a:r>
              <a:rPr lang="en-US" dirty="0" smtClean="0"/>
              <a:t>What have you already accomplished?</a:t>
            </a:r>
          </a:p>
          <a:p>
            <a:r>
              <a:rPr lang="en-US" dirty="0" smtClean="0"/>
              <a:t>What have you yet to accomplish?</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58F4FCFB-AAA4-4FF1-84EE-D3C7F75F194D}" type="slidenum">
              <a:rPr lang="en-US" smtClean="0"/>
              <a:pPr/>
              <a:t>4</a:t>
            </a:fld>
            <a:endParaRPr lang="en-US"/>
          </a:p>
        </p:txBody>
      </p:sp>
      <p:sp>
        <p:nvSpPr>
          <p:cNvPr id="6" name="Footer Placeholder 5"/>
          <p:cNvSpPr>
            <a:spLocks noGrp="1"/>
          </p:cNvSpPr>
          <p:nvPr>
            <p:ph type="ftr" sz="quarter" idx="17"/>
          </p:nvPr>
        </p:nvSpPr>
        <p:spPr>
          <a:xfrm>
            <a:off x="533400" y="6492873"/>
            <a:ext cx="3744683" cy="365127"/>
          </a:xfrm>
        </p:spPr>
        <p:txBody>
          <a:bodyPr/>
          <a:lstStyle/>
          <a:p>
            <a:r>
              <a:rPr lang="en-US" smtClean="0"/>
              <a:t>ACES PLC II, ATLAS, January 2015</a:t>
            </a:r>
            <a:endParaRPr lang="en-US"/>
          </a:p>
        </p:txBody>
      </p:sp>
      <p:sp>
        <p:nvSpPr>
          <p:cNvPr id="7" name="TextBox 6"/>
          <p:cNvSpPr txBox="1"/>
          <p:nvPr/>
        </p:nvSpPr>
        <p:spPr>
          <a:xfrm>
            <a:off x="457200" y="4876800"/>
            <a:ext cx="4419600" cy="1569660"/>
          </a:xfrm>
          <a:prstGeom prst="rect">
            <a:avLst/>
          </a:prstGeom>
          <a:noFill/>
          <a:ln w="28575">
            <a:solidFill>
              <a:schemeClr val="accent1"/>
            </a:solidFill>
          </a:ln>
        </p:spPr>
        <p:txBody>
          <a:bodyPr wrap="square" rtlCol="0">
            <a:spAutoFit/>
          </a:bodyPr>
          <a:lstStyle/>
          <a:p>
            <a:r>
              <a:rPr lang="en-US" sz="3200" i="1" dirty="0" smtClean="0">
                <a:solidFill>
                  <a:srgbClr val="008000"/>
                </a:solidFill>
              </a:rPr>
              <a:t>We will revisit this discussion at the end of this meeting!!</a:t>
            </a:r>
            <a:endParaRPr lang="en-US" sz="3200" i="1" dirty="0">
              <a:solidFill>
                <a:srgbClr val="008000"/>
              </a:solidFill>
            </a:endParaRPr>
          </a:p>
        </p:txBody>
      </p:sp>
      <p:pic>
        <p:nvPicPr>
          <p:cNvPr id="125954" name="Picture 2" descr="http://lifequestalliance.com/wp-content/uploads/2014/08/Goal.jpg"/>
          <p:cNvPicPr>
            <a:picLocks noChangeAspect="1" noChangeArrowheads="1"/>
          </p:cNvPicPr>
          <p:nvPr/>
        </p:nvPicPr>
        <p:blipFill>
          <a:blip r:embed="rId3" cstate="print"/>
          <a:srcRect l="-228" t="4000" b="5333"/>
          <a:stretch>
            <a:fillRect/>
          </a:stretch>
        </p:blipFill>
        <p:spPr bwMode="auto">
          <a:xfrm>
            <a:off x="4953000" y="4267200"/>
            <a:ext cx="4191000" cy="25908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PYW5LQV5.jpg"/>
          <p:cNvPicPr>
            <a:picLocks noChangeAspect="1"/>
          </p:cNvPicPr>
          <p:nvPr/>
        </p:nvPicPr>
        <p:blipFill>
          <a:blip r:embed="rId3" cstate="print"/>
          <a:stretch>
            <a:fillRect/>
          </a:stretch>
        </p:blipFill>
        <p:spPr>
          <a:xfrm>
            <a:off x="0" y="0"/>
            <a:ext cx="9144000" cy="6572250"/>
          </a:xfrm>
          <a:prstGeom prst="rect">
            <a:avLst/>
          </a:prstGeom>
        </p:spPr>
      </p:pic>
      <p:sp>
        <p:nvSpPr>
          <p:cNvPr id="2" name="Title 1"/>
          <p:cNvSpPr>
            <a:spLocks noGrp="1"/>
          </p:cNvSpPr>
          <p:nvPr>
            <p:ph type="title"/>
          </p:nvPr>
        </p:nvSpPr>
        <p:spPr>
          <a:xfrm>
            <a:off x="609600" y="0"/>
            <a:ext cx="8229600" cy="762000"/>
          </a:xfrm>
        </p:spPr>
        <p:txBody>
          <a:bodyPr>
            <a:noAutofit/>
          </a:bodyPr>
          <a:lstStyle/>
          <a:p>
            <a:pPr algn="ctr"/>
            <a:r>
              <a:rPr lang="en-US" sz="4800" b="1" dirty="0" smtClean="0">
                <a:solidFill>
                  <a:schemeClr val="tx2">
                    <a:lumMod val="10000"/>
                  </a:schemeClr>
                </a:solidFill>
              </a:rPr>
              <a:t>ACES &amp; CCRS</a:t>
            </a:r>
            <a:endParaRPr lang="en-US" sz="4800" b="1" dirty="0">
              <a:solidFill>
                <a:schemeClr val="tx2">
                  <a:lumMod val="10000"/>
                </a:schemeClr>
              </a:solidFill>
            </a:endParaRPr>
          </a:p>
        </p:txBody>
      </p:sp>
      <p:pic>
        <p:nvPicPr>
          <p:cNvPr id="6" name="Picture 5" descr="ACES.jpg"/>
          <p:cNvPicPr>
            <a:picLocks noChangeAspect="1"/>
          </p:cNvPicPr>
          <p:nvPr/>
        </p:nvPicPr>
        <p:blipFill>
          <a:blip r:embed="rId4" cstate="print">
            <a:lum bright="10000" contrast="20000"/>
          </a:blip>
          <a:stretch>
            <a:fillRect/>
          </a:stretch>
        </p:blipFill>
        <p:spPr>
          <a:xfrm>
            <a:off x="838200" y="3505200"/>
            <a:ext cx="2602983" cy="3124200"/>
          </a:xfrm>
          <a:prstGeom prst="rect">
            <a:avLst/>
          </a:prstGeom>
          <a:ln w="28575">
            <a:solidFill>
              <a:schemeClr val="tx1"/>
            </a:solidFill>
          </a:ln>
        </p:spPr>
      </p:pic>
      <p:pic>
        <p:nvPicPr>
          <p:cNvPr id="7" name="Picture 6" descr="CCRStandardsAdultEd_200.jpg"/>
          <p:cNvPicPr>
            <a:picLocks noChangeAspect="1"/>
          </p:cNvPicPr>
          <p:nvPr/>
        </p:nvPicPr>
        <p:blipFill>
          <a:blip r:embed="rId5" cstate="print"/>
          <a:stretch>
            <a:fillRect/>
          </a:stretch>
        </p:blipFill>
        <p:spPr>
          <a:xfrm>
            <a:off x="6324600" y="685800"/>
            <a:ext cx="2540000" cy="3289300"/>
          </a:xfrm>
          <a:prstGeom prst="rect">
            <a:avLst/>
          </a:prstGeom>
          <a:ln w="28575">
            <a:solidFill>
              <a:schemeClr val="tx1"/>
            </a:solidFill>
          </a:ln>
        </p:spPr>
      </p:pic>
      <p:sp>
        <p:nvSpPr>
          <p:cNvPr id="10" name="Oval Callout 9"/>
          <p:cNvSpPr/>
          <p:nvPr/>
        </p:nvSpPr>
        <p:spPr>
          <a:xfrm>
            <a:off x="0" y="381000"/>
            <a:ext cx="3657600" cy="2819400"/>
          </a:xfrm>
          <a:prstGeom prst="wedgeEllipseCallout">
            <a:avLst>
              <a:gd name="adj1" fmla="val 25941"/>
              <a:gd name="adj2" fmla="val 70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 TIFs </a:t>
            </a:r>
            <a:r>
              <a:rPr lang="en-US" sz="2400" b="1" i="1" dirty="0" smtClean="0"/>
              <a:t>transferable</a:t>
            </a:r>
            <a:r>
              <a:rPr lang="en-US" sz="2400" dirty="0" smtClean="0"/>
              <a:t> transitions skills complement CCRS academic-based skills.</a:t>
            </a:r>
            <a:endParaRPr lang="en-US" sz="2400" dirty="0"/>
          </a:p>
        </p:txBody>
      </p:sp>
      <p:sp>
        <p:nvSpPr>
          <p:cNvPr id="11" name="Oval Callout 10"/>
          <p:cNvSpPr/>
          <p:nvPr/>
        </p:nvSpPr>
        <p:spPr>
          <a:xfrm>
            <a:off x="4800600" y="2895600"/>
            <a:ext cx="3886200" cy="3962400"/>
          </a:xfrm>
          <a:prstGeom prst="wedgeEllipseCallout">
            <a:avLst>
              <a:gd name="adj1" fmla="val -87983"/>
              <a:gd name="adj2" fmla="val 1654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Academic Language &amp; Skills and Numeracy aligned.  Effective Communication, Learning Strategies, and Critical Thinking also support CCRS skills.</a:t>
            </a:r>
            <a:endParaRPr lang="en-US" sz="2400" dirty="0"/>
          </a:p>
        </p:txBody>
      </p:sp>
      <p:sp>
        <p:nvSpPr>
          <p:cNvPr id="8" name="Slide Number Placeholder 7"/>
          <p:cNvSpPr>
            <a:spLocks noGrp="1"/>
          </p:cNvSpPr>
          <p:nvPr>
            <p:ph type="sldNum" sz="quarter" idx="12"/>
          </p:nvPr>
        </p:nvSpPr>
        <p:spPr/>
        <p:txBody>
          <a:bodyPr>
            <a:normAutofit fontScale="85000" lnSpcReduction="20000"/>
          </a:bodyPr>
          <a:lstStyle/>
          <a:p>
            <a:fld id="{58F4FCFB-AAA4-4FF1-84EE-D3C7F75F194D}" type="slidenum">
              <a:rPr lang="en-US" smtClean="0"/>
              <a:pPr/>
              <a:t>40</a:t>
            </a:fld>
            <a:endParaRPr lang="en-US"/>
          </a:p>
        </p:txBody>
      </p:sp>
      <p:sp>
        <p:nvSpPr>
          <p:cNvPr id="12" name="Footer Placeholder 11"/>
          <p:cNvSpPr>
            <a:spLocks noGrp="1"/>
          </p:cNvSpPr>
          <p:nvPr>
            <p:ph type="ftr" sz="quarter" idx="11"/>
          </p:nvPr>
        </p:nvSpPr>
        <p:spPr/>
        <p:txBody>
          <a:bodyPr/>
          <a:lstStyle/>
          <a:p>
            <a:r>
              <a:rPr lang="en-US" smtClean="0"/>
              <a:t>ACES PLC II, ATLAS, January 2015</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9966FF"/>
                </a:solidFill>
              </a:rPr>
              <a:t>A</a:t>
            </a:r>
            <a:r>
              <a:rPr lang="en-US" dirty="0" smtClean="0"/>
              <a:t>-</a:t>
            </a:r>
            <a:r>
              <a:rPr lang="en-US" b="1" dirty="0" smtClean="0">
                <a:solidFill>
                  <a:srgbClr val="9966FF"/>
                </a:solidFill>
              </a:rPr>
              <a:t>C</a:t>
            </a:r>
            <a:r>
              <a:rPr lang="en-US" dirty="0" smtClean="0"/>
              <a:t>-</a:t>
            </a:r>
            <a:r>
              <a:rPr lang="en-US" b="1" dirty="0" smtClean="0">
                <a:solidFill>
                  <a:srgbClr val="9966FF"/>
                </a:solidFill>
              </a:rPr>
              <a:t>E</a:t>
            </a:r>
            <a:r>
              <a:rPr lang="en-US" dirty="0" smtClean="0"/>
              <a:t>-</a:t>
            </a:r>
            <a:r>
              <a:rPr lang="en-US" b="1" dirty="0" smtClean="0">
                <a:solidFill>
                  <a:srgbClr val="9966FF"/>
                </a:solidFill>
              </a:rPr>
              <a:t>S</a:t>
            </a:r>
            <a:r>
              <a:rPr lang="en-US" dirty="0" smtClean="0"/>
              <a:t> </a:t>
            </a:r>
            <a:r>
              <a:rPr lang="en-US" b="1" dirty="0" smtClean="0">
                <a:solidFill>
                  <a:srgbClr val="00B050"/>
                </a:solidFill>
              </a:rPr>
              <a:t>Process</a:t>
            </a:r>
            <a:r>
              <a:rPr lang="en-US" dirty="0" smtClean="0"/>
              <a:t> &amp; CCRS</a:t>
            </a:r>
            <a:endParaRPr lang="en-US" dirty="0"/>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Content Placeholder 3"/>
          <p:cNvSpPr>
            <a:spLocks noGrp="1"/>
          </p:cNvSpPr>
          <p:nvPr>
            <p:ph sz="quarter" idx="1"/>
          </p:nvPr>
        </p:nvSpPr>
        <p:spPr>
          <a:xfrm>
            <a:off x="612647" y="1600200"/>
            <a:ext cx="8153400" cy="4876800"/>
          </a:xfrm>
        </p:spPr>
        <p:txBody>
          <a:bodyPr>
            <a:normAutofit lnSpcReduction="10000"/>
          </a:bodyPr>
          <a:lstStyle/>
          <a:p>
            <a:r>
              <a:rPr lang="en-US" dirty="0" smtClean="0"/>
              <a:t>The </a:t>
            </a:r>
            <a:r>
              <a:rPr lang="en-US" b="1" dirty="0" smtClean="0">
                <a:solidFill>
                  <a:srgbClr val="9966FF"/>
                </a:solidFill>
              </a:rPr>
              <a:t>A-C-E-S </a:t>
            </a:r>
            <a:r>
              <a:rPr lang="en-US" b="1" dirty="0" smtClean="0">
                <a:solidFill>
                  <a:srgbClr val="00B050"/>
                </a:solidFill>
              </a:rPr>
              <a:t>Process</a:t>
            </a:r>
            <a:r>
              <a:rPr lang="en-US" dirty="0" smtClean="0"/>
              <a:t> (</a:t>
            </a:r>
            <a:r>
              <a:rPr lang="en-US" b="1" dirty="0" smtClean="0">
                <a:solidFill>
                  <a:srgbClr val="9966FF"/>
                </a:solidFill>
              </a:rPr>
              <a:t>A</a:t>
            </a:r>
            <a:r>
              <a:rPr lang="en-US" dirty="0" smtClean="0"/>
              <a:t>ssess, </a:t>
            </a:r>
            <a:r>
              <a:rPr lang="en-US" b="1" dirty="0" smtClean="0">
                <a:solidFill>
                  <a:srgbClr val="9966FF"/>
                </a:solidFill>
              </a:rPr>
              <a:t>C</a:t>
            </a:r>
            <a:r>
              <a:rPr lang="en-US" dirty="0" smtClean="0"/>
              <a:t>omplement, </a:t>
            </a:r>
            <a:r>
              <a:rPr lang="en-US" b="1" dirty="0" smtClean="0">
                <a:solidFill>
                  <a:srgbClr val="9966FF"/>
                </a:solidFill>
              </a:rPr>
              <a:t>E</a:t>
            </a:r>
            <a:r>
              <a:rPr lang="en-US" dirty="0" smtClean="0"/>
              <a:t>valuate, </a:t>
            </a:r>
            <a:r>
              <a:rPr lang="en-US" b="1" dirty="0" smtClean="0">
                <a:solidFill>
                  <a:srgbClr val="9966FF"/>
                </a:solidFill>
              </a:rPr>
              <a:t>S</a:t>
            </a:r>
            <a:r>
              <a:rPr lang="en-US" dirty="0" smtClean="0"/>
              <a:t>tudy &amp; Reflect) can be used with any set of standards.</a:t>
            </a:r>
          </a:p>
          <a:p>
            <a:pPr lvl="2"/>
            <a:r>
              <a:rPr lang="en-US" dirty="0" smtClean="0"/>
              <a:t>Start with an existing lesson or lesson materials. </a:t>
            </a:r>
          </a:p>
          <a:p>
            <a:pPr lvl="2"/>
            <a:r>
              <a:rPr lang="en-US" b="1" dirty="0" smtClean="0">
                <a:solidFill>
                  <a:srgbClr val="9966FF"/>
                </a:solidFill>
              </a:rPr>
              <a:t>A</a:t>
            </a:r>
            <a:r>
              <a:rPr lang="en-US" dirty="0" smtClean="0"/>
              <a:t>ssess the lesson for CCRS standards it already addresses</a:t>
            </a:r>
          </a:p>
          <a:p>
            <a:pPr lvl="2"/>
            <a:r>
              <a:rPr lang="en-US" b="1" dirty="0" smtClean="0">
                <a:solidFill>
                  <a:srgbClr val="9966FF"/>
                </a:solidFill>
              </a:rPr>
              <a:t>C</a:t>
            </a:r>
            <a:r>
              <a:rPr lang="en-US" dirty="0" smtClean="0"/>
              <a:t>omplement </a:t>
            </a:r>
            <a:r>
              <a:rPr lang="en-US" smtClean="0"/>
              <a:t>the lesson/materials </a:t>
            </a:r>
            <a:r>
              <a:rPr lang="en-US" dirty="0" smtClean="0"/>
              <a:t>with additional CCRS standards</a:t>
            </a:r>
          </a:p>
          <a:p>
            <a:pPr lvl="2"/>
            <a:r>
              <a:rPr lang="en-US" b="1" dirty="0" smtClean="0">
                <a:solidFill>
                  <a:srgbClr val="9966FF"/>
                </a:solidFill>
              </a:rPr>
              <a:t>E</a:t>
            </a:r>
            <a:r>
              <a:rPr lang="en-US" dirty="0" smtClean="0"/>
              <a:t>valuate the lesson using evidence of student learning</a:t>
            </a:r>
          </a:p>
          <a:p>
            <a:pPr lvl="2"/>
            <a:r>
              <a:rPr lang="en-US" b="1" dirty="0" smtClean="0">
                <a:solidFill>
                  <a:srgbClr val="9966FF"/>
                </a:solidFill>
              </a:rPr>
              <a:t>S</a:t>
            </a:r>
            <a:r>
              <a:rPr lang="en-US" dirty="0" smtClean="0"/>
              <a:t>tudy &amp; Reflect…What more do I/my students need?</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CEUs for You!</a:t>
            </a:r>
            <a:endParaRPr lang="en-US" dirty="0"/>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42</a:t>
            </a:fld>
            <a:endParaRPr lang="en-US"/>
          </a:p>
        </p:txBody>
      </p:sp>
      <p:sp>
        <p:nvSpPr>
          <p:cNvPr id="5" name="Content Placeholder 4"/>
          <p:cNvSpPr>
            <a:spLocks noGrp="1"/>
          </p:cNvSpPr>
          <p:nvPr>
            <p:ph sz="quarter" idx="1"/>
          </p:nvPr>
        </p:nvSpPr>
        <p:spPr>
          <a:xfrm>
            <a:off x="609600" y="1752600"/>
            <a:ext cx="8153400" cy="4495800"/>
          </a:xfrm>
        </p:spPr>
        <p:txBody>
          <a:bodyPr>
            <a:normAutofit lnSpcReduction="10000"/>
          </a:bodyPr>
          <a:lstStyle/>
          <a:p>
            <a:pPr>
              <a:buNone/>
            </a:pPr>
            <a:r>
              <a:rPr lang="en-US" dirty="0" smtClean="0"/>
              <a:t>You PLC facilitator will fill out a report </a:t>
            </a:r>
          </a:p>
          <a:p>
            <a:pPr>
              <a:buNone/>
            </a:pPr>
            <a:r>
              <a:rPr lang="en-US" dirty="0" smtClean="0"/>
              <a:t>to request CEUs for PLC work completed (</a:t>
            </a:r>
            <a:r>
              <a:rPr lang="en-US" dirty="0" smtClean="0">
                <a:hlinkClick r:id="rId3"/>
              </a:rPr>
              <a:t>http://atlasabe.org/resources/aces/aces-plcs</a:t>
            </a:r>
            <a:r>
              <a:rPr lang="en-US" dirty="0" smtClean="0"/>
              <a:t>)</a:t>
            </a:r>
          </a:p>
          <a:p>
            <a:pPr>
              <a:buNone/>
            </a:pPr>
            <a:r>
              <a:rPr lang="en-US" dirty="0" smtClean="0"/>
              <a:t>Here’s the breakdown:</a:t>
            </a:r>
          </a:p>
          <a:p>
            <a:r>
              <a:rPr lang="en-US" dirty="0" smtClean="0"/>
              <a:t>Three 3-hour PLC meetings = 9 CEUs (3 each)</a:t>
            </a:r>
          </a:p>
          <a:p>
            <a:r>
              <a:rPr lang="en-US" dirty="0" smtClean="0"/>
              <a:t>Pre-Tasks #1- #2                   = 2 CEUs</a:t>
            </a:r>
          </a:p>
          <a:p>
            <a:r>
              <a:rPr lang="en-US" dirty="0" smtClean="0"/>
              <a:t>Outside Tasks #1- #3            = 2 CEUs</a:t>
            </a:r>
          </a:p>
          <a:p>
            <a:r>
              <a:rPr lang="en-US" dirty="0" smtClean="0"/>
              <a:t>Outside Tasks #4- #6            </a:t>
            </a:r>
            <a:r>
              <a:rPr lang="en-US" u="sng" dirty="0" smtClean="0"/>
              <a:t>= 2 CEUs</a:t>
            </a:r>
          </a:p>
          <a:p>
            <a:pPr>
              <a:buNone/>
            </a:pPr>
            <a:r>
              <a:rPr lang="en-US" dirty="0" smtClean="0"/>
              <a:t>				TOTAL:         =15 CEUs</a:t>
            </a:r>
            <a:endParaRPr lang="en-US" dirty="0"/>
          </a:p>
        </p:txBody>
      </p:sp>
      <p:pic>
        <p:nvPicPr>
          <p:cNvPr id="126978" name="Picture 2" descr="http://4.bp.blogspot.com/-HcAOGfV3IEQ/TbZja9n8K2I/AAAAAAAAFns/qPOrKVoPxdQ/s1600/breakdown.jpg"/>
          <p:cNvPicPr>
            <a:picLocks noChangeAspect="1" noChangeArrowheads="1"/>
          </p:cNvPicPr>
          <p:nvPr/>
        </p:nvPicPr>
        <p:blipFill>
          <a:blip r:embed="rId4" cstate="print"/>
          <a:srcRect l="16941" t="7529" r="19059" b="5882"/>
          <a:stretch>
            <a:fillRect/>
          </a:stretch>
        </p:blipFill>
        <p:spPr bwMode="auto">
          <a:xfrm>
            <a:off x="6858000" y="0"/>
            <a:ext cx="1676400" cy="226807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&amp; Wrap-up</a:t>
            </a:r>
            <a:endParaRPr lang="en-US" dirty="0"/>
          </a:p>
        </p:txBody>
      </p:sp>
      <p:sp>
        <p:nvSpPr>
          <p:cNvPr id="3" name="Content Placeholder 2"/>
          <p:cNvSpPr>
            <a:spLocks noGrp="1"/>
          </p:cNvSpPr>
          <p:nvPr>
            <p:ph sz="quarter" idx="1"/>
          </p:nvPr>
        </p:nvSpPr>
        <p:spPr>
          <a:xfrm>
            <a:off x="304801" y="1554164"/>
            <a:ext cx="4114800" cy="4770439"/>
          </a:xfrm>
        </p:spPr>
        <p:txBody>
          <a:bodyPr>
            <a:normAutofit/>
          </a:bodyPr>
          <a:lstStyle/>
          <a:p>
            <a:pPr>
              <a:buNone/>
            </a:pPr>
            <a:r>
              <a:rPr lang="en-US" dirty="0" smtClean="0"/>
              <a:t> </a:t>
            </a:r>
          </a:p>
        </p:txBody>
      </p:sp>
      <p:sp>
        <p:nvSpPr>
          <p:cNvPr id="5" name="TextBox 4"/>
          <p:cNvSpPr txBox="1"/>
          <p:nvPr/>
        </p:nvSpPr>
        <p:spPr>
          <a:xfrm>
            <a:off x="304800" y="1828800"/>
            <a:ext cx="3733800" cy="4293471"/>
          </a:xfrm>
          <a:prstGeom prst="rect">
            <a:avLst/>
          </a:prstGeom>
          <a:noFill/>
          <a:ln w="28575">
            <a:solidFill>
              <a:srgbClr val="FF0000"/>
            </a:solidFill>
          </a:ln>
        </p:spPr>
        <p:txBody>
          <a:bodyPr wrap="square" lIns="91429" tIns="45714" rIns="91429" bIns="45714" rtlCol="0">
            <a:spAutoFit/>
          </a:bodyPr>
          <a:lstStyle/>
          <a:p>
            <a:pPr algn="ctr"/>
            <a:r>
              <a:rPr lang="en-US" sz="3900" dirty="0" smtClean="0">
                <a:latin typeface="Arial Rounded MT Bold" pitchFamily="34" charset="0"/>
              </a:rPr>
              <a:t>THANK YOU for participating in an ACES Professional Learning Community!</a:t>
            </a:r>
            <a:endParaRPr lang="en-US" sz="3900" dirty="0">
              <a:latin typeface="Arial Rounded MT Bold" pitchFamily="34" charset="0"/>
            </a:endParaRPr>
          </a:p>
        </p:txBody>
      </p:sp>
      <p:pic>
        <p:nvPicPr>
          <p:cNvPr id="2050" name="Picture 2" descr="http://www.marketingpilgrim.com/wp-content/uploads/2013/06/Thank-you-post-it.jpg"/>
          <p:cNvPicPr>
            <a:picLocks noChangeAspect="1" noChangeArrowheads="1"/>
          </p:cNvPicPr>
          <p:nvPr/>
        </p:nvPicPr>
        <p:blipFill>
          <a:blip r:embed="rId3" cstate="print"/>
          <a:srcRect/>
          <a:stretch>
            <a:fillRect/>
          </a:stretch>
        </p:blipFill>
        <p:spPr bwMode="auto">
          <a:xfrm>
            <a:off x="4221480" y="2362200"/>
            <a:ext cx="4754880" cy="2971800"/>
          </a:xfrm>
          <a:prstGeom prst="rect">
            <a:avLst/>
          </a:prstGeom>
          <a:noFill/>
        </p:spPr>
      </p:pic>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43</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
        <p:nvSpPr>
          <p:cNvPr id="8" name="Rectangle 7"/>
          <p:cNvSpPr/>
          <p:nvPr/>
        </p:nvSpPr>
        <p:spPr>
          <a:xfrm rot="957395">
            <a:off x="4315562" y="4587383"/>
            <a:ext cx="129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itchFamily="66" charset="0"/>
              </a:rPr>
              <a:t>miigwech</a:t>
            </a:r>
            <a:endParaRPr lang="en-US"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TIF-</a:t>
            </a:r>
            <a:r>
              <a:rPr lang="en-US" dirty="0" err="1" smtClean="0"/>
              <a:t>ed</a:t>
            </a:r>
            <a:r>
              <a:rPr lang="en-US" dirty="0" smtClean="0"/>
              <a:t> Lesson: Try it Out 2!  Outside Task </a:t>
            </a:r>
            <a:r>
              <a:rPr lang="en-US" b="1" dirty="0" smtClean="0"/>
              <a:t>#4</a:t>
            </a:r>
            <a:endParaRPr lang="en-US" b="1" dirty="0"/>
          </a:p>
        </p:txBody>
      </p:sp>
      <p:sp>
        <p:nvSpPr>
          <p:cNvPr id="3" name="Content Placeholder 2"/>
          <p:cNvSpPr>
            <a:spLocks noGrp="1"/>
          </p:cNvSpPr>
          <p:nvPr>
            <p:ph sz="quarter" idx="1"/>
          </p:nvPr>
        </p:nvSpPr>
        <p:spPr>
          <a:xfrm>
            <a:off x="0" y="1600200"/>
            <a:ext cx="4191000" cy="4876800"/>
          </a:xfrm>
        </p:spPr>
        <p:txBody>
          <a:bodyPr>
            <a:noAutofit/>
          </a:bodyPr>
          <a:lstStyle/>
          <a:p>
            <a:r>
              <a:rPr lang="en-US" sz="3000" dirty="0" smtClean="0"/>
              <a:t>In a small group, share your TIF-</a:t>
            </a:r>
            <a:r>
              <a:rPr lang="en-US" sz="3000" dirty="0" err="1" smtClean="0"/>
              <a:t>ed</a:t>
            </a:r>
            <a:r>
              <a:rPr lang="en-US" sz="3000" dirty="0" smtClean="0"/>
              <a:t> lesson plan/materials.</a:t>
            </a:r>
          </a:p>
          <a:p>
            <a:endParaRPr lang="en-US" sz="1800" dirty="0" smtClean="0"/>
          </a:p>
          <a:p>
            <a:r>
              <a:rPr lang="en-US" sz="3000" dirty="0" smtClean="0"/>
              <a:t>Then share out some examples with the larger group.</a:t>
            </a:r>
          </a:p>
          <a:p>
            <a:endParaRPr lang="en-US" sz="3000" dirty="0"/>
          </a:p>
        </p:txBody>
      </p:sp>
      <p:sp>
        <p:nvSpPr>
          <p:cNvPr id="9" name="TextBox 8"/>
          <p:cNvSpPr txBox="1"/>
          <p:nvPr/>
        </p:nvSpPr>
        <p:spPr>
          <a:xfrm>
            <a:off x="4267200" y="2667000"/>
            <a:ext cx="4419600" cy="3785652"/>
          </a:xfrm>
          <a:prstGeom prst="rect">
            <a:avLst/>
          </a:prstGeom>
          <a:noFill/>
          <a:ln w="28575">
            <a:solidFill>
              <a:srgbClr val="FF0000"/>
            </a:solidFill>
          </a:ln>
        </p:spPr>
        <p:txBody>
          <a:bodyPr wrap="square" rtlCol="0">
            <a:spAutoFit/>
          </a:bodyPr>
          <a:lstStyle/>
          <a:p>
            <a:r>
              <a:rPr lang="en-US" sz="3000" i="1" dirty="0" smtClean="0">
                <a:solidFill>
                  <a:sysClr val="windowText" lastClr="000000"/>
                </a:solidFill>
              </a:rPr>
              <a:t>What LS skills did it integrate?</a:t>
            </a:r>
          </a:p>
          <a:p>
            <a:r>
              <a:rPr lang="en-US" sz="3000" i="1" dirty="0" smtClean="0">
                <a:solidFill>
                  <a:sysClr val="windowText" lastClr="000000"/>
                </a:solidFill>
              </a:rPr>
              <a:t>What did the lesson entail?</a:t>
            </a:r>
          </a:p>
          <a:p>
            <a:r>
              <a:rPr lang="en-US" sz="3000" i="1" dirty="0" smtClean="0">
                <a:solidFill>
                  <a:sysClr val="windowText" lastClr="000000"/>
                </a:solidFill>
              </a:rPr>
              <a:t>How did it go?</a:t>
            </a:r>
          </a:p>
          <a:p>
            <a:r>
              <a:rPr lang="en-US" sz="3000" i="1" dirty="0" smtClean="0">
                <a:solidFill>
                  <a:sysClr val="windowText" lastClr="000000"/>
                </a:solidFill>
              </a:rPr>
              <a:t>What evidence of learning did you observe?</a:t>
            </a:r>
            <a:endParaRPr lang="en-US" sz="3000" i="1" dirty="0">
              <a:solidFill>
                <a:sysClr val="windowText" lastClr="000000"/>
              </a:solidFill>
            </a:endParaRPr>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5</a:t>
            </a:fld>
            <a:endParaRPr lang="en-US"/>
          </a:p>
        </p:txBody>
      </p:sp>
      <p:pic>
        <p:nvPicPr>
          <p:cNvPr id="7" name="Picture 6" descr="C:\Users\Lia\AppData\Local\Microsoft\Windows\Temporary Internet Files\Content.IE5\EW0CHPY0\MC900334096[1].wmf"/>
          <p:cNvPicPr/>
          <p:nvPr/>
        </p:nvPicPr>
        <p:blipFill>
          <a:blip r:embed="rId3" cstate="print"/>
          <a:srcRect/>
          <a:stretch>
            <a:fillRect/>
          </a:stretch>
        </p:blipFill>
        <p:spPr bwMode="auto">
          <a:xfrm>
            <a:off x="6932468" y="685800"/>
            <a:ext cx="1525732" cy="1981200"/>
          </a:xfrm>
          <a:prstGeom prst="rect">
            <a:avLst/>
          </a:prstGeom>
          <a:noFill/>
          <a:ln w="9525">
            <a:noFill/>
            <a:miter lim="800000"/>
            <a:headEnd/>
            <a:tailEnd/>
          </a:ln>
        </p:spPr>
      </p:pic>
      <p:sp>
        <p:nvSpPr>
          <p:cNvPr id="8" name="Footer Placeholder 7"/>
          <p:cNvSpPr>
            <a:spLocks noGrp="1"/>
          </p:cNvSpPr>
          <p:nvPr>
            <p:ph type="ftr" sz="quarter" idx="11"/>
          </p:nvPr>
        </p:nvSpPr>
        <p:spPr>
          <a:xfrm>
            <a:off x="457200" y="6248400"/>
            <a:ext cx="3439883" cy="381000"/>
          </a:xfrm>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Outside Task #5: TIF Method Implementation</a:t>
            </a:r>
            <a:endParaRPr lang="en-US" dirty="0"/>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6</a:t>
            </a:fld>
            <a:endParaRPr lang="en-US"/>
          </a:p>
        </p:txBody>
      </p:sp>
      <p:sp>
        <p:nvSpPr>
          <p:cNvPr id="8" name="Content Placeholder 7"/>
          <p:cNvSpPr>
            <a:spLocks noGrp="1"/>
          </p:cNvSpPr>
          <p:nvPr>
            <p:ph sz="quarter" idx="1"/>
          </p:nvPr>
        </p:nvSpPr>
        <p:spPr>
          <a:xfrm>
            <a:off x="609600" y="1752600"/>
            <a:ext cx="8153400" cy="4343400"/>
          </a:xfrm>
        </p:spPr>
        <p:txBody>
          <a:bodyPr>
            <a:normAutofit/>
          </a:bodyPr>
          <a:lstStyle/>
          <a:p>
            <a:pPr>
              <a:buNone/>
            </a:pPr>
            <a:r>
              <a:rPr lang="en-US" sz="3200" dirty="0" smtClean="0"/>
              <a:t>Share your TIF Method implementation with a small group.</a:t>
            </a:r>
          </a:p>
          <a:p>
            <a:r>
              <a:rPr lang="en-US" sz="3200" dirty="0" smtClean="0"/>
              <a:t>Describe the TIF Method</a:t>
            </a:r>
          </a:p>
          <a:p>
            <a:r>
              <a:rPr lang="en-US" sz="3200" dirty="0" smtClean="0"/>
              <a:t>Identify the LS skills it addressed</a:t>
            </a:r>
          </a:p>
          <a:p>
            <a:r>
              <a:rPr lang="en-US" sz="3200" dirty="0" smtClean="0"/>
              <a:t>How did it go? [evidence of learning]</a:t>
            </a:r>
          </a:p>
          <a:p>
            <a:r>
              <a:rPr lang="en-US" sz="3200" dirty="0" smtClean="0"/>
              <a:t>Would you do anything differently next time?  If so, what?</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learner’s goals</a:t>
            </a:r>
            <a:endParaRPr lang="en-US" dirty="0"/>
          </a:p>
        </p:txBody>
      </p:sp>
      <p:sp>
        <p:nvSpPr>
          <p:cNvPr id="3" name="Content Placeholder 2"/>
          <p:cNvSpPr>
            <a:spLocks noGrp="1"/>
          </p:cNvSpPr>
          <p:nvPr>
            <p:ph sz="quarter" idx="1"/>
          </p:nvPr>
        </p:nvSpPr>
        <p:spPr>
          <a:xfrm>
            <a:off x="228600" y="1589571"/>
            <a:ext cx="4648200" cy="2906229"/>
          </a:xfrm>
        </p:spPr>
        <p:txBody>
          <a:bodyPr>
            <a:normAutofit fontScale="92500" lnSpcReduction="10000"/>
          </a:bodyPr>
          <a:lstStyle/>
          <a:p>
            <a:r>
              <a:rPr lang="en-US" dirty="0" smtClean="0"/>
              <a:t>Revisit </a:t>
            </a:r>
            <a:r>
              <a:rPr lang="en-US" i="1" dirty="0" smtClean="0"/>
              <a:t>Pre-Task #1</a:t>
            </a:r>
          </a:p>
          <a:p>
            <a:pPr lvl="1"/>
            <a:r>
              <a:rPr lang="en-US" dirty="0" smtClean="0"/>
              <a:t>In a pair/small group, review your learners’ long-term goals and the steps they need to get  there.  </a:t>
            </a:r>
          </a:p>
          <a:p>
            <a:pPr lvl="1"/>
            <a:r>
              <a:rPr lang="en-US" dirty="0" smtClean="0"/>
              <a:t>Look at the final column of your worksheet you labeled “TIF Skills.”</a:t>
            </a:r>
          </a:p>
        </p:txBody>
      </p:sp>
      <p:sp>
        <p:nvSpPr>
          <p:cNvPr id="4" name="Content Placeholder 3"/>
          <p:cNvSpPr>
            <a:spLocks noGrp="1"/>
          </p:cNvSpPr>
          <p:nvPr>
            <p:ph sz="quarter" idx="2"/>
          </p:nvPr>
        </p:nvSpPr>
        <p:spPr>
          <a:xfrm>
            <a:off x="4800599" y="2057400"/>
            <a:ext cx="4146703" cy="4495800"/>
          </a:xfrm>
        </p:spPr>
        <p:txBody>
          <a:bodyPr>
            <a:normAutofit fontScale="92500" lnSpcReduction="10000"/>
          </a:bodyPr>
          <a:lstStyle/>
          <a:p>
            <a:pPr marL="319993" lvl="1" indent="-319993">
              <a:spcBef>
                <a:spcPts val="700"/>
              </a:spcBef>
              <a:buClr>
                <a:schemeClr val="accent2"/>
              </a:buClr>
              <a:buSzPct val="60000"/>
              <a:buFont typeface="Wingdings"/>
              <a:buChar char=""/>
            </a:pPr>
            <a:r>
              <a:rPr lang="en-US" dirty="0" smtClean="0"/>
              <a:t>Take out the TIF @ a Glance and look at the NS category (p. ). </a:t>
            </a:r>
          </a:p>
          <a:p>
            <a:pPr marL="319993" lvl="1" indent="-319993">
              <a:spcBef>
                <a:spcPts val="700"/>
              </a:spcBef>
              <a:buClr>
                <a:schemeClr val="accent2"/>
              </a:buClr>
              <a:buSzPct val="60000"/>
              <a:buFont typeface="Wingdings"/>
              <a:buChar char=""/>
            </a:pPr>
            <a:r>
              <a:rPr lang="en-US" dirty="0" smtClean="0"/>
              <a:t>Together, consider (and jot down on handout p. 4) which NS skills and sub skills your students need to develop in order to take the steps they need to achieve their long-term goals.</a:t>
            </a:r>
          </a:p>
        </p:txBody>
      </p:sp>
      <p:pic>
        <p:nvPicPr>
          <p:cNvPr id="52226" name="Picture 2" descr="http://billyshall.com/images/blog/long-term-goals.jpg"/>
          <p:cNvPicPr>
            <a:picLocks noChangeAspect="1" noChangeArrowheads="1"/>
          </p:cNvPicPr>
          <p:nvPr/>
        </p:nvPicPr>
        <p:blipFill>
          <a:blip r:embed="rId3" cstate="print"/>
          <a:srcRect/>
          <a:stretch>
            <a:fillRect/>
          </a:stretch>
        </p:blipFill>
        <p:spPr bwMode="auto">
          <a:xfrm>
            <a:off x="762000" y="4343400"/>
            <a:ext cx="3581401" cy="2290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7</a:t>
            </a:fld>
            <a:endParaRPr lang="en-US"/>
          </a:p>
        </p:txBody>
      </p:sp>
      <p:sp>
        <p:nvSpPr>
          <p:cNvPr id="7" name="Footer Placeholder 6"/>
          <p:cNvSpPr>
            <a:spLocks noGrp="1"/>
          </p:cNvSpPr>
          <p:nvPr>
            <p:ph type="ftr" sz="quarter" idx="17"/>
          </p:nvPr>
        </p:nvSpPr>
        <p:spPr>
          <a:xfrm>
            <a:off x="3429000" y="6492873"/>
            <a:ext cx="5421083" cy="365127"/>
          </a:xfrm>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my student meet his/her goal…</a:t>
            </a:r>
            <a:endParaRPr lang="en-US" dirty="0"/>
          </a:p>
        </p:txBody>
      </p:sp>
      <p:sp>
        <p:nvSpPr>
          <p:cNvPr id="3" name="Content Placeholder 2"/>
          <p:cNvSpPr>
            <a:spLocks noGrp="1"/>
          </p:cNvSpPr>
          <p:nvPr>
            <p:ph sz="quarter" idx="1"/>
          </p:nvPr>
        </p:nvSpPr>
        <p:spPr>
          <a:xfrm>
            <a:off x="228600" y="1589571"/>
            <a:ext cx="8153400" cy="3363429"/>
          </a:xfrm>
        </p:spPr>
        <p:txBody>
          <a:bodyPr>
            <a:normAutofit/>
          </a:bodyPr>
          <a:lstStyle/>
          <a:p>
            <a:pPr>
              <a:buNone/>
            </a:pPr>
            <a:r>
              <a:rPr lang="en-US" sz="3200" dirty="0" smtClean="0"/>
              <a:t>Given the NS skills and sub skills your student needs to succeed…</a:t>
            </a:r>
          </a:p>
          <a:p>
            <a:pPr>
              <a:buNone/>
            </a:pPr>
            <a:endParaRPr lang="en-US" sz="1400" dirty="0" smtClean="0"/>
          </a:p>
          <a:p>
            <a:pPr lvl="2"/>
            <a:r>
              <a:rPr lang="en-US" sz="2800" dirty="0" smtClean="0"/>
              <a:t>Which NS skills do you already teach?</a:t>
            </a:r>
          </a:p>
          <a:p>
            <a:pPr lvl="2">
              <a:buNone/>
            </a:pPr>
            <a:endParaRPr lang="en-US" sz="1400" dirty="0" smtClean="0"/>
          </a:p>
          <a:p>
            <a:pPr lvl="2"/>
            <a:r>
              <a:rPr lang="en-US" sz="2800" dirty="0" smtClean="0"/>
              <a:t>Which NS skills do you need to add?</a:t>
            </a:r>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8</a:t>
            </a:fld>
            <a:endParaRPr lang="en-US"/>
          </a:p>
        </p:txBody>
      </p:sp>
      <p:sp>
        <p:nvSpPr>
          <p:cNvPr id="7" name="Footer Placeholder 6"/>
          <p:cNvSpPr>
            <a:spLocks noGrp="1"/>
          </p:cNvSpPr>
          <p:nvPr>
            <p:ph type="ftr" sz="quarter" idx="17"/>
          </p:nvPr>
        </p:nvSpPr>
        <p:spPr>
          <a:xfrm>
            <a:off x="2971800" y="6248400"/>
            <a:ext cx="5421083" cy="365127"/>
          </a:xfrm>
        </p:spPr>
        <p:txBody>
          <a:bodyPr/>
          <a:lstStyle/>
          <a:p>
            <a:r>
              <a:rPr lang="en-US" smtClean="0"/>
              <a:t>ACES PLC II, ATLAS, January 2015</a:t>
            </a:r>
            <a:endParaRPr lang="en-US" dirty="0"/>
          </a:p>
        </p:txBody>
      </p:sp>
      <p:pic>
        <p:nvPicPr>
          <p:cNvPr id="93186" name="Picture 2" descr="http://pathwayguidance.com/wp-content/uploads/2012/11/PWG-Logo-no-tag-horizontal-RGB.jpg"/>
          <p:cNvPicPr>
            <a:picLocks noChangeAspect="1" noChangeArrowheads="1"/>
          </p:cNvPicPr>
          <p:nvPr/>
        </p:nvPicPr>
        <p:blipFill>
          <a:blip r:embed="rId3" cstate="print"/>
          <a:srcRect/>
          <a:stretch>
            <a:fillRect/>
          </a:stretch>
        </p:blipFill>
        <p:spPr bwMode="auto">
          <a:xfrm>
            <a:off x="6324600" y="685800"/>
            <a:ext cx="2438400" cy="857251"/>
          </a:xfrm>
          <a:prstGeom prst="rect">
            <a:avLst/>
          </a:prstGeom>
          <a:noFill/>
        </p:spPr>
      </p:pic>
      <p:pic>
        <p:nvPicPr>
          <p:cNvPr id="93188" name="Picture 4" descr="http://2.bp.blogspot.com/-mIukEOUnkOk/UHzzXt89eDI/AAAAAAAAAEY/zvmK6Sgg4Jk/s1600/2.jpeg"/>
          <p:cNvPicPr>
            <a:picLocks noChangeAspect="1" noChangeArrowheads="1"/>
          </p:cNvPicPr>
          <p:nvPr/>
        </p:nvPicPr>
        <p:blipFill>
          <a:blip r:embed="rId4" cstate="print"/>
          <a:srcRect/>
          <a:stretch>
            <a:fillRect/>
          </a:stretch>
        </p:blipFill>
        <p:spPr bwMode="auto">
          <a:xfrm>
            <a:off x="381000" y="4343400"/>
            <a:ext cx="2876550" cy="24003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0" name="AutoShape 4"/>
          <p:cNvSpPr>
            <a:spLocks noChangeShapeType="1"/>
          </p:cNvSpPr>
          <p:nvPr/>
        </p:nvSpPr>
        <p:spPr bwMode="auto">
          <a:xfrm>
            <a:off x="1752600" y="3429000"/>
            <a:ext cx="6176964" cy="0"/>
          </a:xfrm>
          <a:prstGeom prst="straightConnector1">
            <a:avLst/>
          </a:prstGeom>
          <a:noFill/>
          <a:ln w="25400">
            <a:solidFill>
              <a:srgbClr val="FFFFFF"/>
            </a:solidFill>
            <a:round/>
            <a:headEnd/>
            <a:tailEnd type="triangle" w="med" len="med"/>
          </a:ln>
        </p:spPr>
        <p:txBody>
          <a:bodyPr vert="horz" wrap="square" lIns="91429" tIns="45714" rIns="91429" bIns="45714" numCol="1" anchor="t" anchorCtr="0" compatLnSpc="1">
            <a:prstTxWarp prst="textNoShape">
              <a:avLst/>
            </a:prstTxWarp>
          </a:bodyPr>
          <a:lstStyle/>
          <a:p>
            <a:endParaRPr lang="en-US"/>
          </a:p>
        </p:txBody>
      </p:sp>
      <p:sp>
        <p:nvSpPr>
          <p:cNvPr id="5" name="Footer Placeholder 4"/>
          <p:cNvSpPr>
            <a:spLocks noGrp="1"/>
          </p:cNvSpPr>
          <p:nvPr>
            <p:ph type="ftr" sz="quarter" idx="11"/>
          </p:nvPr>
        </p:nvSpPr>
        <p:spPr>
          <a:xfrm>
            <a:off x="762000" y="6492873"/>
            <a:ext cx="5421083" cy="365127"/>
          </a:xfrm>
        </p:spPr>
        <p:txBody>
          <a:bodyPr/>
          <a:lstStyle/>
          <a:p>
            <a:r>
              <a:rPr lang="en-US" smtClean="0"/>
              <a:t>ACES PLC II, ATLAS, January 2015</a:t>
            </a:r>
            <a:endParaRPr lang="en-US" dirty="0"/>
          </a:p>
        </p:txBody>
      </p:sp>
      <p:sp>
        <p:nvSpPr>
          <p:cNvPr id="6" name="Title 1"/>
          <p:cNvSpPr>
            <a:spLocks noGrp="1"/>
          </p:cNvSpPr>
          <p:nvPr>
            <p:ph type="title"/>
          </p:nvPr>
        </p:nvSpPr>
        <p:spPr>
          <a:xfrm>
            <a:off x="381000" y="228600"/>
            <a:ext cx="8153400" cy="457200"/>
          </a:xfrm>
          <a:solidFill>
            <a:srgbClr val="92D050"/>
          </a:solidFill>
        </p:spPr>
        <p:txBody>
          <a:bodyPr>
            <a:normAutofit fontScale="90000"/>
          </a:bodyPr>
          <a:lstStyle/>
          <a:p>
            <a:r>
              <a:rPr lang="en-US" dirty="0" smtClean="0">
                <a:solidFill>
                  <a:schemeClr val="tx1"/>
                </a:solidFill>
              </a:rPr>
              <a:t>The Complete </a:t>
            </a:r>
            <a:r>
              <a:rPr lang="en-US" b="1" dirty="0" smtClean="0">
                <a:solidFill>
                  <a:srgbClr val="9966FF"/>
                </a:solidFill>
              </a:rPr>
              <a:t>TIF</a:t>
            </a:r>
            <a:endParaRPr lang="en-US" b="1" dirty="0">
              <a:solidFill>
                <a:srgbClr val="9966FF"/>
              </a:solidFill>
            </a:endParaRPr>
          </a:p>
        </p:txBody>
      </p:sp>
      <p:sp>
        <p:nvSpPr>
          <p:cNvPr id="1028" name="AutoShape 4"/>
          <p:cNvSpPr>
            <a:spLocks noChangeShapeType="1"/>
          </p:cNvSpPr>
          <p:nvPr/>
        </p:nvSpPr>
        <p:spPr bwMode="auto">
          <a:xfrm>
            <a:off x="1901825" y="101600"/>
            <a:ext cx="6176963" cy="0"/>
          </a:xfrm>
          <a:prstGeom prst="straightConnector1">
            <a:avLst/>
          </a:prstGeom>
          <a:noFill/>
          <a:ln w="25400">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27" name="AutoShape 3"/>
          <p:cNvSpPr>
            <a:spLocks noChangeShapeType="1"/>
          </p:cNvSpPr>
          <p:nvPr/>
        </p:nvSpPr>
        <p:spPr bwMode="auto">
          <a:xfrm>
            <a:off x="1901825" y="101600"/>
            <a:ext cx="6176963" cy="0"/>
          </a:xfrm>
          <a:prstGeom prst="straightConnector1">
            <a:avLst/>
          </a:prstGeom>
          <a:noFill/>
          <a:ln w="25400">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29" name="AutoShape 5"/>
          <p:cNvSpPr>
            <a:spLocks noChangeShapeType="1"/>
          </p:cNvSpPr>
          <p:nvPr/>
        </p:nvSpPr>
        <p:spPr bwMode="auto">
          <a:xfrm>
            <a:off x="1901825" y="101600"/>
            <a:ext cx="6176963" cy="0"/>
          </a:xfrm>
          <a:prstGeom prst="straightConnector1">
            <a:avLst/>
          </a:prstGeom>
          <a:noFill/>
          <a:ln w="25400">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cstate="print"/>
          <a:srcRect/>
          <a:stretch>
            <a:fillRect/>
          </a:stretch>
        </p:blipFill>
        <p:spPr bwMode="auto">
          <a:xfrm>
            <a:off x="304800" y="838200"/>
            <a:ext cx="8610600" cy="5680054"/>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normAutofit fontScale="85000" lnSpcReduction="20000"/>
          </a:bodyPr>
          <a:lstStyle/>
          <a:p>
            <a:fld id="{58F4FCFB-AAA4-4FF1-84EE-D3C7F75F194D}"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4">
      <a:dk1>
        <a:sysClr val="windowText" lastClr="000000"/>
      </a:dk1>
      <a:lt1>
        <a:sysClr val="window" lastClr="FFFFFF"/>
      </a:lt1>
      <a:dk2>
        <a:srgbClr val="775F55"/>
      </a:dk2>
      <a:lt2>
        <a:srgbClr val="EBDDC3"/>
      </a:lt2>
      <a:accent1>
        <a:srgbClr val="9966FF"/>
      </a:accent1>
      <a:accent2>
        <a:srgbClr val="0099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3864</TotalTime>
  <Words>4464</Words>
  <Application>Microsoft Office PowerPoint</Application>
  <PresentationFormat>On-screen Show (4:3)</PresentationFormat>
  <Paragraphs>642</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Median</vt:lpstr>
      <vt:lpstr>   ACES Professional Learning Community II Meeting Three</vt:lpstr>
      <vt:lpstr>Welcome!</vt:lpstr>
      <vt:lpstr>Meeting THREE Agenda</vt:lpstr>
      <vt:lpstr>ACES Goal…</vt:lpstr>
      <vt:lpstr>TIF-ed Lesson: Try it Out 2!  Outside Task #4</vt:lpstr>
      <vt:lpstr>Outside Task #5: TIF Method Implementation</vt:lpstr>
      <vt:lpstr>My learner’s goals</vt:lpstr>
      <vt:lpstr>Helping my student meet his/her goal…</vt:lpstr>
      <vt:lpstr>The Complete TIF</vt:lpstr>
      <vt:lpstr>The Complete TIF</vt:lpstr>
      <vt:lpstr>Break</vt:lpstr>
      <vt:lpstr>A Tale of Two Contexts… </vt:lpstr>
      <vt:lpstr>ACES Process: Step 1: Assess a Lesson Sample “Pre-ACES” Lesson</vt:lpstr>
      <vt:lpstr>Pre-ACES Lesson Plan Warm-up</vt:lpstr>
      <vt:lpstr>Pre A-c-e-s Lesson: Assess</vt:lpstr>
      <vt:lpstr>Pre-ACES Lesson Plan Introduction</vt:lpstr>
      <vt:lpstr>Pre A-c-e-s Lesson: Assess</vt:lpstr>
      <vt:lpstr>Pre-ACES Lesson Plan Guided Practice</vt:lpstr>
      <vt:lpstr>Pre A-c-e-s Lesson: Assess</vt:lpstr>
      <vt:lpstr>Pre-ACES Lesson Plan Independent Practice</vt:lpstr>
      <vt:lpstr>Pre A-c-e-s Lesson: Assess</vt:lpstr>
      <vt:lpstr>ACES Process: Step 2: Complement</vt:lpstr>
      <vt:lpstr>Post-ACES Lesson Plan Warm-up</vt:lpstr>
      <vt:lpstr>Post A-c-e-s: Complement</vt:lpstr>
      <vt:lpstr>Post-ACES Lesson Plan Introduction</vt:lpstr>
      <vt:lpstr>Post A-c-e-s: Complement</vt:lpstr>
      <vt:lpstr>Post-ACES Lesson Plan Guided Practice</vt:lpstr>
      <vt:lpstr>Post A-c-e-s: Complement</vt:lpstr>
      <vt:lpstr>Post-ACES Lesson Plan Independent Practice</vt:lpstr>
      <vt:lpstr>Post A-c-e-s: Complement</vt:lpstr>
      <vt:lpstr>Post-ACES Lesson Plan Extension</vt:lpstr>
      <vt:lpstr>Post A-c-e-s: Complement</vt:lpstr>
      <vt:lpstr>Corrections</vt:lpstr>
      <vt:lpstr>What works best in my setting?</vt:lpstr>
      <vt:lpstr>TIF Methods</vt:lpstr>
      <vt:lpstr>TIF Methods Definitions: Matching</vt:lpstr>
      <vt:lpstr>Work Time!</vt:lpstr>
      <vt:lpstr>ACES Resource Library</vt:lpstr>
      <vt:lpstr>Next Steps</vt:lpstr>
      <vt:lpstr>ACES &amp; CCRS</vt:lpstr>
      <vt:lpstr>A-C-E-S Process &amp; CCRS</vt:lpstr>
      <vt:lpstr>CEUs for You!</vt:lpstr>
      <vt:lpstr>Thank you &amp; Wrap-up</vt:lpstr>
    </vt:vector>
  </TitlesOfParts>
  <Company>Hamline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Lia</cp:lastModifiedBy>
  <cp:revision>351</cp:revision>
  <dcterms:created xsi:type="dcterms:W3CDTF">2013-09-16T19:10:41Z</dcterms:created>
  <dcterms:modified xsi:type="dcterms:W3CDTF">2015-04-18T01:49:13Z</dcterms:modified>
</cp:coreProperties>
</file>